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A80191-CC8A-4A48-BAC0-08B485023AA3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9F4348-174E-4B22-B28B-863F4F5D4F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7620000" cy="1143000"/>
          </a:xfrm>
        </p:spPr>
        <p:txBody>
          <a:bodyPr>
            <a:normAutofit/>
          </a:bodyPr>
          <a:lstStyle/>
          <a:p>
            <a:r>
              <a:rPr sz="6000" smtClean="0"/>
              <a:t>Circular motion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480048" cy="4419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express angular displacement in radians.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understand and use the concept of angular velocity to solve problems.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recall and use </a:t>
            </a:r>
            <a:r>
              <a:rPr lang="en-US" i="1" dirty="0" smtClean="0"/>
              <a:t>v = r</a:t>
            </a:r>
            <a:r>
              <a:rPr lang="el-GR" i="1" dirty="0" smtClean="0"/>
              <a:t>ω</a:t>
            </a:r>
            <a:r>
              <a:rPr lang="en-US" i="1" dirty="0" smtClean="0"/>
              <a:t> to solve problems.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describe qualitatively motion in a curved path due to a perpendicular force, and understand the centripetal acceleration in the case of uniform motion in a circle.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recall and use centripetal acceleration </a:t>
            </a:r>
          </a:p>
          <a:p>
            <a:pPr algn="l">
              <a:buFont typeface="Arial" pitchFamily="34" charset="0"/>
              <a:buChar char="•"/>
            </a:pPr>
            <a:r>
              <a:rPr lang="pt-BR" i="1" dirty="0" smtClean="0"/>
              <a:t>a = r</a:t>
            </a:r>
            <a:r>
              <a:rPr lang="el-GR" i="1" dirty="0" smtClean="0"/>
              <a:t> ω </a:t>
            </a:r>
            <a:r>
              <a:rPr lang="pt-BR" i="1" baseline="30000" dirty="0" smtClean="0"/>
              <a:t>2</a:t>
            </a:r>
            <a:r>
              <a:rPr lang="pt-BR" i="1" dirty="0" smtClean="0"/>
              <a:t>, a = v</a:t>
            </a:r>
            <a:r>
              <a:rPr lang="pt-BR" i="1" baseline="30000" dirty="0" smtClean="0"/>
              <a:t>2</a:t>
            </a:r>
            <a:r>
              <a:rPr lang="pt-BR" i="1" dirty="0" smtClean="0"/>
              <a:t>/</a:t>
            </a:r>
            <a:r>
              <a:rPr lang="pt-BR" i="1" dirty="0" err="1" smtClean="0"/>
              <a:t>r.</a:t>
            </a:r>
            <a:r>
              <a:rPr lang="pt-BR" i="1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recall and use centripetal force </a:t>
            </a:r>
            <a:r>
              <a:rPr lang="en-US" i="1" dirty="0" smtClean="0"/>
              <a:t>F = </a:t>
            </a:r>
            <a:r>
              <a:rPr lang="en-US" i="1" dirty="0" err="1" smtClean="0"/>
              <a:t>mr</a:t>
            </a:r>
            <a:r>
              <a:rPr lang="el-GR" i="1" dirty="0" smtClean="0"/>
              <a:t> ω 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s-ES" i="1" dirty="0" smtClean="0"/>
              <a:t>F = mv</a:t>
            </a:r>
            <a:r>
              <a:rPr lang="es-ES" i="1" baseline="30000" dirty="0" smtClean="0"/>
              <a:t>2</a:t>
            </a:r>
            <a:r>
              <a:rPr lang="es-ES" i="1" dirty="0" smtClean="0"/>
              <a:t>/r. </a:t>
            </a:r>
          </a:p>
          <a:p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0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Radians and angular speed questions</a:t>
            </a:r>
          </a:p>
          <a:p>
            <a:r>
              <a:rPr lang="en-GB" dirty="0" smtClean="0"/>
              <a:t> Answers</a:t>
            </a:r>
            <a:endParaRPr lang="en-US" dirty="0" smtClean="0"/>
          </a:p>
          <a:p>
            <a:r>
              <a:rPr lang="en-GB" dirty="0" smtClean="0"/>
              <a:t>It should be clear that:- at small angles q = sin q = tan q when q  is in radians</a:t>
            </a:r>
            <a:endParaRPr lang="en-US" dirty="0" smtClean="0"/>
          </a:p>
          <a:p>
            <a:r>
              <a:rPr lang="en-GB" dirty="0" smtClean="0"/>
              <a:t>and </a:t>
            </a:r>
            <a:r>
              <a:rPr lang="en-GB" dirty="0" err="1" smtClean="0"/>
              <a:t>cos</a:t>
            </a:r>
            <a:r>
              <a:rPr lang="en-GB" dirty="0" smtClean="0"/>
              <a:t> q = 1 at small angles.</a:t>
            </a:r>
            <a:endParaRPr lang="en-US" dirty="0" smtClean="0"/>
          </a:p>
          <a:p>
            <a:r>
              <a:rPr lang="en-GB" dirty="0" smtClean="0"/>
              <a:t>That the above works quite well even for angles as large as 20 degrees.</a:t>
            </a:r>
            <a:endParaRPr lang="en-US" dirty="0" smtClean="0"/>
          </a:p>
          <a:p>
            <a:r>
              <a:rPr lang="en-GB" dirty="0" smtClean="0"/>
              <a:t>2.	2 </a:t>
            </a:r>
            <a:r>
              <a:rPr lang="el-GR" dirty="0" smtClean="0">
                <a:latin typeface="Cambria"/>
              </a:rPr>
              <a:t>π</a:t>
            </a:r>
            <a:r>
              <a:rPr lang="en-GB" dirty="0" smtClean="0"/>
              <a:t>; </a:t>
            </a:r>
            <a:r>
              <a:rPr lang="el-GR" dirty="0" smtClean="0">
                <a:latin typeface="Cambria"/>
              </a:rPr>
              <a:t>π</a:t>
            </a:r>
            <a:r>
              <a:rPr lang="en-GB" dirty="0" smtClean="0"/>
              <a:t> / 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447800" y="2971800"/>
          <a:ext cx="6553200" cy="685800"/>
        </p:xfrm>
        <a:graphic>
          <a:graphicData uri="http://schemas.openxmlformats.org/presentationml/2006/ole">
            <p:oleObj spid="_x0000_s1025" name="Equation" r:id="rId3" imgW="2806560" imgH="4190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47800" y="3886200"/>
          <a:ext cx="6477000" cy="609600"/>
        </p:xfrm>
        <a:graphic>
          <a:graphicData uri="http://schemas.openxmlformats.org/presentationml/2006/ole">
            <p:oleObj spid="_x0000_s1027" name="Equation" r:id="rId4" imgW="491489" imgH="431791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47800" y="4648200"/>
          <a:ext cx="3276600" cy="533400"/>
        </p:xfrm>
        <a:graphic>
          <a:graphicData uri="http://schemas.openxmlformats.org/presentationml/2006/ole">
            <p:oleObj spid="_x0000_s1029" name="Equation" r:id="rId5" imgW="491441" imgH="368247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371600" y="52578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They may just be able to perceive it but it is unlikely – they would see the skyline move at less than 2 cm each second.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9600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pitchFamily="18" charset="0"/>
              </a:rPr>
              <a:t>External References - Question 1 was an adaptation of Revised Nuffield Advanced Physics section D question 8(L)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pitchFamily="18" charset="0"/>
              </a:rPr>
              <a:t>Questions 2-5 are taken from Advancing Physics Chapter 11, 70W</a:t>
            </a:r>
            <a:endParaRPr kumimoji="0" lang="en-GB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Angular acceleration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an object is moving in a circle at a constant speed, its </a:t>
            </a:r>
            <a:r>
              <a:rPr lang="en-GB" i="1" dirty="0" smtClean="0"/>
              <a:t>direction</a:t>
            </a:r>
            <a:r>
              <a:rPr lang="en-GB" dirty="0" smtClean="0"/>
              <a:t> of motion is constantly changing. This means that its linear velocity is changing and so it has a linear acceleration. </a:t>
            </a:r>
          </a:p>
          <a:p>
            <a:r>
              <a:rPr lang="en-GB" dirty="0" smtClean="0"/>
              <a:t>The existence of an acceleration means that there must also be an unbalanced force acting on the rotating object.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en-GB" sz="4000" dirty="0" smtClean="0">
                <a:solidFill>
                  <a:schemeClr val="accent2"/>
                </a:solidFill>
              </a:rPr>
              <a:t>Derive the formula for centripetal acceleration (</a:t>
            </a:r>
            <a:r>
              <a:rPr lang="en-GB" sz="4000" i="1" dirty="0" smtClean="0">
                <a:solidFill>
                  <a:schemeClr val="accent2"/>
                </a:solidFill>
              </a:rPr>
              <a:t>a = v</a:t>
            </a:r>
            <a:r>
              <a:rPr lang="en-GB" sz="4000" i="1" baseline="30000" dirty="0" smtClean="0">
                <a:solidFill>
                  <a:schemeClr val="accent2"/>
                </a:solidFill>
              </a:rPr>
              <a:t>2</a:t>
            </a:r>
            <a:r>
              <a:rPr lang="en-GB" sz="4000" i="1" dirty="0" smtClean="0">
                <a:solidFill>
                  <a:schemeClr val="accent2"/>
                </a:solidFill>
              </a:rPr>
              <a:t>/r = v</a:t>
            </a:r>
            <a:r>
              <a:rPr lang="el-GR" sz="4000" i="1" dirty="0" smtClean="0">
                <a:solidFill>
                  <a:schemeClr val="accent2"/>
                </a:solidFill>
              </a:rPr>
              <a:t>ω</a:t>
            </a:r>
            <a:r>
              <a:rPr lang="en-GB" sz="4000" i="1" dirty="0" smtClean="0">
                <a:solidFill>
                  <a:schemeClr val="accent2"/>
                </a:solidFill>
              </a:rPr>
              <a:t> = </a:t>
            </a:r>
            <a:r>
              <a:rPr lang="el-GR" sz="4000" i="1" dirty="0" smtClean="0">
                <a:solidFill>
                  <a:schemeClr val="accent2"/>
                </a:solidFill>
              </a:rPr>
              <a:t>ω </a:t>
            </a:r>
            <a:r>
              <a:rPr lang="en-GB" sz="4000" i="1" baseline="30000" dirty="0" smtClean="0">
                <a:solidFill>
                  <a:schemeClr val="accent2"/>
                </a:solidFill>
              </a:rPr>
              <a:t>2</a:t>
            </a:r>
            <a:r>
              <a:rPr lang="en-GB" sz="4000" i="1" dirty="0" smtClean="0">
                <a:solidFill>
                  <a:schemeClr val="accent2"/>
                </a:solidFill>
              </a:rPr>
              <a:t>r</a:t>
            </a:r>
            <a:r>
              <a:rPr lang="en-GB" sz="4000" dirty="0" smtClean="0">
                <a:solidFill>
                  <a:schemeClr val="accent2"/>
                </a:solidFill>
              </a:rPr>
              <a:t>):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Consider an object of mass </a:t>
            </a:r>
            <a:r>
              <a:rPr lang="en-GB" sz="2000" i="1" dirty="0" smtClean="0"/>
              <a:t>m</a:t>
            </a:r>
            <a:r>
              <a:rPr lang="en-GB" sz="2000" dirty="0" smtClean="0"/>
              <a:t> moving with constant angular velocity (w) and constant speed (</a:t>
            </a:r>
            <a:r>
              <a:rPr lang="en-GB" sz="2000" i="1" dirty="0" smtClean="0"/>
              <a:t>v</a:t>
            </a:r>
            <a:r>
              <a:rPr lang="en-GB" sz="2000" dirty="0" smtClean="0"/>
              <a:t>) in a circle of radius </a:t>
            </a:r>
            <a:r>
              <a:rPr lang="en-GB" sz="2000" i="1" dirty="0" smtClean="0"/>
              <a:t>r</a:t>
            </a:r>
            <a:r>
              <a:rPr lang="en-GB" sz="2000" dirty="0" smtClean="0"/>
              <a:t> with centre O.</a:t>
            </a:r>
          </a:p>
          <a:p>
            <a:r>
              <a:rPr lang="en-GB" sz="2000" dirty="0" smtClean="0"/>
              <a:t>It moves from P to Q in a time </a:t>
            </a:r>
            <a:r>
              <a:rPr lang="en-GB" sz="2000" i="1" dirty="0" smtClean="0"/>
              <a:t>t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r>
              <a:rPr lang="en-GB" sz="2000" dirty="0" smtClean="0">
                <a:latin typeface="Times"/>
                <a:ea typeface="Times"/>
                <a:cs typeface="Times New Roman"/>
              </a:rPr>
              <a:t>The change in velocity  </a:t>
            </a:r>
            <a:r>
              <a:rPr lang="en-GB" sz="2000" dirty="0" err="1" smtClean="0">
                <a:latin typeface="Symbol"/>
                <a:ea typeface="Times"/>
                <a:cs typeface="Times New Roman"/>
              </a:rPr>
              <a:t>D</a:t>
            </a:r>
            <a:r>
              <a:rPr lang="en-GB" sz="2000" i="1" dirty="0" err="1" smtClean="0">
                <a:latin typeface="Times"/>
                <a:ea typeface="Times"/>
                <a:cs typeface="Times New Roman"/>
              </a:rPr>
              <a:t>v</a:t>
            </a:r>
            <a:r>
              <a:rPr lang="en-GB" sz="2000" dirty="0" smtClean="0">
                <a:latin typeface="Times"/>
                <a:ea typeface="Times"/>
                <a:cs typeface="Times New Roman"/>
              </a:rPr>
              <a:t> = </a:t>
            </a:r>
            <a:r>
              <a:rPr lang="en-GB" sz="2000" i="1" dirty="0" smtClean="0">
                <a:latin typeface="Times"/>
                <a:ea typeface="Times"/>
                <a:cs typeface="Times New Roman"/>
              </a:rPr>
              <a:t>v </a:t>
            </a:r>
            <a:r>
              <a:rPr lang="en-GB" sz="2000" dirty="0" err="1" smtClean="0">
                <a:latin typeface="Times"/>
                <a:ea typeface="Times"/>
                <a:cs typeface="Times New Roman"/>
              </a:rPr>
              <a:t>sin</a:t>
            </a:r>
            <a:r>
              <a:rPr lang="en-GB" sz="2000" dirty="0" err="1" smtClean="0">
                <a:latin typeface="Symbol"/>
                <a:ea typeface="Times"/>
                <a:cs typeface="Times New Roman"/>
              </a:rPr>
              <a:t>q</a:t>
            </a:r>
            <a:r>
              <a:rPr lang="en-GB" sz="2000" dirty="0" smtClean="0">
                <a:latin typeface="Symbol"/>
                <a:ea typeface="Times"/>
                <a:cs typeface="Times New Roman"/>
              </a:rPr>
              <a:t>. (</a:t>
            </a:r>
            <a:r>
              <a:rPr lang="en-GB" sz="2000" dirty="0" smtClean="0">
                <a:ea typeface="Times"/>
                <a:cs typeface="Times New Roman"/>
              </a:rPr>
              <a:t>Draw the vectors to find the difference)</a:t>
            </a:r>
          </a:p>
          <a:p>
            <a:r>
              <a:rPr lang="en-GB" sz="2000" dirty="0" smtClean="0"/>
              <a:t>When </a:t>
            </a:r>
            <a:r>
              <a:rPr lang="el-GR" sz="2000" dirty="0" smtClean="0"/>
              <a:t>θ</a:t>
            </a:r>
            <a:r>
              <a:rPr lang="en-GB" sz="2000" dirty="0" smtClean="0"/>
              <a:t> becomes small (that is when </a:t>
            </a:r>
            <a:r>
              <a:rPr lang="en-US" sz="2000" dirty="0" smtClean="0"/>
              <a:t>Q </a:t>
            </a:r>
            <a:r>
              <a:rPr lang="en-GB" sz="2000" dirty="0" smtClean="0"/>
              <a:t>is very close to P) sin</a:t>
            </a:r>
            <a:r>
              <a:rPr lang="el-GR" sz="2000" dirty="0" smtClean="0"/>
              <a:t>θ</a:t>
            </a:r>
            <a:r>
              <a:rPr lang="en-GB" sz="2000" dirty="0" smtClean="0"/>
              <a:t> is close to </a:t>
            </a:r>
            <a:r>
              <a:rPr lang="el-GR" sz="2000" dirty="0" smtClean="0"/>
              <a:t>θ</a:t>
            </a:r>
            <a:r>
              <a:rPr lang="en-GB" sz="2000" dirty="0" smtClean="0"/>
              <a:t> in radians. </a:t>
            </a:r>
            <a:endParaRPr lang="en-US" sz="2000" dirty="0" smtClean="0"/>
          </a:p>
          <a:p>
            <a:r>
              <a:rPr lang="en-GB" sz="2000" dirty="0" smtClean="0"/>
              <a:t>So </a:t>
            </a:r>
            <a:r>
              <a:rPr lang="el-GR" sz="2000" dirty="0" smtClean="0"/>
              <a:t>Δ</a:t>
            </a:r>
            <a:r>
              <a:rPr lang="en-GB" sz="2000" i="1" dirty="0" smtClean="0"/>
              <a:t>v</a:t>
            </a:r>
            <a:r>
              <a:rPr lang="en-GB" sz="2000" dirty="0" smtClean="0"/>
              <a:t> = </a:t>
            </a:r>
            <a:r>
              <a:rPr lang="en-GB" sz="2000" i="1" dirty="0" smtClean="0"/>
              <a:t>v </a:t>
            </a:r>
            <a:r>
              <a:rPr lang="el-GR" sz="2000" dirty="0" smtClean="0"/>
              <a:t>θ</a:t>
            </a:r>
            <a:endParaRPr lang="en-GB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343400" y="1752600"/>
            <a:ext cx="3809999" cy="3886200"/>
            <a:chOff x="8466" y="9626"/>
            <a:chExt cx="2546" cy="2716"/>
          </a:xfrm>
        </p:grpSpPr>
        <p:sp>
          <p:nvSpPr>
            <p:cNvPr id="16387" name="Oval 3"/>
            <p:cNvSpPr>
              <a:spLocks noChangeArrowheads="1"/>
            </p:cNvSpPr>
            <p:nvPr/>
          </p:nvSpPr>
          <p:spPr bwMode="auto">
            <a:xfrm>
              <a:off x="9596" y="11190"/>
              <a:ext cx="103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8466" y="9626"/>
              <a:ext cx="2546" cy="2716"/>
              <a:chOff x="6057" y="10034"/>
              <a:chExt cx="2546" cy="2716"/>
            </a:xfrm>
          </p:grpSpPr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>
                <a:off x="7239" y="11650"/>
                <a:ext cx="105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0" name="Oval 6"/>
              <p:cNvSpPr>
                <a:spLocks noChangeArrowheads="1"/>
              </p:cNvSpPr>
              <p:nvPr/>
            </p:nvSpPr>
            <p:spPr bwMode="auto">
              <a:xfrm rot="-2001600">
                <a:off x="6057" y="10450"/>
                <a:ext cx="2240" cy="230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 rot="19598400">
                <a:off x="7130" y="11328"/>
                <a:ext cx="11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 rot="19598400" flipV="1">
                <a:off x="7843" y="10034"/>
                <a:ext cx="0" cy="108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 flipV="1">
                <a:off x="8297" y="10450"/>
                <a:ext cx="0" cy="1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4" name="Text Box 10"/>
              <p:cNvSpPr txBox="1">
                <a:spLocks noChangeArrowheads="1"/>
              </p:cNvSpPr>
              <p:nvPr/>
            </p:nvSpPr>
            <p:spPr bwMode="auto">
              <a:xfrm>
                <a:off x="6770" y="11419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0" rIns="9144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3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" charset="0"/>
                  </a:rPr>
                  <a:t>O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5" name="Text Box 11"/>
              <p:cNvSpPr txBox="1">
                <a:spLocks noChangeArrowheads="1"/>
              </p:cNvSpPr>
              <p:nvPr/>
            </p:nvSpPr>
            <p:spPr bwMode="auto">
              <a:xfrm>
                <a:off x="8193" y="11568"/>
                <a:ext cx="410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6" name="Text Box 12"/>
              <p:cNvSpPr txBox="1">
                <a:spLocks noChangeArrowheads="1"/>
              </p:cNvSpPr>
              <p:nvPr/>
            </p:nvSpPr>
            <p:spPr bwMode="auto">
              <a:xfrm>
                <a:off x="7839" y="10833"/>
                <a:ext cx="356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7247" y="10118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v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8" name="Text Box 14"/>
              <p:cNvSpPr txBox="1">
                <a:spLocks noChangeArrowheads="1"/>
              </p:cNvSpPr>
              <p:nvPr/>
            </p:nvSpPr>
            <p:spPr bwMode="auto">
              <a:xfrm>
                <a:off x="8043" y="10247"/>
                <a:ext cx="45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</a:rPr>
                  <a:t>v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9" name="Text Box 15"/>
              <p:cNvSpPr txBox="1">
                <a:spLocks noChangeArrowheads="1"/>
              </p:cNvSpPr>
              <p:nvPr/>
            </p:nvSpPr>
            <p:spPr bwMode="auto">
              <a:xfrm>
                <a:off x="7381" y="11419"/>
                <a:ext cx="400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400" name="Oval 16"/>
              <p:cNvSpPr>
                <a:spLocks noChangeArrowheads="1"/>
              </p:cNvSpPr>
              <p:nvPr/>
            </p:nvSpPr>
            <p:spPr bwMode="auto">
              <a:xfrm>
                <a:off x="8243" y="11595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1" name="Oval 17"/>
              <p:cNvSpPr>
                <a:spLocks noChangeArrowheads="1"/>
              </p:cNvSpPr>
              <p:nvPr/>
            </p:nvSpPr>
            <p:spPr bwMode="auto">
              <a:xfrm>
                <a:off x="8078" y="10980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2" name="Arc 18"/>
              <p:cNvSpPr>
                <a:spLocks/>
              </p:cNvSpPr>
              <p:nvPr/>
            </p:nvSpPr>
            <p:spPr bwMode="auto">
              <a:xfrm>
                <a:off x="7200" y="11336"/>
                <a:ext cx="540" cy="318"/>
              </a:xfrm>
              <a:custGeom>
                <a:avLst/>
                <a:gdLst>
                  <a:gd name="G0" fmla="+- 0 0 0"/>
                  <a:gd name="G1" fmla="+- 12520 0 0"/>
                  <a:gd name="G2" fmla="+- 21600 0 0"/>
                  <a:gd name="T0" fmla="*/ 17601 w 21600"/>
                  <a:gd name="T1" fmla="*/ 0 h 12520"/>
                  <a:gd name="T2" fmla="*/ 21600 w 21600"/>
                  <a:gd name="T3" fmla="*/ 12520 h 12520"/>
                  <a:gd name="T4" fmla="*/ 0 w 21600"/>
                  <a:gd name="T5" fmla="*/ 12520 h 1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520" fill="none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</a:path>
                  <a:path w="21600" h="12520" stroke="0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  <a:lnTo>
                      <a:pt x="0" y="1252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78486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Centripetal acceleration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Dividing both sides by </a:t>
            </a:r>
            <a:r>
              <a:rPr lang="en-GB" sz="2800" i="1" dirty="0" smtClean="0"/>
              <a:t>t</a:t>
            </a:r>
            <a:r>
              <a:rPr lang="en-GB" sz="2800" dirty="0" smtClean="0"/>
              <a:t> gives:</a:t>
            </a:r>
            <a:endParaRPr lang="en-US" sz="2800" dirty="0" smtClean="0"/>
          </a:p>
          <a:p>
            <a:r>
              <a:rPr lang="el-GR" sz="2800" dirty="0" smtClean="0"/>
              <a:t>Δ</a:t>
            </a:r>
            <a:r>
              <a:rPr lang="en-GB" sz="2800" i="1" dirty="0" smtClean="0"/>
              <a:t>v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r>
              <a:rPr lang="en-GB" sz="2800" dirty="0" smtClean="0"/>
              <a:t> = </a:t>
            </a:r>
            <a:r>
              <a:rPr lang="en-GB" sz="2800" i="1" dirty="0" smtClean="0"/>
              <a:t>v </a:t>
            </a:r>
            <a:r>
              <a:rPr lang="el-GR" sz="2800" dirty="0" smtClean="0"/>
              <a:t>θ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endParaRPr lang="en-US" sz="2800" dirty="0" smtClean="0"/>
          </a:p>
          <a:p>
            <a:r>
              <a:rPr lang="en-GB" sz="2800" dirty="0" smtClean="0"/>
              <a:t>Since </a:t>
            </a:r>
            <a:r>
              <a:rPr lang="el-GR" sz="2800" dirty="0" smtClean="0"/>
              <a:t>Δ</a:t>
            </a:r>
            <a:r>
              <a:rPr lang="en-GB" sz="2800" i="1" dirty="0" smtClean="0"/>
              <a:t>v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r>
              <a:rPr lang="en-GB" sz="2800" dirty="0" smtClean="0"/>
              <a:t> = acceleration </a:t>
            </a:r>
            <a:r>
              <a:rPr lang="en-GB" sz="2800" i="1" dirty="0" smtClean="0"/>
              <a:t>a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and </a:t>
            </a:r>
            <a:r>
              <a:rPr lang="el-GR" sz="2800" dirty="0" smtClean="0"/>
              <a:t>θ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r>
              <a:rPr lang="en-GB" sz="2800" dirty="0" smtClean="0"/>
              <a:t> = </a:t>
            </a:r>
            <a:r>
              <a:rPr lang="el-GR" sz="2800" dirty="0" smtClean="0"/>
              <a:t>ω</a:t>
            </a:r>
            <a:r>
              <a:rPr lang="en-GB" sz="2800" dirty="0" smtClean="0"/>
              <a:t>, </a:t>
            </a:r>
          </a:p>
          <a:p>
            <a:r>
              <a:rPr lang="en-GB" sz="2800" dirty="0" smtClean="0"/>
              <a:t>we have   </a:t>
            </a:r>
            <a:r>
              <a:rPr lang="en-GB" sz="2800" i="1" dirty="0" smtClean="0"/>
              <a:t>a</a:t>
            </a:r>
            <a:r>
              <a:rPr lang="en-GB" sz="2800" dirty="0" smtClean="0"/>
              <a:t> = </a:t>
            </a:r>
            <a:r>
              <a:rPr lang="en-GB" sz="2800" i="1" dirty="0" smtClean="0"/>
              <a:t>v</a:t>
            </a:r>
            <a:r>
              <a:rPr lang="el-GR" sz="2800" dirty="0" smtClean="0"/>
              <a:t>ω</a:t>
            </a:r>
            <a:endParaRPr lang="en-US" sz="2800" dirty="0" smtClean="0"/>
          </a:p>
          <a:p>
            <a:r>
              <a:rPr lang="en-GB" sz="2800" dirty="0" smtClean="0"/>
              <a:t>Since we also have </a:t>
            </a:r>
            <a:r>
              <a:rPr lang="en-GB" sz="2800" i="1" dirty="0" smtClean="0"/>
              <a:t>v</a:t>
            </a:r>
            <a:r>
              <a:rPr lang="en-GB" sz="2800" dirty="0" smtClean="0"/>
              <a:t> = </a:t>
            </a:r>
            <a:r>
              <a:rPr lang="el-GR" sz="2800" dirty="0" smtClean="0"/>
              <a:t>ω</a:t>
            </a:r>
            <a:r>
              <a:rPr lang="en-GB" sz="2800" i="1" dirty="0" smtClean="0"/>
              <a:t>r</a:t>
            </a:r>
            <a:r>
              <a:rPr lang="en-GB" sz="2800" dirty="0" smtClean="0"/>
              <a:t>, this can be written as</a:t>
            </a:r>
            <a:endParaRPr lang="en-US" sz="2800" dirty="0" smtClean="0"/>
          </a:p>
          <a:p>
            <a:r>
              <a:rPr lang="en-GB" sz="2800" i="1" dirty="0" smtClean="0"/>
              <a:t>a</a:t>
            </a:r>
            <a:r>
              <a:rPr lang="en-GB" sz="2800" dirty="0" smtClean="0"/>
              <a:t> = </a:t>
            </a:r>
            <a:r>
              <a:rPr lang="en-GB" sz="2800" i="1" dirty="0" smtClean="0"/>
              <a:t>v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/</a:t>
            </a:r>
            <a:r>
              <a:rPr lang="en-GB" sz="2800" i="1" dirty="0" smtClean="0"/>
              <a:t>r</a:t>
            </a:r>
            <a:r>
              <a:rPr lang="en-GB" sz="2800" dirty="0" smtClean="0"/>
              <a:t> = </a:t>
            </a:r>
            <a:r>
              <a:rPr lang="en-GB" sz="2800" i="1" dirty="0" smtClean="0"/>
              <a:t>v</a:t>
            </a:r>
            <a:r>
              <a:rPr lang="el-GR" sz="2800" dirty="0" smtClean="0"/>
              <a:t>ω</a:t>
            </a:r>
            <a:r>
              <a:rPr lang="en-GB" sz="2800" dirty="0" smtClean="0"/>
              <a:t> = </a:t>
            </a:r>
            <a:r>
              <a:rPr lang="el-GR" sz="2800" dirty="0" smtClean="0"/>
              <a:t>ω</a:t>
            </a:r>
            <a:r>
              <a:rPr lang="en-GB" sz="2800" baseline="30000" dirty="0" smtClean="0"/>
              <a:t>2</a:t>
            </a:r>
            <a:r>
              <a:rPr lang="en-GB" sz="2800" i="1" dirty="0" smtClean="0"/>
              <a:t>r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724400" y="1828800"/>
            <a:ext cx="3809999" cy="3886200"/>
            <a:chOff x="8466" y="9626"/>
            <a:chExt cx="2546" cy="2716"/>
          </a:xfrm>
        </p:grpSpPr>
        <p:sp>
          <p:nvSpPr>
            <p:cNvPr id="7" name="Oval 3"/>
            <p:cNvSpPr>
              <a:spLocks noChangeArrowheads="1"/>
            </p:cNvSpPr>
            <p:nvPr/>
          </p:nvSpPr>
          <p:spPr bwMode="auto">
            <a:xfrm>
              <a:off x="9596" y="11190"/>
              <a:ext cx="103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8466" y="9626"/>
              <a:ext cx="2546" cy="2716"/>
              <a:chOff x="6057" y="10034"/>
              <a:chExt cx="2546" cy="2716"/>
            </a:xfrm>
          </p:grpSpPr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7239" y="11650"/>
                <a:ext cx="105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 rot="-2001600">
                <a:off x="6057" y="10450"/>
                <a:ext cx="2240" cy="230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 rot="19598400">
                <a:off x="7130" y="11328"/>
                <a:ext cx="11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rot="19598400" flipV="1">
                <a:off x="7843" y="10034"/>
                <a:ext cx="0" cy="108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 flipV="1">
                <a:off x="8297" y="10450"/>
                <a:ext cx="0" cy="1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6770" y="11419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0" rIns="9144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3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" charset="0"/>
                  </a:rPr>
                  <a:t>O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8193" y="11568"/>
                <a:ext cx="410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7839" y="10833"/>
                <a:ext cx="356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7247" y="10118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v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8043" y="10247"/>
                <a:ext cx="45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</a:rPr>
                  <a:t>v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7381" y="11419"/>
                <a:ext cx="400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8243" y="11595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8078" y="10980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Arc 18"/>
              <p:cNvSpPr>
                <a:spLocks/>
              </p:cNvSpPr>
              <p:nvPr/>
            </p:nvSpPr>
            <p:spPr bwMode="auto">
              <a:xfrm>
                <a:off x="7200" y="11336"/>
                <a:ext cx="540" cy="318"/>
              </a:xfrm>
              <a:custGeom>
                <a:avLst/>
                <a:gdLst>
                  <a:gd name="G0" fmla="+- 0 0 0"/>
                  <a:gd name="G1" fmla="+- 12520 0 0"/>
                  <a:gd name="G2" fmla="+- 21600 0 0"/>
                  <a:gd name="T0" fmla="*/ 17601 w 21600"/>
                  <a:gd name="T1" fmla="*/ 0 h 12520"/>
                  <a:gd name="T2" fmla="*/ 21600 w 21600"/>
                  <a:gd name="T3" fmla="*/ 12520 h 12520"/>
                  <a:gd name="T4" fmla="*/ 0 w 21600"/>
                  <a:gd name="T5" fmla="*/ 12520 h 1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520" fill="none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</a:path>
                  <a:path w="21600" h="12520" stroke="0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  <a:lnTo>
                      <a:pt x="0" y="1252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Centripetal force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/>
              <a:t>a</a:t>
            </a:r>
            <a:r>
              <a:rPr lang="en-GB" sz="3200" dirty="0" smtClean="0"/>
              <a:t> = </a:t>
            </a:r>
            <a:r>
              <a:rPr lang="en-GB" sz="3200" i="1" dirty="0" smtClean="0"/>
              <a:t>v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/</a:t>
            </a:r>
            <a:r>
              <a:rPr lang="en-GB" sz="3200" i="1" dirty="0" smtClean="0"/>
              <a:t>r</a:t>
            </a:r>
            <a:r>
              <a:rPr lang="en-GB" sz="3200" dirty="0" smtClean="0"/>
              <a:t> = </a:t>
            </a:r>
            <a:r>
              <a:rPr lang="en-GB" sz="3200" i="1" dirty="0" smtClean="0"/>
              <a:t>v</a:t>
            </a:r>
            <a:r>
              <a:rPr lang="el-GR" sz="3200" dirty="0" smtClean="0"/>
              <a:t>ω</a:t>
            </a:r>
            <a:r>
              <a:rPr lang="en-GB" sz="3200" dirty="0" smtClean="0"/>
              <a:t> = </a:t>
            </a:r>
            <a:r>
              <a:rPr lang="el-GR" sz="3200" dirty="0" smtClean="0"/>
              <a:t>ω</a:t>
            </a:r>
            <a:r>
              <a:rPr lang="en-GB" sz="3200" baseline="30000" dirty="0" smtClean="0"/>
              <a:t>2</a:t>
            </a:r>
            <a:r>
              <a:rPr lang="en-GB" sz="3200" i="1" dirty="0" smtClean="0"/>
              <a:t>r</a:t>
            </a:r>
            <a:endParaRPr lang="en-US" sz="3200" dirty="0" smtClean="0"/>
          </a:p>
          <a:p>
            <a:r>
              <a:rPr lang="en-GB" sz="3200" dirty="0" smtClean="0"/>
              <a:t>Applying Newton's Second Law (</a:t>
            </a:r>
            <a:r>
              <a:rPr lang="en-GB" sz="3200" i="1" dirty="0" smtClean="0"/>
              <a:t>F</a:t>
            </a:r>
            <a:r>
              <a:rPr lang="en-GB" sz="3200" dirty="0" smtClean="0"/>
              <a:t> = </a:t>
            </a:r>
            <a:r>
              <a:rPr lang="en-GB" sz="3200" i="1" dirty="0" smtClean="0"/>
              <a:t>ma</a:t>
            </a:r>
            <a:r>
              <a:rPr lang="en-GB" sz="3200" dirty="0" smtClean="0"/>
              <a:t>) gives:</a:t>
            </a:r>
            <a:endParaRPr lang="en-US" sz="3200" dirty="0" smtClean="0"/>
          </a:p>
          <a:p>
            <a:r>
              <a:rPr lang="en-GB" sz="3200" i="1" dirty="0" smtClean="0"/>
              <a:t>F</a:t>
            </a:r>
            <a:r>
              <a:rPr lang="en-GB" sz="3200" b="1" dirty="0" smtClean="0"/>
              <a:t> = </a:t>
            </a:r>
            <a:r>
              <a:rPr lang="en-GB" sz="3200" dirty="0" smtClean="0"/>
              <a:t>m</a:t>
            </a:r>
            <a:r>
              <a:rPr lang="en-GB" sz="3200" i="1" dirty="0" smtClean="0"/>
              <a:t>v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/</a:t>
            </a:r>
            <a:r>
              <a:rPr lang="en-GB" sz="3200" i="1" dirty="0" smtClean="0"/>
              <a:t>r</a:t>
            </a:r>
            <a:r>
              <a:rPr lang="en-GB" sz="3200" dirty="0" smtClean="0"/>
              <a:t> = </a:t>
            </a:r>
            <a:r>
              <a:rPr lang="en-GB" sz="3200" dirty="0" err="1" smtClean="0"/>
              <a:t>m</a:t>
            </a:r>
            <a:r>
              <a:rPr lang="en-GB" sz="3200" i="1" dirty="0" err="1" smtClean="0"/>
              <a:t>v</a:t>
            </a:r>
            <a:r>
              <a:rPr lang="el-GR" sz="3200" dirty="0" smtClean="0"/>
              <a:t>ω</a:t>
            </a:r>
            <a:r>
              <a:rPr lang="en-GB" sz="3200" dirty="0" smtClean="0"/>
              <a:t> = m</a:t>
            </a:r>
            <a:r>
              <a:rPr lang="el-GR" sz="3200" dirty="0" smtClean="0"/>
              <a:t>ω</a:t>
            </a:r>
            <a:r>
              <a:rPr lang="en-GB" sz="3200" baseline="30000" dirty="0" smtClean="0"/>
              <a:t>2</a:t>
            </a:r>
            <a:r>
              <a:rPr lang="en-GB" sz="3200" i="1" dirty="0" smtClean="0"/>
              <a:t>r</a:t>
            </a:r>
            <a:endParaRPr lang="en-US" sz="3200" dirty="0" smtClean="0"/>
          </a:p>
          <a:p>
            <a:r>
              <a:rPr lang="en-GB" sz="3200" dirty="0" smtClean="0"/>
              <a:t>This is the equation for centripetal force</a:t>
            </a:r>
          </a:p>
          <a:p>
            <a:r>
              <a:rPr lang="en-GB" sz="3200" dirty="0" smtClean="0"/>
              <a:t>learn to identify the appropriate form for use in any given situation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Prior </a:t>
            </a:r>
            <a:r>
              <a:rPr lang="en-GB" b="1" dirty="0" smtClean="0"/>
              <a:t>knowledge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Students </a:t>
            </a:r>
            <a:r>
              <a:rPr lang="en-GB" dirty="0" smtClean="0"/>
              <a:t>should be familiar with the equations of linear motion, and Newton's Laws of Motion.</a:t>
            </a: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Where this </a:t>
            </a:r>
            <a:r>
              <a:rPr lang="en-GB" b="1" dirty="0" smtClean="0"/>
              <a:t>leads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Circular </a:t>
            </a:r>
            <a:r>
              <a:rPr lang="en-GB" dirty="0" smtClean="0"/>
              <a:t>motion crops up in many different situations, and students will need to be able to apply the equations for centripetal force and acceleration. For example:</a:t>
            </a:r>
            <a:endParaRPr lang="es-ES" dirty="0" smtClean="0"/>
          </a:p>
          <a:p>
            <a:pPr lvl="0"/>
            <a:r>
              <a:rPr lang="en-GB" dirty="0" smtClean="0"/>
              <a:t>Masses orbiting under gravity</a:t>
            </a:r>
            <a:endParaRPr lang="es-ES" dirty="0" smtClean="0"/>
          </a:p>
          <a:p>
            <a:pPr lvl="0"/>
            <a:r>
              <a:rPr lang="en-GB" dirty="0" smtClean="0"/>
              <a:t>Charged particles moving in uniform magnetic fields</a:t>
            </a:r>
            <a:endParaRPr lang="es-ES" dirty="0" smtClean="0"/>
          </a:p>
          <a:p>
            <a:pPr lvl="0"/>
            <a:r>
              <a:rPr lang="en-GB" dirty="0" smtClean="0"/>
              <a:t>Charged particles moving in radial electric fields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Examples of circular motion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Hammer thrower</a:t>
            </a:r>
          </a:p>
          <a:p>
            <a:r>
              <a:rPr lang="en-US" sz="2400" dirty="0" smtClean="0"/>
              <a:t>Washing machine/dryer</a:t>
            </a:r>
          </a:p>
          <a:p>
            <a:r>
              <a:rPr lang="en-US" sz="2400" dirty="0" smtClean="0"/>
              <a:t>Chemicals separated by centrifuge</a:t>
            </a:r>
          </a:p>
          <a:p>
            <a:r>
              <a:rPr lang="en-US" sz="2400" dirty="0" smtClean="0"/>
              <a:t>Vehicles cornering</a:t>
            </a:r>
          </a:p>
          <a:p>
            <a:r>
              <a:rPr lang="en-US" sz="2400" dirty="0" smtClean="0"/>
              <a:t>Bolus</a:t>
            </a:r>
          </a:p>
          <a:p>
            <a:r>
              <a:rPr lang="en-US" sz="2400" dirty="0" smtClean="0"/>
              <a:t>Planes looping the loop</a:t>
            </a:r>
          </a:p>
          <a:p>
            <a:r>
              <a:rPr lang="en-US" sz="2400" dirty="0" smtClean="0"/>
              <a:t>DVDs and CDs playing</a:t>
            </a:r>
          </a:p>
          <a:p>
            <a:r>
              <a:rPr lang="en-US" sz="2400" dirty="0" smtClean="0"/>
              <a:t>Satellites</a:t>
            </a:r>
          </a:p>
          <a:p>
            <a:r>
              <a:rPr lang="en-US" sz="2400" dirty="0" smtClean="0"/>
              <a:t>Inner planets</a:t>
            </a:r>
          </a:p>
          <a:p>
            <a:r>
              <a:rPr lang="en-US" sz="2400" dirty="0" smtClean="0"/>
              <a:t>Funfair rides</a:t>
            </a:r>
          </a:p>
          <a:p>
            <a:r>
              <a:rPr lang="en-US" sz="2400" dirty="0" smtClean="0"/>
              <a:t>Electron orbits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Remember circular motion is only a special case of motion in a curve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It is pretty common and the math’s is easier.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Centripetal forces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657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fontAlgn="ctr"/>
            <a:r>
              <a:rPr lang="en-GB" sz="2900" dirty="0" smtClean="0"/>
              <a:t>Planetary orbits (almost!)</a:t>
            </a:r>
          </a:p>
          <a:p>
            <a:pPr fontAlgn="ctr">
              <a:buNone/>
            </a:pPr>
            <a:endParaRPr lang="en-US" sz="2900" b="1" dirty="0" smtClean="0"/>
          </a:p>
          <a:p>
            <a:pPr fontAlgn="ctr"/>
            <a:r>
              <a:rPr lang="en-GB" sz="2900" dirty="0" smtClean="0"/>
              <a:t>Electron orbits</a:t>
            </a:r>
          </a:p>
          <a:p>
            <a:pPr fontAlgn="ctr">
              <a:buNone/>
            </a:pPr>
            <a:endParaRPr lang="en-US" sz="2900" dirty="0" smtClean="0"/>
          </a:p>
          <a:p>
            <a:pPr fontAlgn="ctr"/>
            <a:r>
              <a:rPr lang="en-GB" sz="2900" dirty="0" smtClean="0"/>
              <a:t>Centrifuge</a:t>
            </a:r>
          </a:p>
          <a:p>
            <a:pPr fontAlgn="ctr"/>
            <a:endParaRPr lang="en-GB" sz="2900" dirty="0" smtClean="0"/>
          </a:p>
          <a:p>
            <a:pPr fontAlgn="ctr"/>
            <a:endParaRPr lang="en-US" sz="2900" dirty="0" smtClean="0"/>
          </a:p>
          <a:p>
            <a:pPr fontAlgn="ctr"/>
            <a:r>
              <a:rPr lang="en-GB" sz="2900" dirty="0" smtClean="0"/>
              <a:t>Car cornering</a:t>
            </a:r>
          </a:p>
          <a:p>
            <a:pPr fontAlgn="ctr"/>
            <a:endParaRPr lang="en-GB" sz="2900" dirty="0" smtClean="0"/>
          </a:p>
          <a:p>
            <a:pPr fontAlgn="ctr"/>
            <a:endParaRPr lang="en-US" sz="2900" dirty="0" smtClean="0"/>
          </a:p>
          <a:p>
            <a:r>
              <a:rPr lang="en-GB" sz="2900" dirty="0" smtClean="0"/>
              <a:t>Car cornering on banked track</a:t>
            </a:r>
          </a:p>
          <a:p>
            <a:endParaRPr lang="en-US" sz="2900" dirty="0" smtClean="0"/>
          </a:p>
          <a:p>
            <a:pPr fontAlgn="ctr"/>
            <a:r>
              <a:rPr lang="en-GB" sz="2900" dirty="0" smtClean="0"/>
              <a:t>Aircraft banking</a:t>
            </a:r>
            <a:endParaRPr lang="en-US" sz="2900" dirty="0" smtClean="0"/>
          </a:p>
          <a:p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267200" y="2286000"/>
            <a:ext cx="3657600" cy="4191000"/>
          </a:xfrm>
        </p:spPr>
        <p:txBody>
          <a:bodyPr>
            <a:normAutofit fontScale="62500" lnSpcReduction="20000"/>
          </a:bodyPr>
          <a:lstStyle/>
          <a:p>
            <a:r>
              <a:rPr lang="en-GB" sz="2800" dirty="0" smtClean="0"/>
              <a:t>Gravitation</a:t>
            </a:r>
          </a:p>
          <a:p>
            <a:endParaRPr lang="en-US" sz="2800" dirty="0" smtClean="0"/>
          </a:p>
          <a:p>
            <a:r>
              <a:rPr lang="en-GB" sz="2800" dirty="0" smtClean="0"/>
              <a:t>electrostatic force on electron</a:t>
            </a:r>
          </a:p>
          <a:p>
            <a:endParaRPr lang="en-US" sz="2800" dirty="0" smtClean="0"/>
          </a:p>
          <a:p>
            <a:r>
              <a:rPr lang="en-GB" sz="2800" dirty="0" smtClean="0"/>
              <a:t>contact force (reaction) at the walls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GB" sz="2800" dirty="0" smtClean="0"/>
              <a:t>friction between road and tyres</a:t>
            </a:r>
          </a:p>
          <a:p>
            <a:endParaRPr lang="en-US" sz="2800" dirty="0" smtClean="0"/>
          </a:p>
          <a:p>
            <a:r>
              <a:rPr lang="en-GB" sz="2800" dirty="0" smtClean="0"/>
              <a:t>component of gravity</a:t>
            </a:r>
          </a:p>
          <a:p>
            <a:endParaRPr lang="en-GB" sz="2800" dirty="0" smtClean="0"/>
          </a:p>
          <a:p>
            <a:endParaRPr lang="en-US" sz="2800" dirty="0" smtClean="0"/>
          </a:p>
          <a:p>
            <a:r>
              <a:rPr lang="en-GB" sz="2800" dirty="0" smtClean="0"/>
              <a:t>horizontal component of lift on the wings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13716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produces the force to keep the object in a circular path?</a:t>
            </a:r>
            <a:endParaRPr lang="en-US" dirty="0" smtClean="0"/>
          </a:p>
          <a:p>
            <a:r>
              <a:rPr lang="en-GB" dirty="0" smtClean="0"/>
              <a:t>The actual way the force is produced depends on the particular example: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build="p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Linear and angular velocity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instantaneous linear velocity at a point in the circle is usually given the letter </a:t>
            </a:r>
            <a:r>
              <a:rPr lang="en-GB" i="1" dirty="0" smtClean="0"/>
              <a:t>v</a:t>
            </a:r>
            <a:r>
              <a:rPr lang="en-GB" dirty="0" smtClean="0"/>
              <a:t> and measured in metres per second (m s</a:t>
            </a:r>
            <a:r>
              <a:rPr lang="en-GB" baseline="30000" dirty="0" smtClean="0"/>
              <a:t>-1</a:t>
            </a:r>
            <a:r>
              <a:rPr lang="en-GB" dirty="0" smtClean="0"/>
              <a:t>).</a:t>
            </a:r>
            <a:endParaRPr lang="en-US" dirty="0" smtClean="0"/>
          </a:p>
          <a:p>
            <a:r>
              <a:rPr lang="en-GB" dirty="0" smtClean="0"/>
              <a:t>The angular velocity is the angle through which the radius to this point on the circle turns in one second. This is usually given the letter </a:t>
            </a:r>
            <a:r>
              <a:rPr lang="el-GR" dirty="0" smtClean="0"/>
              <a:t>ω</a:t>
            </a:r>
            <a:r>
              <a:rPr lang="en-GB" dirty="0" smtClean="0"/>
              <a:t>(Greek omega) and is measured in radians per second (</a:t>
            </a:r>
            <a:r>
              <a:rPr lang="en-GB" dirty="0" err="1" smtClean="0"/>
              <a:t>rad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  <a:r>
              <a:rPr lang="en-GB" dirty="0" smtClean="0"/>
              <a:t>)</a:t>
            </a:r>
            <a:endParaRPr lang="en-US" dirty="0" smtClean="0"/>
          </a:p>
          <a:p>
            <a:r>
              <a:rPr lang="en-GB" dirty="0" smtClean="0"/>
              <a:t>Time period for one rotation (</a:t>
            </a:r>
            <a:r>
              <a:rPr lang="en-GB" i="1" dirty="0" smtClean="0"/>
              <a:t>T</a:t>
            </a:r>
            <a:r>
              <a:rPr lang="en-GB" dirty="0" smtClean="0"/>
              <a:t>) = distance/velocity = 2</a:t>
            </a:r>
            <a:r>
              <a:rPr lang="el-GR" dirty="0" smtClean="0"/>
              <a:t>π</a:t>
            </a:r>
            <a:r>
              <a:rPr lang="en-GB" dirty="0" smtClean="0"/>
              <a:t>r/v = 2</a:t>
            </a:r>
            <a:r>
              <a:rPr lang="el-GR" dirty="0" smtClean="0"/>
              <a:t>π</a:t>
            </a:r>
            <a:r>
              <a:rPr lang="en-GB" dirty="0" smtClean="0"/>
              <a:t>/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GB" dirty="0" smtClean="0"/>
              <a:t>Therefore linear and angular velocity are related by the formula:</a:t>
            </a:r>
            <a:endParaRPr lang="en-US" dirty="0" smtClean="0"/>
          </a:p>
          <a:p>
            <a:r>
              <a:rPr lang="en-GB" dirty="0" smtClean="0"/>
              <a:t>Linear velocity = radius of circle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angular velocity   v = r</a:t>
            </a:r>
            <a:r>
              <a:rPr lang="el-GR" dirty="0" smtClean="0"/>
              <a:t>ω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stone on a string: the stone moves round at a constant speed of 4 m s</a:t>
            </a:r>
            <a:r>
              <a:rPr lang="en-GB" baseline="30000" dirty="0" smtClean="0"/>
              <a:t>-1</a:t>
            </a:r>
            <a:r>
              <a:rPr lang="en-GB" dirty="0" smtClean="0"/>
              <a:t> on a string of length 0.75 m</a:t>
            </a:r>
            <a:endParaRPr lang="en-US" dirty="0" smtClean="0"/>
          </a:p>
          <a:p>
            <a:r>
              <a:rPr lang="en-GB" dirty="0" smtClean="0"/>
              <a:t>Linear velocity of stone at any point on the circle = 4 m s</a:t>
            </a:r>
            <a:r>
              <a:rPr lang="en-GB" baseline="30000" dirty="0" smtClean="0"/>
              <a:t>-1</a:t>
            </a:r>
            <a:r>
              <a:rPr lang="en-GB" dirty="0" smtClean="0"/>
              <a:t> directed along a tangent to the point.</a:t>
            </a:r>
            <a:endParaRPr lang="en-US" dirty="0" smtClean="0"/>
          </a:p>
          <a:p>
            <a:r>
              <a:rPr lang="en-GB" dirty="0" smtClean="0"/>
              <a:t>Note that although the magnitude of the linear velocity (i.e. the speed) is constant its direction is constantly changing as the stone moves round the circle.</a:t>
            </a:r>
            <a:endParaRPr lang="en-US" dirty="0" smtClean="0"/>
          </a:p>
          <a:p>
            <a:r>
              <a:rPr lang="en-GB" dirty="0" smtClean="0"/>
              <a:t>Angular velocity of stone at any point on the circle = 4 </a:t>
            </a:r>
            <a:r>
              <a:rPr lang="en-GB" dirty="0" smtClean="0">
                <a:sym typeface="Symbol"/>
              </a:rPr>
              <a:t></a:t>
            </a:r>
            <a:r>
              <a:rPr lang="en-GB" dirty="0" smtClean="0"/>
              <a:t> 0.75 = 5.3 </a:t>
            </a:r>
            <a:r>
              <a:rPr lang="en-GB" dirty="0" err="1" smtClean="0"/>
              <a:t>rad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Degrees and radians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radian is a more ‘natural’ unit for measuring angles.</a:t>
            </a:r>
            <a:endParaRPr lang="en-US" dirty="0" smtClean="0"/>
          </a:p>
          <a:p>
            <a:r>
              <a:rPr lang="en-GB" dirty="0" smtClean="0"/>
              <a:t>One radian (or </a:t>
            </a:r>
            <a:r>
              <a:rPr lang="en-GB" dirty="0" err="1" smtClean="0"/>
              <a:t>rad</a:t>
            </a:r>
            <a:r>
              <a:rPr lang="en-GB" dirty="0" smtClean="0"/>
              <a:t> for short) is defined as the angle subtended at the centre of a circle radius r by an arc of length 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adian diagra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752600"/>
            <a:ext cx="3939614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Degrees and radians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Thus the complete circumference 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r subtends an angle of 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r/r radians</a:t>
            </a:r>
            <a:endParaRPr lang="en-US" dirty="0" smtClean="0"/>
          </a:p>
          <a:p>
            <a:r>
              <a:rPr lang="en-GB" dirty="0" smtClean="0"/>
              <a:t>Thus in a complete circle of 360 degrees there are 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 radians. </a:t>
            </a:r>
            <a:endParaRPr lang="en-US" dirty="0" smtClean="0"/>
          </a:p>
          <a:p>
            <a:r>
              <a:rPr lang="en-GB" dirty="0" smtClean="0"/>
              <a:t>Therefore 1 radian = 360</a:t>
            </a:r>
            <a:r>
              <a:rPr lang="en-GB" baseline="30000" dirty="0" smtClean="0"/>
              <a:t>o</a:t>
            </a:r>
            <a:r>
              <a:rPr lang="en-GB" dirty="0" smtClean="0"/>
              <a:t>/ 2</a:t>
            </a:r>
            <a:r>
              <a:rPr lang="en-GB" dirty="0" smtClean="0">
                <a:sym typeface="Symbol"/>
              </a:rPr>
              <a:t> </a:t>
            </a:r>
            <a:r>
              <a:rPr lang="en-GB" dirty="0" smtClean="0"/>
              <a:t> = 57.3°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728</TotalTime>
  <Words>938</Words>
  <Application>Microsoft Office PowerPoint</Application>
  <PresentationFormat>Presentación en pantalla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Technic</vt:lpstr>
      <vt:lpstr>Equation</vt:lpstr>
      <vt:lpstr>Circular motion</vt:lpstr>
      <vt:lpstr>Prior knowledge</vt:lpstr>
      <vt:lpstr>Where this leads</vt:lpstr>
      <vt:lpstr>Examples of circular motion</vt:lpstr>
      <vt:lpstr>Centripetal forces</vt:lpstr>
      <vt:lpstr>Linear and angular velocity</vt:lpstr>
      <vt:lpstr>Example</vt:lpstr>
      <vt:lpstr>Degrees and radians</vt:lpstr>
      <vt:lpstr>Degrees and radians</vt:lpstr>
      <vt:lpstr>To do</vt:lpstr>
      <vt:lpstr>Angular acceleration</vt:lpstr>
      <vt:lpstr>Derive the formula for centripetal acceleration (a = v2/r = vω = ω 2r):</vt:lpstr>
      <vt:lpstr>Centripetal acceleration</vt:lpstr>
      <vt:lpstr>Centripetal force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</dc:title>
  <dc:creator>jonathanb</dc:creator>
  <cp:lastModifiedBy>sciencia</cp:lastModifiedBy>
  <cp:revision>37</cp:revision>
  <dcterms:created xsi:type="dcterms:W3CDTF">2008-04-03T00:28:27Z</dcterms:created>
  <dcterms:modified xsi:type="dcterms:W3CDTF">2011-06-09T20:46:06Z</dcterms:modified>
</cp:coreProperties>
</file>