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31" r:id="rId2"/>
    <p:sldId id="332" r:id="rId3"/>
    <p:sldId id="333" r:id="rId4"/>
    <p:sldId id="334" r:id="rId5"/>
    <p:sldId id="335" r:id="rId6"/>
    <p:sldId id="336" r:id="rId7"/>
    <p:sldId id="337" r:id="rId8"/>
    <p:sldId id="340" r:id="rId9"/>
    <p:sldId id="338" r:id="rId10"/>
    <p:sldId id="339" r:id="rId11"/>
    <p:sldId id="350" r:id="rId12"/>
    <p:sldId id="343" r:id="rId13"/>
    <p:sldId id="344" r:id="rId14"/>
    <p:sldId id="351" r:id="rId15"/>
    <p:sldId id="346" r:id="rId16"/>
    <p:sldId id="347" r:id="rId17"/>
    <p:sldId id="341" r:id="rId18"/>
    <p:sldId id="342" r:id="rId19"/>
    <p:sldId id="348" r:id="rId20"/>
    <p:sldId id="349" r:id="rId21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CC99FF"/>
    <a:srgbClr val="FFC68D"/>
    <a:srgbClr val="9900CC"/>
    <a:srgbClr val="FFFFCC"/>
    <a:srgbClr val="FFCC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214" autoAdjust="0"/>
    <p:restoredTop sz="93111" autoAdjust="0"/>
  </p:normalViewPr>
  <p:slideViewPr>
    <p:cSldViewPr>
      <p:cViewPr>
        <p:scale>
          <a:sx n="50" d="100"/>
          <a:sy n="50" d="100"/>
        </p:scale>
        <p:origin x="-120" y="-558"/>
      </p:cViewPr>
      <p:guideLst>
        <p:guide orient="horz" pos="4080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C3974F-8C8B-48F1-B4ED-EBE5E0D58AA8}" type="slidenum">
              <a:rPr lang="en-GB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CD6F97-B746-4506-B5BE-DD6322902949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4F1BD32-A91B-4267-8D86-0DA3CA6DAF03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76400"/>
            <a:ext cx="1943100" cy="441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76400"/>
            <a:ext cx="5676900" cy="441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79EA68-DC4B-402E-B2E2-8E20452491C0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77201C8-4E73-4BAA-A8C3-028D170DA050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A6F1C48-5A6B-446E-B86C-471A60440D44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9409AA-5ACA-4F51-88F4-2DFBEDD3BA7F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723E091-F1C1-4197-AC66-B541D4D6328C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E156AA-5F13-4A29-8576-20154F8A3D35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4978346-C1CE-4A3B-A10B-42D0A3A2A0DB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343BC2-899A-4D68-AA51-75F176D390F8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19CA963-1DBF-4E93-8568-0A95C32E618D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48" y="0"/>
            <a:ext cx="7715304" cy="1143000"/>
          </a:xfrm>
          <a:prstGeom prst="rect">
            <a:avLst/>
          </a:prstGeom>
          <a:solidFill>
            <a:schemeClr val="tx2">
              <a:lumMod val="50000"/>
              <a:lumOff val="50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85860"/>
            <a:ext cx="7772400" cy="4810140"/>
          </a:xfrm>
          <a:prstGeom prst="rect">
            <a:avLst/>
          </a:prstGeom>
          <a:solidFill>
            <a:schemeClr val="tx2">
              <a:lumMod val="50000"/>
              <a:lumOff val="50000"/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nimBg="1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5400" b="1">
          <a:solidFill>
            <a:srgbClr val="FF66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Speed</a:t>
            </a:r>
            <a:r>
              <a:rPr lang="es-ES" dirty="0" smtClean="0"/>
              <a:t>, </a:t>
            </a:r>
            <a:r>
              <a:rPr lang="es-ES" dirty="0" err="1" smtClean="0"/>
              <a:t>velocity</a:t>
            </a:r>
            <a:r>
              <a:rPr lang="es-ES" dirty="0" smtClean="0"/>
              <a:t> and </a:t>
            </a:r>
            <a:r>
              <a:rPr lang="es-ES" dirty="0" err="1" smtClean="0"/>
              <a:t>acceleration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time graphs.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235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Velocity – time graphs can show information about the motion of an object in more ________</a:t>
            </a:r>
          </a:p>
          <a:p>
            <a:r>
              <a:rPr lang="en-US" dirty="0" smtClean="0"/>
              <a:t>The _____________ of the line on a v-t graph tells us about the acceleration.  </a:t>
            </a:r>
          </a:p>
          <a:p>
            <a:r>
              <a:rPr lang="en-US" dirty="0" smtClean="0"/>
              <a:t>A greater acceleration is shown by a _________ line.</a:t>
            </a:r>
          </a:p>
          <a:p>
            <a:r>
              <a:rPr lang="en-US" dirty="0" smtClean="0"/>
              <a:t>If acceleration is constant the line is _________</a:t>
            </a:r>
          </a:p>
          <a:p>
            <a:r>
              <a:rPr lang="en-US" dirty="0" smtClean="0"/>
              <a:t>An increasing acceleration is shown by a line that _____________  _____</a:t>
            </a:r>
          </a:p>
          <a:p>
            <a:r>
              <a:rPr lang="en-US" dirty="0" smtClean="0"/>
              <a:t>A decreasing acceleration is shown by a line that _____________  _____</a:t>
            </a:r>
          </a:p>
          <a:p>
            <a:r>
              <a:rPr lang="en-US" dirty="0" smtClean="0"/>
              <a:t>The distance travelled by an object can be determined by the __________    ________    _______    ________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To</a:t>
            </a:r>
            <a:r>
              <a:rPr lang="es-ES" dirty="0" smtClean="0"/>
              <a:t> 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6600" dirty="0" smtClean="0"/>
              <a:t>P29 q 2</a:t>
            </a:r>
            <a:endParaRPr lang="es-ES" sz="1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Experiment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Supplement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Recognise</a:t>
            </a:r>
            <a:r>
              <a:rPr lang="en-US" dirty="0" smtClean="0"/>
              <a:t> linear motion for which the acceleration is constant and calculate the acceleration</a:t>
            </a:r>
          </a:p>
          <a:p>
            <a:r>
              <a:rPr lang="en-US" dirty="0" err="1" smtClean="0"/>
              <a:t>Recognise</a:t>
            </a:r>
            <a:r>
              <a:rPr lang="en-US" dirty="0" smtClean="0"/>
              <a:t> motion for which the acceleration is not constant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learn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8938" indent="-388938">
              <a:spcBef>
                <a:spcPct val="50000"/>
              </a:spcBef>
              <a:buClr>
                <a:schemeClr val="accent2"/>
              </a:buClr>
              <a:buSzPct val="120000"/>
              <a:tabLst>
                <a:tab pos="388938" algn="l"/>
              </a:tabLst>
            </a:pPr>
            <a:r>
              <a:rPr lang="en-GB" dirty="0" smtClean="0">
                <a:latin typeface="Arial" charset="0"/>
              </a:rPr>
              <a:t>How to recognise constant acceleration on a speed-time graph</a:t>
            </a:r>
          </a:p>
          <a:p>
            <a:pPr marL="388938" indent="-388938">
              <a:spcBef>
                <a:spcPct val="50000"/>
              </a:spcBef>
              <a:buClr>
                <a:schemeClr val="accent2"/>
              </a:buClr>
              <a:buSzPct val="120000"/>
              <a:tabLst>
                <a:tab pos="388938" algn="l"/>
              </a:tabLst>
            </a:pPr>
            <a:r>
              <a:rPr lang="en-GB" dirty="0" smtClean="0">
                <a:latin typeface="Arial" charset="0"/>
              </a:rPr>
              <a:t>How to calculate acceleration from a speed – time graph</a:t>
            </a:r>
          </a:p>
          <a:p>
            <a:pPr marL="388938" indent="-388938">
              <a:spcBef>
                <a:spcPct val="50000"/>
              </a:spcBef>
              <a:buClr>
                <a:schemeClr val="accent2"/>
              </a:buClr>
              <a:buSzPct val="120000"/>
              <a:tabLst>
                <a:tab pos="388938" algn="l"/>
              </a:tabLst>
            </a:pPr>
            <a:r>
              <a:rPr lang="en-GB" dirty="0" smtClean="0">
                <a:latin typeface="Arial" charset="0"/>
              </a:rPr>
              <a:t>How to recognise non constant acceleration from a speed time graph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Practice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P35 q 1&amp;2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tx2"/>
                </a:solidFill>
              </a:rPr>
              <a:t>v </a:t>
            </a:r>
            <a:r>
              <a:rPr lang="en-US" sz="3200" dirty="0" smtClean="0">
                <a:solidFill>
                  <a:schemeClr val="tx2"/>
                </a:solidFill>
              </a:rPr>
              <a:t>= at when applied to an object accelerating uniformly from rest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714884"/>
          </a:xfrm>
        </p:spPr>
        <p:txBody>
          <a:bodyPr/>
          <a:lstStyle/>
          <a:p>
            <a:r>
              <a:rPr lang="en-US" dirty="0" smtClean="0"/>
              <a:t>What is the equation for acceleration?</a:t>
            </a:r>
          </a:p>
          <a:p>
            <a:r>
              <a:rPr lang="en-US" dirty="0" smtClean="0"/>
              <a:t>acceleration = Change in velocity / time</a:t>
            </a:r>
          </a:p>
          <a:p>
            <a:r>
              <a:rPr lang="en-US" dirty="0" smtClean="0"/>
              <a:t>So Change in velocity = ?</a:t>
            </a:r>
          </a:p>
          <a:p>
            <a:r>
              <a:rPr lang="en-US" dirty="0" smtClean="0"/>
              <a:t>acceleration x time</a:t>
            </a:r>
          </a:p>
          <a:p>
            <a:r>
              <a:rPr lang="en-US" dirty="0" smtClean="0"/>
              <a:t>Change in velocity = ?</a:t>
            </a:r>
          </a:p>
          <a:p>
            <a:r>
              <a:rPr lang="en-US" dirty="0" smtClean="0"/>
              <a:t>Final velocity – initial velocity (v-u)</a:t>
            </a:r>
          </a:p>
          <a:p>
            <a:r>
              <a:rPr lang="en-US" dirty="0" smtClean="0"/>
              <a:t>What if initial velocity is zero?</a:t>
            </a:r>
          </a:p>
          <a:p>
            <a:r>
              <a:rPr lang="en-US" dirty="0" smtClean="0"/>
              <a:t>v = at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685800" y="990600"/>
            <a:ext cx="77755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100000"/>
              </a:spcBef>
              <a:buFontTx/>
              <a:buAutoNum type="arabicPeriod"/>
            </a:pPr>
            <a:r>
              <a:rPr lang="en-GB" b="1" dirty="0">
                <a:solidFill>
                  <a:srgbClr val="FFFF00"/>
                </a:solidFill>
              </a:rPr>
              <a:t>A car accelerates from 10 m/s to 25 m/s over a period of 5 seconds.  What is the acceleration?</a:t>
            </a:r>
          </a:p>
          <a:p>
            <a:pPr marL="457200" indent="-457200">
              <a:spcBef>
                <a:spcPct val="100000"/>
              </a:spcBef>
            </a:pPr>
            <a:r>
              <a:rPr lang="en-GB" b="1" dirty="0">
                <a:solidFill>
                  <a:srgbClr val="FFFF00"/>
                </a:solidFill>
              </a:rPr>
              <a:t/>
            </a:r>
            <a:br>
              <a:rPr lang="en-GB" b="1" dirty="0">
                <a:solidFill>
                  <a:srgbClr val="FFFF00"/>
                </a:solidFill>
              </a:rPr>
            </a:br>
            <a:endParaRPr lang="en-GB" b="1" dirty="0">
              <a:solidFill>
                <a:srgbClr val="FFFF00"/>
              </a:solidFill>
            </a:endParaRPr>
          </a:p>
          <a:p>
            <a:pPr marL="457200" indent="-457200">
              <a:spcBef>
                <a:spcPct val="100000"/>
              </a:spcBef>
            </a:pPr>
            <a:r>
              <a:rPr lang="en-GB" b="1" dirty="0">
                <a:solidFill>
                  <a:srgbClr val="FFFF00"/>
                </a:solidFill>
              </a:rPr>
              <a:t>2.	A wombat falls out of a tree into a vat of custard. It starts from rest, and accelerates at 10 m/s</a:t>
            </a:r>
            <a:r>
              <a:rPr lang="en-GB" b="1" baseline="30000" dirty="0">
                <a:solidFill>
                  <a:srgbClr val="FFFF00"/>
                </a:solidFill>
              </a:rPr>
              <a:t>2</a:t>
            </a:r>
            <a:r>
              <a:rPr lang="en-GB" b="1" dirty="0">
                <a:solidFill>
                  <a:srgbClr val="FFFF00"/>
                </a:solidFill>
              </a:rPr>
              <a:t> until it lands in the custard 5 seconds later. </a:t>
            </a:r>
            <a:br>
              <a:rPr lang="en-GB" b="1" dirty="0">
                <a:solidFill>
                  <a:srgbClr val="FFFF00"/>
                </a:solidFill>
              </a:rPr>
            </a:br>
            <a:r>
              <a:rPr lang="en-GB" b="1" dirty="0">
                <a:solidFill>
                  <a:srgbClr val="FFFF00"/>
                </a:solidFill>
              </a:rPr>
              <a:t>How fast is it going when it hits the custard?</a:t>
            </a:r>
            <a:endParaRPr lang="en-GB" b="1" baseline="50000" dirty="0">
              <a:solidFill>
                <a:srgbClr val="FFFF00"/>
              </a:solidFill>
            </a:endParaRP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762000" y="381000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 smtClean="0"/>
              <a:t>Summary questions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Chapter 18 : Velocity and Acceleration 1</a:t>
            </a:r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685800" y="990600"/>
            <a:ext cx="7775575" cy="37856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100000"/>
              </a:spcBef>
              <a:buFontTx/>
              <a:buAutoNum type="arabicPeriod"/>
            </a:pPr>
            <a:r>
              <a:rPr lang="en-GB" b="1" dirty="0">
                <a:solidFill>
                  <a:srgbClr val="FFFF00"/>
                </a:solidFill>
              </a:rPr>
              <a:t>A car accelerates from 10 m/s to 25 m/s over a period of 5 seconds.  What is the acceleration?</a:t>
            </a:r>
          </a:p>
          <a:p>
            <a:pPr marL="457200" indent="-457200">
              <a:spcBef>
                <a:spcPct val="100000"/>
              </a:spcBef>
            </a:pP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  <a:p>
            <a:pPr marL="457200" indent="-457200">
              <a:spcBef>
                <a:spcPct val="100000"/>
              </a:spcBef>
            </a:pPr>
            <a:r>
              <a:rPr lang="en-GB" b="1" dirty="0">
                <a:solidFill>
                  <a:srgbClr val="FFFF00"/>
                </a:solidFill>
              </a:rPr>
              <a:t>2.	A wombat falls out of a tree into a vat of custard. It starts from rest, and accelerates at 10 m/s</a:t>
            </a:r>
            <a:r>
              <a:rPr lang="en-GB" b="1" baseline="30000" dirty="0">
                <a:solidFill>
                  <a:srgbClr val="FFFF00"/>
                </a:solidFill>
              </a:rPr>
              <a:t>2</a:t>
            </a:r>
            <a:r>
              <a:rPr lang="en-GB" b="1" dirty="0">
                <a:solidFill>
                  <a:srgbClr val="FFFF00"/>
                </a:solidFill>
              </a:rPr>
              <a:t> until it lands in the custard 3 seconds later. </a:t>
            </a:r>
            <a:br>
              <a:rPr lang="en-GB" b="1" dirty="0">
                <a:solidFill>
                  <a:srgbClr val="FFFF00"/>
                </a:solidFill>
              </a:rPr>
            </a:br>
            <a:r>
              <a:rPr lang="en-GB" b="1" dirty="0">
                <a:solidFill>
                  <a:srgbClr val="FFFF00"/>
                </a:solidFill>
              </a:rPr>
              <a:t>How fast is it going when it hits the custard?</a:t>
            </a:r>
            <a:endParaRPr lang="en-GB" b="1" baseline="50000" dirty="0">
              <a:solidFill>
                <a:srgbClr val="FFFF00"/>
              </a:solidFill>
            </a:endParaRP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3457575" y="0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i="1">
                <a:solidFill>
                  <a:srgbClr val="FF0000"/>
                </a:solidFill>
              </a:rPr>
              <a:t>Answers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1117600" y="1752600"/>
            <a:ext cx="7129463" cy="1219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2000250" algn="l"/>
              </a:tabLst>
            </a:pPr>
            <a:r>
              <a:rPr lang="en-GB" b="1" dirty="0">
                <a:solidFill>
                  <a:srgbClr val="FFC000"/>
                </a:solidFill>
              </a:rPr>
              <a:t>Acceleration	=  (change in velocity) </a:t>
            </a:r>
            <a:r>
              <a:rPr lang="en-US" b="1" dirty="0">
                <a:solidFill>
                  <a:srgbClr val="FFC000"/>
                </a:solidFill>
                <a:cs typeface="Arial" charset="0"/>
              </a:rPr>
              <a:t>÷ time</a:t>
            </a:r>
          </a:p>
          <a:p>
            <a:pPr>
              <a:tabLst>
                <a:tab pos="2000250" algn="l"/>
              </a:tabLst>
            </a:pPr>
            <a:r>
              <a:rPr lang="en-US" b="1" dirty="0">
                <a:solidFill>
                  <a:srgbClr val="FFC000"/>
                </a:solidFill>
                <a:cs typeface="Arial" charset="0"/>
              </a:rPr>
              <a:t>                      	=  (25 – 10)  ÷ 5</a:t>
            </a:r>
          </a:p>
          <a:p>
            <a:pPr>
              <a:tabLst>
                <a:tab pos="2000250" algn="l"/>
              </a:tabLst>
            </a:pPr>
            <a:r>
              <a:rPr lang="en-US" b="1" dirty="0">
                <a:solidFill>
                  <a:srgbClr val="FFC000"/>
                </a:solidFill>
                <a:cs typeface="Arial" charset="0"/>
              </a:rPr>
              <a:t>                      	=  (15) ÷ 5       =  </a:t>
            </a:r>
            <a:r>
              <a:rPr lang="en-US" sz="2600" b="1" u="sng" dirty="0">
                <a:solidFill>
                  <a:srgbClr val="FFC000"/>
                </a:solidFill>
                <a:cs typeface="Arial" charset="0"/>
              </a:rPr>
              <a:t>3 m/s</a:t>
            </a:r>
            <a:r>
              <a:rPr lang="en-US" sz="2600" b="1" u="sng" baseline="30000" dirty="0">
                <a:solidFill>
                  <a:srgbClr val="FFC000"/>
                </a:solidFill>
                <a:cs typeface="Arial" charset="0"/>
              </a:rPr>
              <a:t>2</a:t>
            </a:r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1117600" y="4735513"/>
            <a:ext cx="7129463" cy="15843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2000250" algn="l"/>
              </a:tabLst>
            </a:pPr>
            <a:r>
              <a:rPr lang="en-GB" b="1" dirty="0">
                <a:solidFill>
                  <a:srgbClr val="FF0000"/>
                </a:solidFill>
              </a:rPr>
              <a:t>Acceleration	=  (change in velocity) </a:t>
            </a:r>
            <a:r>
              <a:rPr lang="en-US" b="1" dirty="0">
                <a:solidFill>
                  <a:srgbClr val="FF0000"/>
                </a:solidFill>
                <a:cs typeface="Arial" charset="0"/>
              </a:rPr>
              <a:t>÷ time</a:t>
            </a:r>
          </a:p>
          <a:p>
            <a:pPr>
              <a:tabLst>
                <a:tab pos="2000250" algn="l"/>
              </a:tabLst>
            </a:pPr>
            <a:r>
              <a:rPr lang="en-US" b="1" dirty="0">
                <a:solidFill>
                  <a:srgbClr val="FF0000"/>
                </a:solidFill>
                <a:cs typeface="Arial" charset="0"/>
              </a:rPr>
              <a:t>                  10 	=  (</a:t>
            </a:r>
            <a:r>
              <a:rPr lang="en-US" b="1" i="1" dirty="0">
                <a:solidFill>
                  <a:srgbClr val="FF0000"/>
                </a:solidFill>
                <a:cs typeface="Arial" charset="0"/>
              </a:rPr>
              <a:t>v</a:t>
            </a:r>
            <a:r>
              <a:rPr lang="en-US" b="1" dirty="0">
                <a:solidFill>
                  <a:srgbClr val="FF0000"/>
                </a:solidFill>
                <a:cs typeface="Arial" charset="0"/>
              </a:rPr>
              <a:t> – 0)  ÷ 3</a:t>
            </a:r>
          </a:p>
          <a:p>
            <a:pPr>
              <a:tabLst>
                <a:tab pos="2000250" algn="l"/>
              </a:tabLst>
            </a:pPr>
            <a:r>
              <a:rPr lang="en-US" b="1" dirty="0">
                <a:solidFill>
                  <a:srgbClr val="FF0000"/>
                </a:solidFill>
                <a:cs typeface="Arial" charset="0"/>
              </a:rPr>
              <a:t>           So    </a:t>
            </a:r>
            <a:r>
              <a:rPr lang="en-US" b="1" i="1" dirty="0">
                <a:solidFill>
                  <a:srgbClr val="FF0000"/>
                </a:solidFill>
                <a:cs typeface="Arial" charset="0"/>
              </a:rPr>
              <a:t>v</a:t>
            </a:r>
            <a:r>
              <a:rPr lang="en-US" b="1" dirty="0">
                <a:solidFill>
                  <a:srgbClr val="FF0000"/>
                </a:solidFill>
                <a:cs typeface="Arial" charset="0"/>
              </a:rPr>
              <a:t>	=  3 × 10      = </a:t>
            </a:r>
            <a:r>
              <a:rPr lang="en-US" sz="2600" b="1" u="sng" dirty="0">
                <a:solidFill>
                  <a:srgbClr val="FF0000"/>
                </a:solidFill>
                <a:cs typeface="Arial" charset="0"/>
              </a:rPr>
              <a:t>30 m/s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/>
            </a:r>
            <a:br>
              <a:rPr lang="en-US" dirty="0">
                <a:solidFill>
                  <a:srgbClr val="FF0000"/>
                </a:solidFill>
                <a:cs typeface="Arial" charset="0"/>
              </a:rPr>
            </a:br>
            <a:r>
              <a:rPr lang="en-US" dirty="0">
                <a:solidFill>
                  <a:srgbClr val="FF0000"/>
                </a:solidFill>
                <a:cs typeface="Arial" charset="0"/>
              </a:rPr>
              <a:t>                                            </a:t>
            </a:r>
            <a:r>
              <a:rPr lang="en-US" sz="1800" i="1" dirty="0">
                <a:solidFill>
                  <a:srgbClr val="FF0000"/>
                </a:solidFill>
                <a:cs typeface="Arial" charset="0"/>
              </a:rPr>
              <a:t>That’s over 60 mph – ouch!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      </a:t>
            </a:r>
            <a:endParaRPr lang="en-US" b="1" u="sng" baseline="30000" dirty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8" grpId="0" build="p" autoUpdateAnimBg="0" advAuto="2000"/>
      <p:bldP spid="136199" grpId="0" build="p" autoUpdateAnimBg="0" advAuto="2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2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3573463"/>
            <a:ext cx="4248150" cy="26733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</p:pic>
      <p:pic>
        <p:nvPicPr>
          <p:cNvPr id="13722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16338"/>
            <a:ext cx="4284663" cy="23431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</p:pic>
      <p:sp>
        <p:nvSpPr>
          <p:cNvPr id="137223" name="Line 7"/>
          <p:cNvSpPr>
            <a:spLocks noChangeShapeType="1"/>
          </p:cNvSpPr>
          <p:nvPr/>
        </p:nvSpPr>
        <p:spPr bwMode="auto">
          <a:xfrm>
            <a:off x="4356100" y="1412875"/>
            <a:ext cx="0" cy="51847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2713038" y="1484313"/>
            <a:ext cx="792162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fast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1692275" y="1484313"/>
            <a:ext cx="9366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slow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250825" y="1484313"/>
            <a:ext cx="13684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stopped</a:t>
            </a:r>
          </a:p>
        </p:txBody>
      </p:sp>
      <p:sp>
        <p:nvSpPr>
          <p:cNvPr id="137228" name="Freeform 12"/>
          <p:cNvSpPr>
            <a:spLocks/>
          </p:cNvSpPr>
          <p:nvPr/>
        </p:nvSpPr>
        <p:spPr bwMode="auto">
          <a:xfrm>
            <a:off x="1089025" y="3425825"/>
            <a:ext cx="314325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8" y="864"/>
              </a:cxn>
            </a:cxnLst>
            <a:rect l="0" t="0" r="r" b="b"/>
            <a:pathLst>
              <a:path w="198" h="864">
                <a:moveTo>
                  <a:pt x="0" y="0"/>
                </a:moveTo>
                <a:lnTo>
                  <a:pt x="198" y="864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30" name="Freeform 14"/>
          <p:cNvSpPr>
            <a:spLocks/>
          </p:cNvSpPr>
          <p:nvPr/>
        </p:nvSpPr>
        <p:spPr bwMode="auto">
          <a:xfrm>
            <a:off x="2379663" y="3395663"/>
            <a:ext cx="87312" cy="885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" y="558"/>
              </a:cxn>
            </a:cxnLst>
            <a:rect l="0" t="0" r="r" b="b"/>
            <a:pathLst>
              <a:path w="55" h="558">
                <a:moveTo>
                  <a:pt x="0" y="0"/>
                </a:moveTo>
                <a:lnTo>
                  <a:pt x="55" y="558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31" name="Freeform 15"/>
          <p:cNvSpPr>
            <a:spLocks/>
          </p:cNvSpPr>
          <p:nvPr/>
        </p:nvSpPr>
        <p:spPr bwMode="auto">
          <a:xfrm>
            <a:off x="3279775" y="3425825"/>
            <a:ext cx="11113" cy="673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" y="424"/>
              </a:cxn>
            </a:cxnLst>
            <a:rect l="0" t="0" r="r" b="b"/>
            <a:pathLst>
              <a:path w="7" h="424">
                <a:moveTo>
                  <a:pt x="0" y="0"/>
                </a:moveTo>
                <a:lnTo>
                  <a:pt x="7" y="424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37" name="Freeform 21"/>
          <p:cNvSpPr>
            <a:spLocks/>
          </p:cNvSpPr>
          <p:nvPr/>
        </p:nvSpPr>
        <p:spPr bwMode="auto">
          <a:xfrm>
            <a:off x="6226175" y="3294063"/>
            <a:ext cx="12700" cy="663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418"/>
              </a:cxn>
            </a:cxnLst>
            <a:rect l="0" t="0" r="r" b="b"/>
            <a:pathLst>
              <a:path w="8" h="418">
                <a:moveTo>
                  <a:pt x="0" y="0"/>
                </a:moveTo>
                <a:lnTo>
                  <a:pt x="8" y="418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38" name="Freeform 22"/>
          <p:cNvSpPr>
            <a:spLocks/>
          </p:cNvSpPr>
          <p:nvPr/>
        </p:nvSpPr>
        <p:spPr bwMode="auto">
          <a:xfrm>
            <a:off x="5181600" y="2946400"/>
            <a:ext cx="696913" cy="13001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9" y="819"/>
              </a:cxn>
            </a:cxnLst>
            <a:rect l="0" t="0" r="r" b="b"/>
            <a:pathLst>
              <a:path w="439" h="819">
                <a:moveTo>
                  <a:pt x="0" y="0"/>
                </a:moveTo>
                <a:lnTo>
                  <a:pt x="439" y="819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39" name="Freeform 23"/>
          <p:cNvSpPr>
            <a:spLocks/>
          </p:cNvSpPr>
          <p:nvPr/>
        </p:nvSpPr>
        <p:spPr bwMode="auto">
          <a:xfrm>
            <a:off x="6959600" y="2887663"/>
            <a:ext cx="50800" cy="1719262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0" y="1083"/>
              </a:cxn>
            </a:cxnLst>
            <a:rect l="0" t="0" r="r" b="b"/>
            <a:pathLst>
              <a:path w="32" h="1083">
                <a:moveTo>
                  <a:pt x="32" y="0"/>
                </a:moveTo>
                <a:lnTo>
                  <a:pt x="0" y="1083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40" name="Freeform 24"/>
          <p:cNvSpPr>
            <a:spLocks/>
          </p:cNvSpPr>
          <p:nvPr/>
        </p:nvSpPr>
        <p:spPr bwMode="auto">
          <a:xfrm>
            <a:off x="7462838" y="3352800"/>
            <a:ext cx="520700" cy="2117725"/>
          </a:xfrm>
          <a:custGeom>
            <a:avLst/>
            <a:gdLst/>
            <a:ahLst/>
            <a:cxnLst>
              <a:cxn ang="0">
                <a:pos x="328" y="0"/>
              </a:cxn>
              <a:cxn ang="0">
                <a:pos x="0" y="1334"/>
              </a:cxn>
            </a:cxnLst>
            <a:rect l="0" t="0" r="r" b="b"/>
            <a:pathLst>
              <a:path w="328" h="1334">
                <a:moveTo>
                  <a:pt x="328" y="0"/>
                </a:moveTo>
                <a:lnTo>
                  <a:pt x="0" y="1334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249" name="Text Box 33"/>
          <p:cNvSpPr txBox="1">
            <a:spLocks noChangeArrowheads="1"/>
          </p:cNvSpPr>
          <p:nvPr/>
        </p:nvSpPr>
        <p:spPr bwMode="auto">
          <a:xfrm>
            <a:off x="539750" y="381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 smtClean="0"/>
              <a:t>Velocity and Acceleration  </a:t>
            </a:r>
            <a:endParaRPr lang="en-GB" sz="3200" b="1" dirty="0"/>
          </a:p>
        </p:txBody>
      </p:sp>
      <p:sp>
        <p:nvSpPr>
          <p:cNvPr id="137250" name="Text Box 34"/>
          <p:cNvSpPr txBox="1">
            <a:spLocks noChangeArrowheads="1"/>
          </p:cNvSpPr>
          <p:nvPr/>
        </p:nvSpPr>
        <p:spPr bwMode="auto">
          <a:xfrm>
            <a:off x="539750" y="908050"/>
            <a:ext cx="8280400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i="1"/>
              <a:t>Use these words to label the graphs correctly.</a:t>
            </a:r>
          </a:p>
        </p:txBody>
      </p:sp>
      <p:sp>
        <p:nvSpPr>
          <p:cNvPr id="137251" name="Text Box 35"/>
          <p:cNvSpPr txBox="1">
            <a:spLocks noChangeArrowheads="1"/>
          </p:cNvSpPr>
          <p:nvPr/>
        </p:nvSpPr>
        <p:spPr bwMode="auto">
          <a:xfrm>
            <a:off x="5148263" y="1447800"/>
            <a:ext cx="792162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fast</a:t>
            </a:r>
          </a:p>
        </p:txBody>
      </p:sp>
      <p:sp>
        <p:nvSpPr>
          <p:cNvPr id="137252" name="Text Box 36"/>
          <p:cNvSpPr txBox="1">
            <a:spLocks noChangeArrowheads="1"/>
          </p:cNvSpPr>
          <p:nvPr/>
        </p:nvSpPr>
        <p:spPr bwMode="auto">
          <a:xfrm>
            <a:off x="6877050" y="1447800"/>
            <a:ext cx="13684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stopped</a:t>
            </a:r>
          </a:p>
        </p:txBody>
      </p:sp>
      <p:sp>
        <p:nvSpPr>
          <p:cNvPr id="137253" name="Text Box 37"/>
          <p:cNvSpPr txBox="1">
            <a:spLocks noChangeArrowheads="1"/>
          </p:cNvSpPr>
          <p:nvPr/>
        </p:nvSpPr>
        <p:spPr bwMode="auto">
          <a:xfrm>
            <a:off x="4605338" y="1905000"/>
            <a:ext cx="1871662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accelerating</a:t>
            </a:r>
          </a:p>
        </p:txBody>
      </p:sp>
      <p:sp>
        <p:nvSpPr>
          <p:cNvPr id="137254" name="Text Box 38"/>
          <p:cNvSpPr txBox="1">
            <a:spLocks noChangeArrowheads="1"/>
          </p:cNvSpPr>
          <p:nvPr/>
        </p:nvSpPr>
        <p:spPr bwMode="auto">
          <a:xfrm>
            <a:off x="6732588" y="1905000"/>
            <a:ext cx="1871662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decelerating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Core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Define </a:t>
            </a:r>
            <a:r>
              <a:rPr lang="en-US" dirty="0" smtClean="0"/>
              <a:t>speed and calculate speed from Total distance/total time</a:t>
            </a:r>
          </a:p>
          <a:p>
            <a:r>
              <a:rPr lang="en-US" dirty="0" smtClean="0"/>
              <a:t>Plot </a:t>
            </a:r>
            <a:r>
              <a:rPr lang="en-US" dirty="0" smtClean="0"/>
              <a:t>and interpret a speed/time graph or a distance/ time graph</a:t>
            </a:r>
          </a:p>
          <a:p>
            <a:r>
              <a:rPr lang="en-US" dirty="0" err="1" smtClean="0"/>
              <a:t>Recognise</a:t>
            </a:r>
            <a:r>
              <a:rPr lang="en-US" dirty="0" smtClean="0"/>
              <a:t> </a:t>
            </a:r>
            <a:r>
              <a:rPr lang="en-US" dirty="0" smtClean="0"/>
              <a:t>from the shape of a speed/time graph when a body is</a:t>
            </a:r>
          </a:p>
          <a:p>
            <a:r>
              <a:rPr lang="en-US" dirty="0" smtClean="0"/>
              <a:t>– at rest</a:t>
            </a:r>
          </a:p>
          <a:p>
            <a:r>
              <a:rPr lang="en-US" dirty="0" smtClean="0"/>
              <a:t>– moving with constant speed</a:t>
            </a:r>
          </a:p>
          <a:p>
            <a:r>
              <a:rPr lang="en-US" dirty="0" smtClean="0"/>
              <a:t>– moving with changing speed</a:t>
            </a:r>
          </a:p>
          <a:p>
            <a:r>
              <a:rPr lang="en-US" dirty="0" smtClean="0"/>
              <a:t>Calculate </a:t>
            </a:r>
            <a:r>
              <a:rPr lang="en-US" dirty="0" smtClean="0"/>
              <a:t>the area under a speed/time graph to work out the distance travelled for motion with constant acceleration</a:t>
            </a:r>
          </a:p>
          <a:p>
            <a:r>
              <a:rPr lang="en-US" dirty="0" smtClean="0"/>
              <a:t>Demonstrate </a:t>
            </a:r>
            <a:r>
              <a:rPr lang="en-US" dirty="0" smtClean="0"/>
              <a:t>some understanding that  acceleration is related to changing speed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539750" y="381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 smtClean="0"/>
              <a:t>Velocity </a:t>
            </a:r>
            <a:r>
              <a:rPr lang="en-GB" sz="3200" b="1" dirty="0"/>
              <a:t>and Acceleration </a:t>
            </a:r>
          </a:p>
        </p:txBody>
      </p:sp>
      <p:pic>
        <p:nvPicPr>
          <p:cNvPr id="138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6100" y="3573463"/>
            <a:ext cx="4248150" cy="26733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</p:pic>
      <p:pic>
        <p:nvPicPr>
          <p:cNvPr id="138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16338"/>
            <a:ext cx="4284663" cy="23431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</p:pic>
      <p:sp>
        <p:nvSpPr>
          <p:cNvPr id="138245" name="Line 5"/>
          <p:cNvSpPr>
            <a:spLocks noChangeShapeType="1"/>
          </p:cNvSpPr>
          <p:nvPr/>
        </p:nvSpPr>
        <p:spPr bwMode="auto">
          <a:xfrm>
            <a:off x="4356100" y="1412875"/>
            <a:ext cx="0" cy="51847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539750" y="908050"/>
            <a:ext cx="8280400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i="1"/>
              <a:t>Use these words to label the graphs correctly.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2713038" y="1484313"/>
            <a:ext cx="792162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fast</a:t>
            </a: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1692275" y="1484313"/>
            <a:ext cx="9366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slow</a:t>
            </a:r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250825" y="1484313"/>
            <a:ext cx="13684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stopped</a:t>
            </a:r>
          </a:p>
        </p:txBody>
      </p:sp>
      <p:sp>
        <p:nvSpPr>
          <p:cNvPr id="138250" name="Freeform 10"/>
          <p:cNvSpPr>
            <a:spLocks/>
          </p:cNvSpPr>
          <p:nvPr/>
        </p:nvSpPr>
        <p:spPr bwMode="auto">
          <a:xfrm>
            <a:off x="1089025" y="3425825"/>
            <a:ext cx="314325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8" y="864"/>
              </a:cxn>
            </a:cxnLst>
            <a:rect l="0" t="0" r="r" b="b"/>
            <a:pathLst>
              <a:path w="198" h="864">
                <a:moveTo>
                  <a:pt x="0" y="0"/>
                </a:moveTo>
                <a:lnTo>
                  <a:pt x="198" y="864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51" name="Freeform 11"/>
          <p:cNvSpPr>
            <a:spLocks/>
          </p:cNvSpPr>
          <p:nvPr/>
        </p:nvSpPr>
        <p:spPr bwMode="auto">
          <a:xfrm>
            <a:off x="2379663" y="3395663"/>
            <a:ext cx="87312" cy="885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" y="558"/>
              </a:cxn>
            </a:cxnLst>
            <a:rect l="0" t="0" r="r" b="b"/>
            <a:pathLst>
              <a:path w="55" h="558">
                <a:moveTo>
                  <a:pt x="0" y="0"/>
                </a:moveTo>
                <a:lnTo>
                  <a:pt x="55" y="558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52" name="Freeform 12"/>
          <p:cNvSpPr>
            <a:spLocks/>
          </p:cNvSpPr>
          <p:nvPr/>
        </p:nvSpPr>
        <p:spPr bwMode="auto">
          <a:xfrm>
            <a:off x="3279775" y="3425825"/>
            <a:ext cx="11113" cy="673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" y="424"/>
              </a:cxn>
            </a:cxnLst>
            <a:rect l="0" t="0" r="r" b="b"/>
            <a:pathLst>
              <a:path w="7" h="424">
                <a:moveTo>
                  <a:pt x="0" y="0"/>
                </a:moveTo>
                <a:lnTo>
                  <a:pt x="7" y="424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53" name="Text Box 13"/>
          <p:cNvSpPr txBox="1">
            <a:spLocks noChangeArrowheads="1"/>
          </p:cNvSpPr>
          <p:nvPr/>
        </p:nvSpPr>
        <p:spPr bwMode="auto">
          <a:xfrm>
            <a:off x="5148263" y="1447800"/>
            <a:ext cx="792162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fast</a:t>
            </a:r>
          </a:p>
        </p:txBody>
      </p:sp>
      <p:sp>
        <p:nvSpPr>
          <p:cNvPr id="138254" name="Text Box 14"/>
          <p:cNvSpPr txBox="1">
            <a:spLocks noChangeArrowheads="1"/>
          </p:cNvSpPr>
          <p:nvPr/>
        </p:nvSpPr>
        <p:spPr bwMode="auto">
          <a:xfrm>
            <a:off x="6877050" y="1447800"/>
            <a:ext cx="13684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stopped</a:t>
            </a:r>
          </a:p>
        </p:txBody>
      </p:sp>
      <p:sp>
        <p:nvSpPr>
          <p:cNvPr id="138255" name="Text Box 15"/>
          <p:cNvSpPr txBox="1">
            <a:spLocks noChangeArrowheads="1"/>
          </p:cNvSpPr>
          <p:nvPr/>
        </p:nvSpPr>
        <p:spPr bwMode="auto">
          <a:xfrm>
            <a:off x="4605338" y="1905000"/>
            <a:ext cx="1871662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accelerating</a:t>
            </a:r>
          </a:p>
        </p:txBody>
      </p:sp>
      <p:sp>
        <p:nvSpPr>
          <p:cNvPr id="138256" name="Text Box 16"/>
          <p:cNvSpPr txBox="1">
            <a:spLocks noChangeArrowheads="1"/>
          </p:cNvSpPr>
          <p:nvPr/>
        </p:nvSpPr>
        <p:spPr bwMode="auto">
          <a:xfrm>
            <a:off x="6732588" y="1905000"/>
            <a:ext cx="1871662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decelerating</a:t>
            </a:r>
          </a:p>
        </p:txBody>
      </p:sp>
      <p:sp>
        <p:nvSpPr>
          <p:cNvPr id="138257" name="Freeform 17"/>
          <p:cNvSpPr>
            <a:spLocks/>
          </p:cNvSpPr>
          <p:nvPr/>
        </p:nvSpPr>
        <p:spPr bwMode="auto">
          <a:xfrm>
            <a:off x="6226175" y="3294063"/>
            <a:ext cx="12700" cy="663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418"/>
              </a:cxn>
            </a:cxnLst>
            <a:rect l="0" t="0" r="r" b="b"/>
            <a:pathLst>
              <a:path w="8" h="418">
                <a:moveTo>
                  <a:pt x="0" y="0"/>
                </a:moveTo>
                <a:lnTo>
                  <a:pt x="8" y="418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58" name="Freeform 18"/>
          <p:cNvSpPr>
            <a:spLocks/>
          </p:cNvSpPr>
          <p:nvPr/>
        </p:nvSpPr>
        <p:spPr bwMode="auto">
          <a:xfrm>
            <a:off x="5181600" y="2946400"/>
            <a:ext cx="696913" cy="13001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39" y="819"/>
              </a:cxn>
            </a:cxnLst>
            <a:rect l="0" t="0" r="r" b="b"/>
            <a:pathLst>
              <a:path w="439" h="819">
                <a:moveTo>
                  <a:pt x="0" y="0"/>
                </a:moveTo>
                <a:lnTo>
                  <a:pt x="439" y="819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59" name="Freeform 19"/>
          <p:cNvSpPr>
            <a:spLocks/>
          </p:cNvSpPr>
          <p:nvPr/>
        </p:nvSpPr>
        <p:spPr bwMode="auto">
          <a:xfrm>
            <a:off x="6959600" y="2887663"/>
            <a:ext cx="50800" cy="1719262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0" y="1083"/>
              </a:cxn>
            </a:cxnLst>
            <a:rect l="0" t="0" r="r" b="b"/>
            <a:pathLst>
              <a:path w="32" h="1083">
                <a:moveTo>
                  <a:pt x="32" y="0"/>
                </a:moveTo>
                <a:lnTo>
                  <a:pt x="0" y="1083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60" name="Freeform 20"/>
          <p:cNvSpPr>
            <a:spLocks/>
          </p:cNvSpPr>
          <p:nvPr/>
        </p:nvSpPr>
        <p:spPr bwMode="auto">
          <a:xfrm>
            <a:off x="7462838" y="3352800"/>
            <a:ext cx="520700" cy="2117725"/>
          </a:xfrm>
          <a:custGeom>
            <a:avLst/>
            <a:gdLst/>
            <a:ahLst/>
            <a:cxnLst>
              <a:cxn ang="0">
                <a:pos x="328" y="0"/>
              </a:cxn>
              <a:cxn ang="0">
                <a:pos x="0" y="1334"/>
              </a:cxn>
            </a:cxnLst>
            <a:rect l="0" t="0" r="r" b="b"/>
            <a:pathLst>
              <a:path w="328" h="1334">
                <a:moveTo>
                  <a:pt x="328" y="0"/>
                </a:moveTo>
                <a:lnTo>
                  <a:pt x="0" y="1334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61" name="Text Box 21"/>
          <p:cNvSpPr txBox="1">
            <a:spLocks noChangeArrowheads="1"/>
          </p:cNvSpPr>
          <p:nvPr/>
        </p:nvSpPr>
        <p:spPr bwMode="auto">
          <a:xfrm>
            <a:off x="3059113" y="0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i="1">
                <a:solidFill>
                  <a:srgbClr val="FF0000"/>
                </a:solidFill>
              </a:rPr>
              <a:t>Answers</a:t>
            </a:r>
          </a:p>
        </p:txBody>
      </p:sp>
      <p:sp>
        <p:nvSpPr>
          <p:cNvPr id="138262" name="Text Box 22"/>
          <p:cNvSpPr txBox="1">
            <a:spLocks noChangeArrowheads="1"/>
          </p:cNvSpPr>
          <p:nvPr/>
        </p:nvSpPr>
        <p:spPr bwMode="auto">
          <a:xfrm>
            <a:off x="1619250" y="2997200"/>
            <a:ext cx="13684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stopped</a:t>
            </a:r>
          </a:p>
        </p:txBody>
      </p:sp>
      <p:sp>
        <p:nvSpPr>
          <p:cNvPr id="138263" name="Text Box 23"/>
          <p:cNvSpPr txBox="1">
            <a:spLocks noChangeArrowheads="1"/>
          </p:cNvSpPr>
          <p:nvPr/>
        </p:nvSpPr>
        <p:spPr bwMode="auto">
          <a:xfrm>
            <a:off x="2987675" y="3068638"/>
            <a:ext cx="9366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slow</a:t>
            </a:r>
          </a:p>
        </p:txBody>
      </p:sp>
      <p:sp>
        <p:nvSpPr>
          <p:cNvPr id="138264" name="Text Box 24"/>
          <p:cNvSpPr txBox="1">
            <a:spLocks noChangeArrowheads="1"/>
          </p:cNvSpPr>
          <p:nvPr/>
        </p:nvSpPr>
        <p:spPr bwMode="auto">
          <a:xfrm>
            <a:off x="684213" y="2997200"/>
            <a:ext cx="792162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fast</a:t>
            </a:r>
          </a:p>
        </p:txBody>
      </p:sp>
      <p:sp>
        <p:nvSpPr>
          <p:cNvPr id="138265" name="Text Box 25"/>
          <p:cNvSpPr txBox="1">
            <a:spLocks noChangeArrowheads="1"/>
          </p:cNvSpPr>
          <p:nvPr/>
        </p:nvSpPr>
        <p:spPr bwMode="auto">
          <a:xfrm>
            <a:off x="4427538" y="2565400"/>
            <a:ext cx="1871662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accelerating</a:t>
            </a:r>
          </a:p>
        </p:txBody>
      </p:sp>
      <p:sp>
        <p:nvSpPr>
          <p:cNvPr id="138266" name="Text Box 26"/>
          <p:cNvSpPr txBox="1">
            <a:spLocks noChangeArrowheads="1"/>
          </p:cNvSpPr>
          <p:nvPr/>
        </p:nvSpPr>
        <p:spPr bwMode="auto">
          <a:xfrm>
            <a:off x="5867400" y="2997200"/>
            <a:ext cx="792163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fast</a:t>
            </a:r>
          </a:p>
        </p:txBody>
      </p:sp>
      <p:sp>
        <p:nvSpPr>
          <p:cNvPr id="138267" name="Text Box 27"/>
          <p:cNvSpPr txBox="1">
            <a:spLocks noChangeArrowheads="1"/>
          </p:cNvSpPr>
          <p:nvPr/>
        </p:nvSpPr>
        <p:spPr bwMode="auto">
          <a:xfrm>
            <a:off x="6588125" y="2565400"/>
            <a:ext cx="1871663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decelerating</a:t>
            </a:r>
          </a:p>
        </p:txBody>
      </p:sp>
      <p:sp>
        <p:nvSpPr>
          <p:cNvPr id="138268" name="Text Box 28"/>
          <p:cNvSpPr txBox="1">
            <a:spLocks noChangeArrowheads="1"/>
          </p:cNvSpPr>
          <p:nvPr/>
        </p:nvSpPr>
        <p:spPr bwMode="auto">
          <a:xfrm>
            <a:off x="7380288" y="2997200"/>
            <a:ext cx="13684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stopped</a:t>
            </a:r>
          </a:p>
        </p:txBody>
      </p:sp>
      <p:sp>
        <p:nvSpPr>
          <p:cNvPr id="138269" name="Rectangle 29"/>
          <p:cNvSpPr>
            <a:spLocks noChangeArrowheads="1"/>
          </p:cNvSpPr>
          <p:nvPr/>
        </p:nvSpPr>
        <p:spPr bwMode="auto">
          <a:xfrm>
            <a:off x="304800" y="1562100"/>
            <a:ext cx="3352800" cy="647700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70" name="Rectangle 30"/>
          <p:cNvSpPr>
            <a:spLocks noChangeArrowheads="1"/>
          </p:cNvSpPr>
          <p:nvPr/>
        </p:nvSpPr>
        <p:spPr bwMode="auto">
          <a:xfrm>
            <a:off x="4572000" y="1295400"/>
            <a:ext cx="4038600" cy="1066800"/>
          </a:xfrm>
          <a:prstGeom prst="rect">
            <a:avLst/>
          </a:prstGeom>
          <a:solidFill>
            <a:srgbClr val="FFFFFF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62" grpId="0" autoUpdateAnimBg="0"/>
      <p:bldP spid="138263" grpId="0" autoUpdateAnimBg="0"/>
      <p:bldP spid="138264" grpId="0" autoUpdateAnimBg="0"/>
      <p:bldP spid="138265" grpId="0" autoUpdateAnimBg="0"/>
      <p:bldP spid="138266" grpId="0" autoUpdateAnimBg="0"/>
      <p:bldP spid="138267" grpId="0" autoUpdateAnimBg="0"/>
      <p:bldP spid="138268" grpId="0" autoUpdateAnimBg="0"/>
      <p:bldP spid="138269" grpId="0" animBg="1"/>
      <p:bldP spid="1382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Supplement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Distinguish </a:t>
            </a:r>
            <a:r>
              <a:rPr lang="en-US" dirty="0" smtClean="0"/>
              <a:t>between speed and </a:t>
            </a:r>
            <a:r>
              <a:rPr lang="en-US" dirty="0" smtClean="0"/>
              <a:t>velocity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learn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8938" indent="-388938">
              <a:spcBef>
                <a:spcPct val="50000"/>
              </a:spcBef>
              <a:buClr>
                <a:schemeClr val="accent2"/>
              </a:buClr>
              <a:buSzPct val="120000"/>
              <a:tabLst>
                <a:tab pos="388938" algn="l"/>
              </a:tabLst>
            </a:pPr>
            <a:r>
              <a:rPr lang="en-GB" dirty="0" smtClean="0">
                <a:latin typeface="Arial" charset="0"/>
              </a:rPr>
              <a:t>How to calculate average speed</a:t>
            </a:r>
          </a:p>
          <a:p>
            <a:pPr marL="388938" indent="-388938">
              <a:spcBef>
                <a:spcPct val="50000"/>
              </a:spcBef>
              <a:buClr>
                <a:schemeClr val="accent2"/>
              </a:buClr>
              <a:buSzPct val="120000"/>
              <a:tabLst>
                <a:tab pos="388938" algn="l"/>
              </a:tabLst>
            </a:pPr>
            <a:r>
              <a:rPr lang="en-GB" dirty="0" smtClean="0">
                <a:latin typeface="Arial" charset="0"/>
              </a:rPr>
              <a:t>The difference between speed and velocity</a:t>
            </a:r>
          </a:p>
          <a:p>
            <a:pPr marL="388938" indent="-388938">
              <a:spcBef>
                <a:spcPct val="50000"/>
              </a:spcBef>
              <a:buClr>
                <a:schemeClr val="accent2"/>
              </a:buClr>
              <a:buSzPct val="120000"/>
              <a:tabLst>
                <a:tab pos="388938" algn="l"/>
              </a:tabLst>
            </a:pPr>
            <a:r>
              <a:rPr lang="en-GB" dirty="0" smtClean="0">
                <a:latin typeface="Arial" charset="0"/>
              </a:rPr>
              <a:t>How to calculate acceleration</a:t>
            </a:r>
          </a:p>
          <a:p>
            <a:pPr marL="388938" indent="-388938">
              <a:spcBef>
                <a:spcPct val="50000"/>
              </a:spcBef>
              <a:buClr>
                <a:schemeClr val="accent2"/>
              </a:buClr>
              <a:buSzPct val="120000"/>
              <a:tabLst>
                <a:tab pos="388938" algn="l"/>
              </a:tabLst>
            </a:pPr>
            <a:r>
              <a:rPr lang="en-GB" dirty="0" smtClean="0">
                <a:latin typeface="Arial" charset="0"/>
              </a:rPr>
              <a:t>How to interpret velocity-time graphs.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and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is a _______________ quantity.</a:t>
            </a:r>
          </a:p>
          <a:p>
            <a:r>
              <a:rPr lang="en-US" dirty="0" smtClean="0"/>
              <a:t>Speed is measured in  __________ </a:t>
            </a:r>
            <a:r>
              <a:rPr lang="en-US" i="1" dirty="0" smtClean="0"/>
              <a:t>(units).</a:t>
            </a:r>
          </a:p>
          <a:p>
            <a:r>
              <a:rPr lang="en-US" dirty="0" smtClean="0"/>
              <a:t>The average speed of an object can be calculated using the equation: </a:t>
            </a:r>
          </a:p>
          <a:p>
            <a:r>
              <a:rPr lang="en-US" dirty="0" smtClean="0"/>
              <a:t>Instantaneous speed is more difficult to measure but can be found by looking at the _________________ of a _____________ </a:t>
            </a:r>
            <a:r>
              <a:rPr lang="en-US" dirty="0" err="1" smtClean="0"/>
              <a:t>vs</a:t>
            </a:r>
            <a:r>
              <a:rPr lang="en-US" dirty="0" smtClean="0"/>
              <a:t> . time graph.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Velocity is a _______________ quantity it has both magnitude and _________________.</a:t>
            </a:r>
          </a:p>
          <a:p>
            <a:r>
              <a:rPr lang="en-US" sz="2800" dirty="0" smtClean="0"/>
              <a:t>Velocity is measured in  __________ </a:t>
            </a:r>
            <a:r>
              <a:rPr lang="en-US" sz="2800" i="1" dirty="0" smtClean="0"/>
              <a:t>(units).</a:t>
            </a:r>
          </a:p>
          <a:p>
            <a:r>
              <a:rPr lang="en-US" sz="2800" dirty="0" smtClean="0"/>
              <a:t>Hence a change in _____________ causes a change in velocity.</a:t>
            </a:r>
          </a:p>
          <a:p>
            <a:r>
              <a:rPr lang="en-US" sz="2800" dirty="0" smtClean="0"/>
              <a:t>E.g. 1 A car going at a constant ___________ in a circle has a changing velocity.</a:t>
            </a:r>
          </a:p>
          <a:p>
            <a:r>
              <a:rPr lang="en-US" sz="2800" dirty="0" smtClean="0"/>
              <a:t>E.g. 2 An object travelling at 10m/s that returns to its original position has an average velocity of ___ m/s.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572140"/>
          </a:xfrm>
        </p:spPr>
        <p:txBody>
          <a:bodyPr/>
          <a:lstStyle/>
          <a:p>
            <a:r>
              <a:rPr lang="en-US" dirty="0" smtClean="0"/>
              <a:t>Acceleration is a _______________ quantity.</a:t>
            </a:r>
          </a:p>
          <a:p>
            <a:r>
              <a:rPr lang="en-US" dirty="0" smtClean="0"/>
              <a:t>Acceleration is measured in  __________ </a:t>
            </a:r>
            <a:r>
              <a:rPr lang="en-US" i="1" dirty="0" smtClean="0"/>
              <a:t>(units).</a:t>
            </a:r>
          </a:p>
          <a:p>
            <a:r>
              <a:rPr lang="en-US" dirty="0" smtClean="0"/>
              <a:t>The Acceleration of an object can be calculated using the equation: Acceleration = __________</a:t>
            </a:r>
          </a:p>
          <a:p>
            <a:r>
              <a:rPr lang="en-US" dirty="0" smtClean="0"/>
              <a:t>Acceleration can be found by looking at the _________________ of a _____________ </a:t>
            </a:r>
            <a:r>
              <a:rPr lang="en-US" dirty="0" err="1" smtClean="0"/>
              <a:t>vs</a:t>
            </a:r>
            <a:r>
              <a:rPr lang="en-US" dirty="0" smtClean="0"/>
              <a:t> . time graph.</a:t>
            </a:r>
          </a:p>
          <a:p>
            <a:r>
              <a:rPr lang="en-US" dirty="0" smtClean="0"/>
              <a:t>A negative Acceleration  is called  ___________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Read </a:t>
            </a:r>
            <a:r>
              <a:rPr lang="en-US" sz="3600" dirty="0" smtClean="0"/>
              <a:t>p </a:t>
            </a:r>
            <a:r>
              <a:rPr lang="en-US" sz="3600" dirty="0" smtClean="0"/>
              <a:t>26+27</a:t>
            </a:r>
            <a:endParaRPr lang="en-US" sz="3600" dirty="0" smtClean="0"/>
          </a:p>
          <a:p>
            <a:r>
              <a:rPr lang="en-US" sz="3600" dirty="0" smtClean="0"/>
              <a:t>Answer questions </a:t>
            </a:r>
            <a:r>
              <a:rPr lang="en-US" sz="3600" dirty="0" smtClean="0"/>
              <a:t>on </a:t>
            </a:r>
            <a:r>
              <a:rPr lang="en-US" sz="3600" dirty="0" smtClean="0"/>
              <a:t>page </a:t>
            </a:r>
            <a:r>
              <a:rPr lang="en-US" sz="3600" dirty="0" smtClean="0"/>
              <a:t>27</a:t>
            </a:r>
            <a:endParaRPr lang="en-US" sz="3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Velocity time graphs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2246" y="1214422"/>
            <a:ext cx="7493092" cy="5089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4357686" y="3071810"/>
            <a:ext cx="1285884" cy="64294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071934" y="2928934"/>
            <a:ext cx="1500198" cy="85725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000628" y="4071942"/>
            <a:ext cx="1357322" cy="85725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786578" y="4572008"/>
            <a:ext cx="1643074" cy="42862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143108" y="5143512"/>
            <a:ext cx="1428760" cy="35719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28926" y="4000504"/>
            <a:ext cx="1571636" cy="42862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614</Words>
  <Application>Microsoft Office PowerPoint</Application>
  <PresentationFormat>Presentación en pantalla (4:3)</PresentationFormat>
  <Paragraphs>109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Default Design</vt:lpstr>
      <vt:lpstr>Speed, velocity and acceleration</vt:lpstr>
      <vt:lpstr>Core </vt:lpstr>
      <vt:lpstr>Supplement</vt:lpstr>
      <vt:lpstr>You will learn</vt:lpstr>
      <vt:lpstr>Speed and velocity</vt:lpstr>
      <vt:lpstr>Velocity</vt:lpstr>
      <vt:lpstr>Acceleration</vt:lpstr>
      <vt:lpstr>Activities</vt:lpstr>
      <vt:lpstr>Velocity time graphs</vt:lpstr>
      <vt:lpstr>Velocity time graphs.</vt:lpstr>
      <vt:lpstr>To do</vt:lpstr>
      <vt:lpstr>Experiment</vt:lpstr>
      <vt:lpstr>Supplement</vt:lpstr>
      <vt:lpstr>You will learn</vt:lpstr>
      <vt:lpstr>Practice</vt:lpstr>
      <vt:lpstr>v = at when applied to an object accelerating uniformly from rest</vt:lpstr>
      <vt:lpstr>Diapositiva 17</vt:lpstr>
      <vt:lpstr>Diapositiva 18</vt:lpstr>
      <vt:lpstr>Diapositiva 19</vt:lpstr>
      <vt:lpstr>Diapositiva 20</vt:lpstr>
    </vt:vector>
  </TitlesOfParts>
  <Company>Nelson Thornes Ltd, Cheltenham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</dc:title>
  <dc:subject>for Physics for You  CD-ROM</dc:subject>
  <dc:creator>Keith Johnson,   keith@timetabler.com   (c)</dc:creator>
  <cp:lastModifiedBy>sciencia</cp:lastModifiedBy>
  <cp:revision>487</cp:revision>
  <dcterms:created xsi:type="dcterms:W3CDTF">2004-01-03T16:47:25Z</dcterms:created>
  <dcterms:modified xsi:type="dcterms:W3CDTF">2010-07-09T16:42:07Z</dcterms:modified>
</cp:coreProperties>
</file>