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9" r:id="rId1"/>
  </p:sldMasterIdLst>
  <p:notesMasterIdLst>
    <p:notesMasterId r:id="rId22"/>
  </p:notesMasterIdLst>
  <p:handoutMasterIdLst>
    <p:handoutMasterId r:id="rId23"/>
  </p:handoutMasterIdLst>
  <p:sldIdLst>
    <p:sldId id="257" r:id="rId2"/>
    <p:sldId id="258" r:id="rId3"/>
    <p:sldId id="272" r:id="rId4"/>
    <p:sldId id="275" r:id="rId5"/>
    <p:sldId id="276" r:id="rId6"/>
    <p:sldId id="277" r:id="rId7"/>
    <p:sldId id="274" r:id="rId8"/>
    <p:sldId id="259" r:id="rId9"/>
    <p:sldId id="260" r:id="rId10"/>
    <p:sldId id="266" r:id="rId11"/>
    <p:sldId id="268" r:id="rId12"/>
    <p:sldId id="261" r:id="rId13"/>
    <p:sldId id="262" r:id="rId14"/>
    <p:sldId id="263" r:id="rId15"/>
    <p:sldId id="267" r:id="rId16"/>
    <p:sldId id="269" r:id="rId17"/>
    <p:sldId id="264" r:id="rId18"/>
    <p:sldId id="273" r:id="rId19"/>
    <p:sldId id="278" r:id="rId20"/>
    <p:sldId id="279" r:id="rId2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58" d="100"/>
          <a:sy n="58" d="100"/>
        </p:scale>
        <p:origin x="-84" y="-2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5" Type="http://schemas.openxmlformats.org/officeDocument/2006/relationships/image" Target="../media/image6.wmf"/><Relationship Id="rId4"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Wingdings" pitchFamily="2" charset="2"/>
              </a:defRPr>
            </a:lvl1pPr>
          </a:lstStyle>
          <a:p>
            <a:endParaRPr lang="en-US"/>
          </a:p>
        </p:txBody>
      </p:sp>
      <p:sp>
        <p:nvSpPr>
          <p:cNvPr id="21507" name="Rectangle 3"/>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Wingdings" pitchFamily="2" charset="2"/>
              </a:defRPr>
            </a:lvl1pPr>
          </a:lstStyle>
          <a:p>
            <a:endParaRPr lang="en-US"/>
          </a:p>
        </p:txBody>
      </p:sp>
      <p:sp>
        <p:nvSpPr>
          <p:cNvPr id="21508" name="Rectangle 4"/>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Wingdings" pitchFamily="2" charset="2"/>
              </a:defRPr>
            </a:lvl1pPr>
          </a:lstStyle>
          <a:p>
            <a:endParaRPr lang="en-US"/>
          </a:p>
        </p:txBody>
      </p:sp>
      <p:sp>
        <p:nvSpPr>
          <p:cNvPr id="21509" name="Rectangle 5"/>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Wingdings" pitchFamily="2" charset="2"/>
              </a:defRPr>
            </a:lvl1pPr>
          </a:lstStyle>
          <a:p>
            <a:fld id="{B82107A8-178B-44EC-8D53-7F8A295DD2FA}"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2438400"/>
            <a:ext cx="9009063" cy="1052513"/>
            <a:chOff x="0" y="1536"/>
            <a:chExt cx="5675" cy="663"/>
          </a:xfrm>
        </p:grpSpPr>
        <p:grpSp>
          <p:nvGrpSpPr>
            <p:cNvPr id="25603" name="Group 3"/>
            <p:cNvGrpSpPr>
              <a:grpSpLocks/>
            </p:cNvGrpSpPr>
            <p:nvPr/>
          </p:nvGrpSpPr>
          <p:grpSpPr bwMode="auto">
            <a:xfrm>
              <a:off x="183" y="1604"/>
              <a:ext cx="448" cy="299"/>
              <a:chOff x="720" y="336"/>
              <a:chExt cx="624" cy="432"/>
            </a:xfrm>
          </p:grpSpPr>
          <p:sp>
            <p:nvSpPr>
              <p:cNvPr id="25604"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a:p>
            </p:txBody>
          </p:sp>
          <p:sp>
            <p:nvSpPr>
              <p:cNvPr id="25605"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a:p>
            </p:txBody>
          </p:sp>
        </p:grpSp>
        <p:grpSp>
          <p:nvGrpSpPr>
            <p:cNvPr id="25606" name="Group 6"/>
            <p:cNvGrpSpPr>
              <a:grpSpLocks/>
            </p:cNvGrpSpPr>
            <p:nvPr/>
          </p:nvGrpSpPr>
          <p:grpSpPr bwMode="auto">
            <a:xfrm>
              <a:off x="261" y="1870"/>
              <a:ext cx="465" cy="299"/>
              <a:chOff x="912" y="2640"/>
              <a:chExt cx="672" cy="432"/>
            </a:xfrm>
          </p:grpSpPr>
          <p:sp>
            <p:nvSpPr>
              <p:cNvPr id="25607"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a:p>
            </p:txBody>
          </p:sp>
          <p:sp>
            <p:nvSpPr>
              <p:cNvPr id="25608"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grpSp>
        <p:sp>
          <p:nvSpPr>
            <p:cNvPr id="25609"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a:p>
          </p:txBody>
        </p:sp>
        <p:sp>
          <p:nvSpPr>
            <p:cNvPr id="25610"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a:p>
          </p:txBody>
        </p:sp>
        <p:sp>
          <p:nvSpPr>
            <p:cNvPr id="25611"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grpSp>
      <p:sp>
        <p:nvSpPr>
          <p:cNvPr id="25612" name="Rectangle 12"/>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2561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5614"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25615"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p>
        </p:txBody>
      </p:sp>
      <p:sp>
        <p:nvSpPr>
          <p:cNvPr id="25616"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421EE45B-D33B-46FC-A030-FFE9013D39F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1571DF4-A2C2-45D3-8E54-AAC182BD980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9A00492-FB9B-4389-A747-3E69BD47C92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02C21B5-DACC-4822-BC98-636885BDAF9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494DD7A-C806-4B28-BEC1-8C071A8C948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DC215F1-0B76-45E8-8A59-31F066D53E8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1F0F525-AA25-4050-8D87-585B62E0305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B1F4292-320C-4815-ACAF-CC41F4C798D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8FE79D5-1847-4368-A725-6B0FCD8D902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3901852-9DAE-4758-8A1C-BB1DF91C3F4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D918C2E-936B-4AC4-A4FE-1B0CD32D70D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endParaRPr kumimoji="1" lang="en-US"/>
          </a:p>
        </p:txBody>
      </p:sp>
      <p:sp>
        <p:nvSpPr>
          <p:cNvPr id="2457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kumimoji="1" lang="en-US"/>
          </a:p>
        </p:txBody>
      </p:sp>
      <p:sp>
        <p:nvSpPr>
          <p:cNvPr id="24580"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endParaRPr kumimoji="1" lang="en-US"/>
          </a:p>
        </p:txBody>
      </p:sp>
      <p:sp>
        <p:nvSpPr>
          <p:cNvPr id="2458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kumimoji="1" lang="en-US"/>
          </a:p>
        </p:txBody>
      </p:sp>
      <p:sp>
        <p:nvSpPr>
          <p:cNvPr id="2458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endParaRPr kumimoji="1" lang="en-US"/>
          </a:p>
        </p:txBody>
      </p:sp>
      <p:sp>
        <p:nvSpPr>
          <p:cNvPr id="24583"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endParaRPr kumimoji="1" lang="en-US"/>
          </a:p>
        </p:txBody>
      </p:sp>
      <p:sp>
        <p:nvSpPr>
          <p:cNvPr id="2458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endParaRPr kumimoji="1" lang="en-US"/>
          </a:p>
        </p:txBody>
      </p:sp>
      <p:sp>
        <p:nvSpPr>
          <p:cNvPr id="24585" name="Rectangle 9"/>
          <p:cNvSpPr>
            <a:spLocks noGrp="1" noChangeArrowheads="1"/>
          </p:cNvSpPr>
          <p:nvPr>
            <p:ph type="title"/>
          </p:nvPr>
        </p:nvSpPr>
        <p:spPr bwMode="auto">
          <a:xfrm>
            <a:off x="1150938" y="617538"/>
            <a:ext cx="7793037"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4586"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87"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n-US"/>
          </a:p>
        </p:txBody>
      </p:sp>
      <p:sp>
        <p:nvSpPr>
          <p:cNvPr id="24588"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n-US"/>
          </a:p>
        </p:txBody>
      </p:sp>
      <p:sp>
        <p:nvSpPr>
          <p:cNvPr id="24589"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212F3930-BED5-45ED-8003-48646B07593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itchFamily="18" charset="0"/>
        </a:defRPr>
      </a:lvl2pPr>
      <a:lvl3pPr algn="l" rtl="0" fontAlgn="base">
        <a:spcBef>
          <a:spcPct val="0"/>
        </a:spcBef>
        <a:spcAft>
          <a:spcPct val="0"/>
        </a:spcAft>
        <a:defRPr sz="4400">
          <a:solidFill>
            <a:schemeClr val="tx2"/>
          </a:solidFill>
          <a:latin typeface="Times New Roman" pitchFamily="18" charset="0"/>
        </a:defRPr>
      </a:lvl3pPr>
      <a:lvl4pPr algn="l" rtl="0" fontAlgn="base">
        <a:spcBef>
          <a:spcPct val="0"/>
        </a:spcBef>
        <a:spcAft>
          <a:spcPct val="0"/>
        </a:spcAft>
        <a:defRPr sz="4400">
          <a:solidFill>
            <a:schemeClr val="tx2"/>
          </a:solidFill>
          <a:latin typeface="Times New Roman" pitchFamily="18" charset="0"/>
        </a:defRPr>
      </a:lvl4pPr>
      <a:lvl5pPr algn="l" rtl="0" fontAlgn="base">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Rood" TargetMode="External"/><Relationship Id="rId2" Type="http://schemas.openxmlformats.org/officeDocument/2006/relationships/hyperlink" Target="http://en.wikipedia.org/wiki/Foot_%28unit%29#cite_note-47"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914400"/>
            <a:ext cx="7772400" cy="1143000"/>
          </a:xfrm>
        </p:spPr>
        <p:txBody>
          <a:bodyPr/>
          <a:lstStyle/>
          <a:p>
            <a:r>
              <a:rPr lang="en-US" dirty="0" smtClean="0"/>
              <a:t>General Physics</a:t>
            </a:r>
            <a:endParaRPr lang="en-US" dirty="0"/>
          </a:p>
        </p:txBody>
      </p:sp>
      <p:sp>
        <p:nvSpPr>
          <p:cNvPr id="4099" name="Rectangle 3"/>
          <p:cNvSpPr>
            <a:spLocks noGrp="1" noChangeArrowheads="1"/>
          </p:cNvSpPr>
          <p:nvPr>
            <p:ph type="subTitle" idx="1"/>
          </p:nvPr>
        </p:nvSpPr>
        <p:spPr>
          <a:xfrm>
            <a:off x="1143000" y="2362200"/>
            <a:ext cx="6400800" cy="1752600"/>
          </a:xfrm>
        </p:spPr>
        <p:txBody>
          <a:bodyPr/>
          <a:lstStyle/>
          <a:p>
            <a:r>
              <a:rPr lang="en-US" sz="4600" b="1" dirty="0"/>
              <a:t>Measurements</a:t>
            </a:r>
          </a:p>
          <a:p>
            <a:endParaRPr lang="en-US" sz="4000" b="1" i="1" dirty="0"/>
          </a:p>
          <a:p>
            <a:r>
              <a:rPr lang="en-US" sz="4000" b="1" i="1" dirty="0"/>
              <a:t>Units of Measurement</a:t>
            </a:r>
            <a:endParaRPr lang="en-US" sz="4000" b="1" dirty="0"/>
          </a:p>
          <a:p>
            <a:endParaRPr lang="en-US" sz="7200" dirty="0"/>
          </a:p>
          <a:p>
            <a:endParaRPr lang="en-US" sz="4800" dirty="0"/>
          </a:p>
        </p:txBody>
      </p:sp>
      <p:sp>
        <p:nvSpPr>
          <p:cNvPr id="4100" name="Line 4"/>
          <p:cNvSpPr>
            <a:spLocks noChangeShapeType="1"/>
          </p:cNvSpPr>
          <p:nvPr/>
        </p:nvSpPr>
        <p:spPr bwMode="auto">
          <a:xfrm>
            <a:off x="1219200" y="2133600"/>
            <a:ext cx="6477000" cy="0"/>
          </a:xfrm>
          <a:prstGeom prst="line">
            <a:avLst/>
          </a:prstGeom>
          <a:noFill/>
          <a:ln w="57150">
            <a:solidFill>
              <a:schemeClr val="hlink"/>
            </a:solidFill>
            <a:round/>
            <a:headEnd type="none" w="sm" len="sm"/>
            <a:tailEnd type="none" w="sm" len="sm"/>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905000" y="617538"/>
            <a:ext cx="5638800" cy="1143000"/>
          </a:xfrm>
          <a:ln w="38100">
            <a:solidFill>
              <a:schemeClr val="hlink"/>
            </a:solidFill>
          </a:ln>
        </p:spPr>
        <p:txBody>
          <a:bodyPr/>
          <a:lstStyle/>
          <a:p>
            <a:r>
              <a:rPr lang="en-US" sz="4000" b="1"/>
              <a:t>Solution </a:t>
            </a:r>
            <a:endParaRPr lang="en-US"/>
          </a:p>
        </p:txBody>
      </p:sp>
      <p:sp>
        <p:nvSpPr>
          <p:cNvPr id="13315" name="Rectangle 3"/>
          <p:cNvSpPr>
            <a:spLocks noGrp="1" noChangeArrowheads="1"/>
          </p:cNvSpPr>
          <p:nvPr>
            <p:ph type="body" idx="1"/>
          </p:nvPr>
        </p:nvSpPr>
        <p:spPr>
          <a:xfrm>
            <a:off x="457200" y="1981200"/>
            <a:ext cx="8382000" cy="4419600"/>
          </a:xfrm>
        </p:spPr>
        <p:txBody>
          <a:bodyPr/>
          <a:lstStyle/>
          <a:p>
            <a:pPr>
              <a:buFont typeface="Wingdings" pitchFamily="2" charset="2"/>
              <a:buNone/>
            </a:pPr>
            <a:r>
              <a:rPr lang="en-US"/>
              <a:t>	</a:t>
            </a:r>
            <a:r>
              <a:rPr lang="en-US" b="1"/>
              <a:t>From the previous slide, state the tool (s) you  would use to measure</a:t>
            </a:r>
          </a:p>
          <a:p>
            <a:pPr>
              <a:buFont typeface="Wingdings" pitchFamily="2" charset="2"/>
              <a:buNone/>
            </a:pPr>
            <a:r>
              <a:rPr lang="en-US" b="1"/>
              <a:t>	</a:t>
            </a:r>
            <a:r>
              <a:rPr lang="en-US" b="1">
                <a:solidFill>
                  <a:srgbClr val="FF9933"/>
                </a:solidFill>
              </a:rPr>
              <a:t>A</a:t>
            </a:r>
            <a:r>
              <a:rPr lang="en-US" b="1"/>
              <a:t>. temperature	</a:t>
            </a:r>
            <a:r>
              <a:rPr lang="en-US" b="1" u="sng">
                <a:solidFill>
                  <a:srgbClr val="66FF33"/>
                </a:solidFill>
              </a:rPr>
              <a:t>thermometer</a:t>
            </a:r>
            <a:r>
              <a:rPr lang="en-US" b="1">
                <a:solidFill>
                  <a:srgbClr val="66FF33"/>
                </a:solidFill>
              </a:rPr>
              <a:t>	</a:t>
            </a:r>
          </a:p>
          <a:p>
            <a:pPr>
              <a:buFont typeface="Wingdings" pitchFamily="2" charset="2"/>
              <a:buNone/>
            </a:pPr>
            <a:r>
              <a:rPr lang="en-US" b="1"/>
              <a:t>	</a:t>
            </a:r>
            <a:r>
              <a:rPr lang="en-US" b="1">
                <a:solidFill>
                  <a:srgbClr val="FF9933"/>
                </a:solidFill>
              </a:rPr>
              <a:t>B.</a:t>
            </a:r>
            <a:r>
              <a:rPr lang="en-US" b="1"/>
              <a:t> volume 		</a:t>
            </a:r>
            <a:r>
              <a:rPr lang="en-US" b="1" u="sng">
                <a:solidFill>
                  <a:srgbClr val="66FF33"/>
                </a:solidFill>
              </a:rPr>
              <a:t>measuring cup,</a:t>
            </a:r>
            <a:r>
              <a:rPr lang="en-US" b="1">
                <a:solidFill>
                  <a:srgbClr val="66FF33"/>
                </a:solidFill>
              </a:rPr>
              <a:t>					</a:t>
            </a:r>
            <a:r>
              <a:rPr lang="en-US" b="1" u="sng">
                <a:solidFill>
                  <a:srgbClr val="66FF33"/>
                </a:solidFill>
              </a:rPr>
              <a:t>graduated cylinder</a:t>
            </a:r>
            <a:endParaRPr lang="en-US" b="1"/>
          </a:p>
          <a:p>
            <a:pPr>
              <a:buFont typeface="Wingdings" pitchFamily="2" charset="2"/>
              <a:buNone/>
            </a:pPr>
            <a:r>
              <a:rPr lang="en-US" b="1"/>
              <a:t>	</a:t>
            </a:r>
            <a:r>
              <a:rPr lang="en-US" b="1">
                <a:solidFill>
                  <a:srgbClr val="FF9933"/>
                </a:solidFill>
              </a:rPr>
              <a:t>C.</a:t>
            </a:r>
            <a:r>
              <a:rPr lang="en-US" b="1"/>
              <a:t> time	</a:t>
            </a:r>
            <a:r>
              <a:rPr lang="en-US" b="1">
                <a:solidFill>
                  <a:srgbClr val="66FF33"/>
                </a:solidFill>
              </a:rPr>
              <a:t>		</a:t>
            </a:r>
            <a:r>
              <a:rPr lang="en-US" b="1" u="sng">
                <a:solidFill>
                  <a:srgbClr val="66FF33"/>
                </a:solidFill>
              </a:rPr>
              <a:t>watch</a:t>
            </a:r>
            <a:r>
              <a:rPr lang="en-US" b="1"/>
              <a:t>	</a:t>
            </a:r>
          </a:p>
          <a:p>
            <a:pPr>
              <a:buFont typeface="Wingdings" pitchFamily="2" charset="2"/>
              <a:buNone/>
            </a:pPr>
            <a:r>
              <a:rPr lang="en-US" b="1"/>
              <a:t>	</a:t>
            </a:r>
            <a:r>
              <a:rPr lang="en-US" b="1">
                <a:solidFill>
                  <a:srgbClr val="FF9933"/>
                </a:solidFill>
              </a:rPr>
              <a:t>D</a:t>
            </a:r>
            <a:r>
              <a:rPr lang="en-US" b="1"/>
              <a:t>. weight		</a:t>
            </a:r>
            <a:r>
              <a:rPr lang="en-US" b="1" u="sng">
                <a:solidFill>
                  <a:srgbClr val="66FF33"/>
                </a:solidFill>
              </a:rPr>
              <a:t>scale</a:t>
            </a:r>
            <a:r>
              <a:rPr lang="en-US" u="sng">
                <a:solidFill>
                  <a:srgbClr val="66FF33"/>
                </a:solidFill>
              </a:rPr>
              <a:t>                       </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219200" y="381000"/>
            <a:ext cx="7467600" cy="1371600"/>
          </a:xfrm>
          <a:ln w="38100">
            <a:solidFill>
              <a:schemeClr val="hlink"/>
            </a:solidFill>
          </a:ln>
        </p:spPr>
        <p:txBody>
          <a:bodyPr/>
          <a:lstStyle/>
          <a:p>
            <a:r>
              <a:rPr lang="en-US" sz="4000" b="1" dirty="0"/>
              <a:t>Measurement in </a:t>
            </a:r>
            <a:r>
              <a:rPr lang="en-US" sz="4000" b="1" dirty="0" smtClean="0"/>
              <a:t>Science</a:t>
            </a:r>
            <a:endParaRPr lang="en-US" sz="3800" b="1" dirty="0"/>
          </a:p>
        </p:txBody>
      </p:sp>
      <p:sp>
        <p:nvSpPr>
          <p:cNvPr id="15363" name="Rectangle 3"/>
          <p:cNvSpPr>
            <a:spLocks noGrp="1" noChangeArrowheads="1"/>
          </p:cNvSpPr>
          <p:nvPr>
            <p:ph type="body" idx="1"/>
          </p:nvPr>
        </p:nvSpPr>
        <p:spPr>
          <a:xfrm>
            <a:off x="457200" y="1905000"/>
            <a:ext cx="8153400" cy="4114800"/>
          </a:xfrm>
        </p:spPr>
        <p:txBody>
          <a:bodyPr/>
          <a:lstStyle/>
          <a:p>
            <a:pPr>
              <a:lnSpc>
                <a:spcPct val="120000"/>
              </a:lnSpc>
              <a:buFont typeface="Wingdings" pitchFamily="2" charset="2"/>
              <a:buNone/>
            </a:pPr>
            <a:r>
              <a:rPr lang="en-US" sz="3000" b="1"/>
              <a:t>In chemistry we</a:t>
            </a:r>
          </a:p>
          <a:p>
            <a:pPr>
              <a:lnSpc>
                <a:spcPct val="210000"/>
              </a:lnSpc>
              <a:buClr>
                <a:srgbClr val="FF3399"/>
              </a:buClr>
              <a:buSzPct val="115000"/>
              <a:buFont typeface="Symbol" pitchFamily="18" charset="2"/>
              <a:buChar char="¨"/>
            </a:pPr>
            <a:r>
              <a:rPr lang="en-US" sz="3000" b="1"/>
              <a:t>do experiments</a:t>
            </a:r>
          </a:p>
          <a:p>
            <a:pPr>
              <a:lnSpc>
                <a:spcPct val="210000"/>
              </a:lnSpc>
              <a:buClr>
                <a:srgbClr val="FF3399"/>
              </a:buClr>
              <a:buSzPct val="115000"/>
              <a:buFont typeface="Symbol" pitchFamily="18" charset="2"/>
              <a:buChar char="¨"/>
            </a:pPr>
            <a:r>
              <a:rPr lang="en-US" sz="3000" b="1"/>
              <a:t>measure quantities</a:t>
            </a:r>
          </a:p>
          <a:p>
            <a:pPr>
              <a:lnSpc>
                <a:spcPct val="210000"/>
              </a:lnSpc>
              <a:buClr>
                <a:srgbClr val="FF3399"/>
              </a:buClr>
              <a:buSzPct val="115000"/>
              <a:buFont typeface="Symbol" pitchFamily="18" charset="2"/>
              <a:buChar char="¨"/>
            </a:pPr>
            <a:r>
              <a:rPr lang="en-US" sz="3000" b="1"/>
              <a:t>use numbers to report measurements</a:t>
            </a:r>
          </a:p>
          <a:p>
            <a:pPr>
              <a:lnSpc>
                <a:spcPct val="140000"/>
              </a:lnSpc>
              <a:buClr>
                <a:srgbClr val="FF3399"/>
              </a:buClr>
              <a:buSzPct val="115000"/>
              <a:buFont typeface="Symbol" pitchFamily="18" charset="2"/>
              <a:buChar char="¨"/>
            </a:pPr>
            <a:endParaRPr lang="en-US" sz="3000" b="1"/>
          </a:p>
          <a:p>
            <a:pPr>
              <a:lnSpc>
                <a:spcPct val="120000"/>
              </a:lnSpc>
              <a:buFont typeface="Wingdings" pitchFamily="2" charset="2"/>
              <a:buNone/>
            </a:pPr>
            <a:endParaRPr lang="en-US" b="1">
              <a:solidFill>
                <a:schemeClr val="accent2"/>
              </a:solidFill>
            </a:endParaRPr>
          </a:p>
        </p:txBody>
      </p:sp>
      <p:graphicFrame>
        <p:nvGraphicFramePr>
          <p:cNvPr id="15364" name="Object 4"/>
          <p:cNvGraphicFramePr>
            <a:graphicFrameLocks noChangeAspect="1"/>
          </p:cNvGraphicFramePr>
          <p:nvPr/>
        </p:nvGraphicFramePr>
        <p:xfrm>
          <a:off x="5791200" y="2286000"/>
          <a:ext cx="2895600" cy="2670175"/>
        </p:xfrm>
        <a:graphic>
          <a:graphicData uri="http://schemas.openxmlformats.org/presentationml/2006/ole">
            <p:oleObj spid="_x0000_s15364" name="Clip" r:id="rId3" imgW="1919880" imgH="1768680" progId="MS_ClipArt_Gallery.2">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524000" y="617538"/>
            <a:ext cx="7419975" cy="1143000"/>
          </a:xfrm>
          <a:ln w="28575">
            <a:solidFill>
              <a:schemeClr val="hlink"/>
            </a:solidFill>
          </a:ln>
        </p:spPr>
        <p:txBody>
          <a:bodyPr/>
          <a:lstStyle/>
          <a:p>
            <a:r>
              <a:rPr lang="en-US" sz="4000" b="1"/>
              <a:t>Learning Check </a:t>
            </a:r>
            <a:endParaRPr lang="en-US"/>
          </a:p>
        </p:txBody>
      </p:sp>
      <p:sp>
        <p:nvSpPr>
          <p:cNvPr id="8195" name="Rectangle 3"/>
          <p:cNvSpPr>
            <a:spLocks noGrp="1" noChangeArrowheads="1"/>
          </p:cNvSpPr>
          <p:nvPr>
            <p:ph type="body" idx="1"/>
          </p:nvPr>
        </p:nvSpPr>
        <p:spPr>
          <a:xfrm>
            <a:off x="533400" y="1981200"/>
            <a:ext cx="8077200" cy="4114800"/>
          </a:xfrm>
        </p:spPr>
        <p:txBody>
          <a:bodyPr/>
          <a:lstStyle/>
          <a:p>
            <a:pPr>
              <a:buFont typeface="Wingdings" pitchFamily="2" charset="2"/>
              <a:buNone/>
            </a:pPr>
            <a:r>
              <a:rPr lang="en-US" sz="3000" b="1"/>
              <a:t>	What are some U.S. units that are used to measure each of the following?</a:t>
            </a:r>
          </a:p>
          <a:p>
            <a:pPr>
              <a:lnSpc>
                <a:spcPct val="130000"/>
              </a:lnSpc>
              <a:buFont typeface="Wingdings" pitchFamily="2" charset="2"/>
              <a:buNone/>
            </a:pPr>
            <a:r>
              <a:rPr lang="en-US" b="1"/>
              <a:t>A.  length    </a:t>
            </a:r>
          </a:p>
          <a:p>
            <a:pPr>
              <a:lnSpc>
                <a:spcPct val="130000"/>
              </a:lnSpc>
              <a:buFont typeface="Wingdings" pitchFamily="2" charset="2"/>
              <a:buNone/>
            </a:pPr>
            <a:r>
              <a:rPr lang="en-US" b="1"/>
              <a:t>B.  volume   </a:t>
            </a:r>
          </a:p>
          <a:p>
            <a:pPr>
              <a:lnSpc>
                <a:spcPct val="130000"/>
              </a:lnSpc>
              <a:buFont typeface="Wingdings" pitchFamily="2" charset="2"/>
              <a:buNone/>
            </a:pPr>
            <a:r>
              <a:rPr lang="en-US" b="1"/>
              <a:t>C.  weight</a:t>
            </a:r>
          </a:p>
          <a:p>
            <a:pPr>
              <a:lnSpc>
                <a:spcPct val="130000"/>
              </a:lnSpc>
              <a:buFont typeface="Wingdings" pitchFamily="2" charset="2"/>
              <a:buNone/>
            </a:pPr>
            <a:r>
              <a:rPr lang="en-US" b="1"/>
              <a:t>D.  temperature</a:t>
            </a:r>
          </a:p>
        </p:txBody>
      </p:sp>
      <p:graphicFrame>
        <p:nvGraphicFramePr>
          <p:cNvPr id="8196" name="Object 4"/>
          <p:cNvGraphicFramePr>
            <a:graphicFrameLocks noChangeAspect="1"/>
          </p:cNvGraphicFramePr>
          <p:nvPr/>
        </p:nvGraphicFramePr>
        <p:xfrm>
          <a:off x="7467600" y="3200400"/>
          <a:ext cx="1030288" cy="2433638"/>
        </p:xfrm>
        <a:graphic>
          <a:graphicData uri="http://schemas.openxmlformats.org/presentationml/2006/ole">
            <p:oleObj spid="_x0000_s8196" name="Clip" r:id="rId3" imgW="1995120" imgH="4716360" progId="MS_ClipArt_Gallery.2">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ln w="28575">
            <a:solidFill>
              <a:schemeClr val="hlink"/>
            </a:solidFill>
          </a:ln>
        </p:spPr>
        <p:txBody>
          <a:bodyPr/>
          <a:lstStyle/>
          <a:p>
            <a:r>
              <a:rPr lang="en-US" sz="4000" b="1"/>
              <a:t>Solution </a:t>
            </a:r>
            <a:endParaRPr lang="en-US"/>
          </a:p>
        </p:txBody>
      </p:sp>
      <p:sp>
        <p:nvSpPr>
          <p:cNvPr id="9219" name="Rectangle 3"/>
          <p:cNvSpPr>
            <a:spLocks noGrp="1" noChangeArrowheads="1"/>
          </p:cNvSpPr>
          <p:nvPr>
            <p:ph type="body" idx="1"/>
          </p:nvPr>
        </p:nvSpPr>
        <p:spPr>
          <a:xfrm>
            <a:off x="304800" y="1752600"/>
            <a:ext cx="8458200" cy="4114800"/>
          </a:xfrm>
        </p:spPr>
        <p:txBody>
          <a:bodyPr/>
          <a:lstStyle/>
          <a:p>
            <a:pPr>
              <a:lnSpc>
                <a:spcPct val="150000"/>
              </a:lnSpc>
              <a:buFont typeface="Wingdings" pitchFamily="2" charset="2"/>
              <a:buNone/>
            </a:pPr>
            <a:r>
              <a:rPr lang="en-US" sz="3000" b="1"/>
              <a:t>Some possible answers are</a:t>
            </a:r>
          </a:p>
          <a:p>
            <a:pPr>
              <a:lnSpc>
                <a:spcPct val="170000"/>
              </a:lnSpc>
              <a:buFont typeface="Wingdings" pitchFamily="2" charset="2"/>
              <a:buNone/>
            </a:pPr>
            <a:r>
              <a:rPr lang="en-US" sz="3000" b="1"/>
              <a:t>A. length    </a:t>
            </a:r>
            <a:r>
              <a:rPr lang="en-US" sz="3000" b="1">
                <a:solidFill>
                  <a:schemeClr val="accent1"/>
                </a:solidFill>
              </a:rPr>
              <a:t>inch, foot, yard, mile </a:t>
            </a:r>
          </a:p>
          <a:p>
            <a:pPr>
              <a:lnSpc>
                <a:spcPct val="170000"/>
              </a:lnSpc>
              <a:buFont typeface="Wingdings" pitchFamily="2" charset="2"/>
              <a:buNone/>
            </a:pPr>
            <a:r>
              <a:rPr lang="en-US" sz="3000" b="1"/>
              <a:t>B. volume  </a:t>
            </a:r>
            <a:r>
              <a:rPr lang="en-US" sz="3000" b="1">
                <a:solidFill>
                  <a:schemeClr val="accent1"/>
                </a:solidFill>
              </a:rPr>
              <a:t>cup, teaspoon, gallon, pint, quart</a:t>
            </a:r>
            <a:r>
              <a:rPr lang="en-US" sz="3000" b="1">
                <a:solidFill>
                  <a:srgbClr val="FF33CC"/>
                </a:solidFill>
              </a:rPr>
              <a:t> </a:t>
            </a:r>
          </a:p>
          <a:p>
            <a:pPr>
              <a:lnSpc>
                <a:spcPct val="170000"/>
              </a:lnSpc>
              <a:buFont typeface="Wingdings" pitchFamily="2" charset="2"/>
              <a:buNone/>
            </a:pPr>
            <a:r>
              <a:rPr lang="en-US" sz="3000" b="1"/>
              <a:t>C. weight 	  </a:t>
            </a:r>
            <a:r>
              <a:rPr lang="en-US" sz="3000" b="1">
                <a:solidFill>
                  <a:schemeClr val="accent1"/>
                </a:solidFill>
              </a:rPr>
              <a:t>ounce,  pound (lb), ton</a:t>
            </a:r>
          </a:p>
          <a:p>
            <a:pPr>
              <a:lnSpc>
                <a:spcPct val="170000"/>
              </a:lnSpc>
              <a:buFont typeface="Wingdings" pitchFamily="2" charset="2"/>
              <a:buNone/>
            </a:pPr>
            <a:r>
              <a:rPr lang="en-US" sz="3000" b="1"/>
              <a:t>D. temperature  </a:t>
            </a:r>
            <a:r>
              <a:rPr lang="en-US" sz="3000" b="1">
                <a:solidFill>
                  <a:schemeClr val="accent1"/>
                </a:solidFill>
                <a:latin typeface="Symbol" pitchFamily="18" charset="2"/>
              </a:rPr>
              <a:t>°</a:t>
            </a:r>
            <a:r>
              <a:rPr lang="en-US" sz="3000" b="1">
                <a:solidFill>
                  <a:schemeClr val="accent1"/>
                </a:solidFill>
              </a:rPr>
              <a:t>F</a:t>
            </a:r>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ln w="28575">
            <a:solidFill>
              <a:schemeClr val="hlink"/>
            </a:solidFill>
          </a:ln>
        </p:spPr>
        <p:txBody>
          <a:bodyPr/>
          <a:lstStyle/>
          <a:p>
            <a:r>
              <a:rPr lang="en-US" sz="4000" b="1"/>
              <a:t>Metric System (SI)</a:t>
            </a:r>
            <a:endParaRPr lang="en-US"/>
          </a:p>
        </p:txBody>
      </p:sp>
      <p:sp>
        <p:nvSpPr>
          <p:cNvPr id="10243" name="Rectangle 3"/>
          <p:cNvSpPr>
            <a:spLocks noGrp="1" noChangeArrowheads="1"/>
          </p:cNvSpPr>
          <p:nvPr>
            <p:ph type="body" idx="1"/>
          </p:nvPr>
        </p:nvSpPr>
        <p:spPr/>
        <p:txBody>
          <a:bodyPr/>
          <a:lstStyle/>
          <a:p>
            <a:pPr>
              <a:buClr>
                <a:schemeClr val="accent2"/>
              </a:buClr>
              <a:buSzPct val="110000"/>
            </a:pPr>
            <a:endParaRPr lang="en-US" sz="3000" b="1"/>
          </a:p>
          <a:p>
            <a:pPr>
              <a:buClr>
                <a:schemeClr val="accent2"/>
              </a:buClr>
              <a:buSzPct val="110000"/>
            </a:pPr>
            <a:r>
              <a:rPr lang="en-US" sz="3000" b="1"/>
              <a:t>    Is a decimal system based on 10</a:t>
            </a:r>
          </a:p>
          <a:p>
            <a:pPr>
              <a:buClr>
                <a:schemeClr val="accent2"/>
              </a:buClr>
              <a:buSzPct val="110000"/>
            </a:pPr>
            <a:r>
              <a:rPr lang="en-US" sz="3000" b="1"/>
              <a:t>    Used in most of the world</a:t>
            </a:r>
          </a:p>
          <a:p>
            <a:pPr>
              <a:buClr>
                <a:schemeClr val="accent2"/>
              </a:buClr>
              <a:buSzPct val="110000"/>
            </a:pPr>
            <a:r>
              <a:rPr lang="en-US" sz="3000" b="1"/>
              <a:t>    Used by scientists and hospitals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ln w="28575">
            <a:solidFill>
              <a:schemeClr val="hlink"/>
            </a:solidFill>
          </a:ln>
        </p:spPr>
        <p:txBody>
          <a:bodyPr/>
          <a:lstStyle/>
          <a:p>
            <a:r>
              <a:rPr lang="en-US" sz="4000" b="1"/>
              <a:t>Units in the Metric System</a:t>
            </a:r>
            <a:endParaRPr lang="en-US"/>
          </a:p>
        </p:txBody>
      </p:sp>
      <p:sp>
        <p:nvSpPr>
          <p:cNvPr id="14339" name="Rectangle 3"/>
          <p:cNvSpPr>
            <a:spLocks noGrp="1" noChangeArrowheads="1"/>
          </p:cNvSpPr>
          <p:nvPr>
            <p:ph type="body" idx="1"/>
          </p:nvPr>
        </p:nvSpPr>
        <p:spPr/>
        <p:txBody>
          <a:bodyPr/>
          <a:lstStyle/>
          <a:p>
            <a:pPr>
              <a:lnSpc>
                <a:spcPct val="160000"/>
              </a:lnSpc>
              <a:buClr>
                <a:srgbClr val="FF00FF"/>
              </a:buClr>
              <a:buSzPct val="110000"/>
              <a:buFont typeface="Wingdings" pitchFamily="2" charset="2"/>
              <a:buChar char="l"/>
            </a:pPr>
            <a:r>
              <a:rPr lang="en-US" sz="3000" b="1" dirty="0"/>
              <a:t>    length   		</a:t>
            </a:r>
            <a:r>
              <a:rPr lang="en-US" sz="3000" b="1" dirty="0" smtClean="0">
                <a:solidFill>
                  <a:schemeClr val="accent1"/>
                </a:solidFill>
              </a:rPr>
              <a:t>meter		m</a:t>
            </a:r>
            <a:endParaRPr lang="en-US" sz="3000" b="1" dirty="0">
              <a:solidFill>
                <a:schemeClr val="accent1"/>
              </a:solidFill>
            </a:endParaRPr>
          </a:p>
          <a:p>
            <a:pPr>
              <a:lnSpc>
                <a:spcPct val="160000"/>
              </a:lnSpc>
              <a:buClr>
                <a:srgbClr val="FF00FF"/>
              </a:buClr>
              <a:buSzPct val="110000"/>
              <a:buFont typeface="Wingdings" pitchFamily="2" charset="2"/>
              <a:buChar char="l"/>
            </a:pPr>
            <a:r>
              <a:rPr lang="en-US" sz="3000" b="1" dirty="0"/>
              <a:t>    volume		</a:t>
            </a:r>
            <a:r>
              <a:rPr lang="en-US" sz="2400" b="1" dirty="0" smtClean="0">
                <a:solidFill>
                  <a:schemeClr val="accent1"/>
                </a:solidFill>
              </a:rPr>
              <a:t>Decimeter cubed 	</a:t>
            </a:r>
            <a:r>
              <a:rPr lang="en-US" sz="3000" b="1" dirty="0" smtClean="0">
                <a:solidFill>
                  <a:schemeClr val="accent1"/>
                </a:solidFill>
              </a:rPr>
              <a:t>dm</a:t>
            </a:r>
            <a:r>
              <a:rPr lang="en-US" sz="3000" b="1" baseline="30000" dirty="0" smtClean="0">
                <a:solidFill>
                  <a:schemeClr val="accent1"/>
                </a:solidFill>
              </a:rPr>
              <a:t>3</a:t>
            </a:r>
            <a:r>
              <a:rPr lang="en-US" sz="3000" b="1" dirty="0">
                <a:solidFill>
                  <a:srgbClr val="66FF33"/>
                </a:solidFill>
              </a:rPr>
              <a:t>	 </a:t>
            </a:r>
          </a:p>
          <a:p>
            <a:pPr>
              <a:lnSpc>
                <a:spcPct val="160000"/>
              </a:lnSpc>
              <a:buClr>
                <a:srgbClr val="FF00FF"/>
              </a:buClr>
              <a:buSzPct val="110000"/>
              <a:buFont typeface="Wingdings" pitchFamily="2" charset="2"/>
              <a:buChar char="l"/>
            </a:pPr>
            <a:r>
              <a:rPr lang="en-US" sz="3000" b="1" dirty="0"/>
              <a:t>    mass 	 	</a:t>
            </a:r>
            <a:r>
              <a:rPr lang="en-US" sz="3000" b="1" dirty="0" smtClean="0"/>
              <a:t>	</a:t>
            </a:r>
            <a:r>
              <a:rPr lang="en-US" sz="3000" b="1" dirty="0" smtClean="0">
                <a:solidFill>
                  <a:schemeClr val="accent1"/>
                </a:solidFill>
              </a:rPr>
              <a:t>Kilogram</a:t>
            </a:r>
            <a:r>
              <a:rPr lang="en-US" sz="3000" b="1" dirty="0">
                <a:solidFill>
                  <a:schemeClr val="accent1"/>
                </a:solidFill>
              </a:rPr>
              <a:t>	  </a:t>
            </a:r>
            <a:r>
              <a:rPr lang="en-US" sz="3000" b="1" dirty="0" smtClean="0">
                <a:solidFill>
                  <a:schemeClr val="accent1"/>
                </a:solidFill>
              </a:rPr>
              <a:t>	kg</a:t>
            </a:r>
            <a:endParaRPr lang="en-US" sz="3000" b="1" dirty="0">
              <a:solidFill>
                <a:schemeClr val="accent1"/>
              </a:solidFill>
            </a:endParaRPr>
          </a:p>
          <a:p>
            <a:pPr>
              <a:lnSpc>
                <a:spcPct val="160000"/>
              </a:lnSpc>
              <a:buClr>
                <a:srgbClr val="FF00FF"/>
              </a:buClr>
              <a:buSzPct val="110000"/>
              <a:buFont typeface="Wingdings" pitchFamily="2" charset="2"/>
              <a:buChar char="l"/>
            </a:pPr>
            <a:r>
              <a:rPr lang="en-US" sz="3000" b="1" dirty="0"/>
              <a:t>    temperature</a:t>
            </a:r>
            <a:r>
              <a:rPr lang="en-US" sz="3000" b="1" dirty="0">
                <a:solidFill>
                  <a:srgbClr val="66FF33"/>
                </a:solidFill>
              </a:rPr>
              <a:t>	</a:t>
            </a:r>
            <a:r>
              <a:rPr lang="en-US" sz="3000" b="1" dirty="0" err="1" smtClean="0">
                <a:solidFill>
                  <a:schemeClr val="accent1"/>
                </a:solidFill>
              </a:rPr>
              <a:t>Celcius</a:t>
            </a:r>
            <a:r>
              <a:rPr lang="en-US" sz="3000" b="1" dirty="0" smtClean="0">
                <a:solidFill>
                  <a:schemeClr val="accent1"/>
                </a:solidFill>
              </a:rPr>
              <a:t> </a:t>
            </a:r>
            <a:r>
              <a:rPr lang="en-US" sz="3000" b="1" dirty="0">
                <a:solidFill>
                  <a:schemeClr val="accent1"/>
                </a:solidFill>
              </a:rPr>
              <a:t>	</a:t>
            </a:r>
            <a:r>
              <a:rPr lang="en-US" sz="3000" b="1" dirty="0" smtClean="0">
                <a:solidFill>
                  <a:schemeClr val="accent1"/>
                </a:solidFill>
              </a:rPr>
              <a:t>	°C</a:t>
            </a:r>
          </a:p>
          <a:p>
            <a:pPr lvl="4">
              <a:lnSpc>
                <a:spcPct val="160000"/>
              </a:lnSpc>
              <a:buClr>
                <a:srgbClr val="FF00FF"/>
              </a:buClr>
              <a:buSzPct val="110000"/>
              <a:buNone/>
            </a:pPr>
            <a:r>
              <a:rPr lang="en-US" sz="1800" b="1" dirty="0">
                <a:solidFill>
                  <a:schemeClr val="accent1"/>
                </a:solidFill>
              </a:rPr>
              <a:t>	</a:t>
            </a:r>
            <a:r>
              <a:rPr lang="en-US" sz="1800" b="1" dirty="0" smtClean="0">
                <a:solidFill>
                  <a:schemeClr val="accent1"/>
                </a:solidFill>
              </a:rPr>
              <a:t>		</a:t>
            </a:r>
            <a:r>
              <a:rPr lang="en-US" sz="3000" b="1" dirty="0">
                <a:solidFill>
                  <a:schemeClr val="accent1"/>
                </a:solidFill>
                <a:ea typeface="+mn-ea"/>
                <a:cs typeface="+mn-cs"/>
              </a:rPr>
              <a:t>Kelvin 		K</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81000" y="609600"/>
            <a:ext cx="8458200" cy="1143000"/>
          </a:xfrm>
          <a:ln w="38100">
            <a:solidFill>
              <a:schemeClr val="hlink"/>
            </a:solidFill>
          </a:ln>
        </p:spPr>
        <p:txBody>
          <a:bodyPr/>
          <a:lstStyle/>
          <a:p>
            <a:r>
              <a:rPr lang="en-US" sz="4000" b="1"/>
              <a:t>Stating a Measurement</a:t>
            </a:r>
            <a:endParaRPr lang="en-US"/>
          </a:p>
        </p:txBody>
      </p:sp>
      <p:sp>
        <p:nvSpPr>
          <p:cNvPr id="16387" name="Rectangle 3"/>
          <p:cNvSpPr>
            <a:spLocks noGrp="1" noChangeArrowheads="1"/>
          </p:cNvSpPr>
          <p:nvPr>
            <p:ph type="body" idx="1"/>
          </p:nvPr>
        </p:nvSpPr>
        <p:spPr>
          <a:xfrm>
            <a:off x="381000" y="1981200"/>
            <a:ext cx="8458200" cy="4495800"/>
          </a:xfrm>
        </p:spPr>
        <p:txBody>
          <a:bodyPr/>
          <a:lstStyle/>
          <a:p>
            <a:pPr algn="ctr">
              <a:lnSpc>
                <a:spcPct val="170000"/>
              </a:lnSpc>
              <a:buClr>
                <a:srgbClr val="66FF33"/>
              </a:buClr>
              <a:buSzPct val="115000"/>
              <a:buFont typeface="Symbol" pitchFamily="18" charset="2"/>
              <a:buNone/>
            </a:pPr>
            <a:r>
              <a:rPr lang="en-US" sz="3600" b="1"/>
              <a:t>In every measurement there is a</a:t>
            </a:r>
          </a:p>
          <a:p>
            <a:pPr algn="ctr">
              <a:lnSpc>
                <a:spcPct val="170000"/>
              </a:lnSpc>
              <a:buClr>
                <a:srgbClr val="66FF33"/>
              </a:buClr>
              <a:buSzPct val="115000"/>
              <a:buFont typeface="Symbol" pitchFamily="18" charset="2"/>
              <a:buChar char="¨"/>
            </a:pPr>
            <a:r>
              <a:rPr lang="en-US" sz="3600" b="1">
                <a:solidFill>
                  <a:schemeClr val="accent1"/>
                </a:solidFill>
              </a:rPr>
              <a:t>Number </a:t>
            </a:r>
          </a:p>
          <a:p>
            <a:pPr algn="ctr">
              <a:lnSpc>
                <a:spcPct val="170000"/>
              </a:lnSpc>
              <a:buClr>
                <a:srgbClr val="66FF33"/>
              </a:buClr>
              <a:buSzPct val="115000"/>
              <a:buFont typeface="Symbol" pitchFamily="18" charset="2"/>
              <a:buNone/>
            </a:pPr>
            <a:r>
              <a:rPr lang="en-US" sz="3600" b="1" i="1"/>
              <a:t>followed by  a</a:t>
            </a:r>
            <a:endParaRPr lang="en-US" sz="3600" b="1"/>
          </a:p>
          <a:p>
            <a:pPr algn="ctr">
              <a:lnSpc>
                <a:spcPct val="170000"/>
              </a:lnSpc>
              <a:buClr>
                <a:srgbClr val="66FF33"/>
              </a:buClr>
              <a:buSzPct val="115000"/>
              <a:buFont typeface="Symbol" pitchFamily="18" charset="2"/>
              <a:buChar char="¨"/>
            </a:pPr>
            <a:r>
              <a:rPr lang="en-US" sz="3600" b="1"/>
              <a:t> </a:t>
            </a:r>
            <a:r>
              <a:rPr lang="en-US" sz="3600" b="1">
                <a:solidFill>
                  <a:schemeClr val="accent1"/>
                </a:solidFill>
              </a:rPr>
              <a:t>Unit </a:t>
            </a:r>
            <a:r>
              <a:rPr lang="en-US" sz="3600" b="1"/>
              <a:t>from measuring device</a:t>
            </a:r>
            <a:endParaRPr lang="en-US" b="1"/>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ln w="28575">
            <a:solidFill>
              <a:schemeClr val="hlink"/>
            </a:solidFill>
          </a:ln>
        </p:spPr>
        <p:txBody>
          <a:bodyPr/>
          <a:lstStyle/>
          <a:p>
            <a:r>
              <a:rPr lang="en-US" sz="4000" b="1"/>
              <a:t>Learning Check </a:t>
            </a:r>
            <a:r>
              <a:rPr lang="en-US"/>
              <a:t>  </a:t>
            </a:r>
          </a:p>
        </p:txBody>
      </p:sp>
      <p:sp>
        <p:nvSpPr>
          <p:cNvPr id="11267" name="Rectangle 3"/>
          <p:cNvSpPr>
            <a:spLocks noGrp="1" noChangeArrowheads="1"/>
          </p:cNvSpPr>
          <p:nvPr>
            <p:ph type="body" idx="1"/>
          </p:nvPr>
        </p:nvSpPr>
        <p:spPr>
          <a:xfrm>
            <a:off x="457200" y="1981200"/>
            <a:ext cx="8153400" cy="4114800"/>
          </a:xfrm>
        </p:spPr>
        <p:txBody>
          <a:bodyPr/>
          <a:lstStyle/>
          <a:p>
            <a:pPr>
              <a:buFont typeface="Wingdings" pitchFamily="2" charset="2"/>
              <a:buNone/>
            </a:pPr>
            <a:r>
              <a:rPr lang="en-US" sz="2800" b="1" dirty="0"/>
              <a:t>Identify the measurement in metric units. </a:t>
            </a:r>
          </a:p>
          <a:p>
            <a:pPr>
              <a:buFont typeface="Wingdings" pitchFamily="2" charset="2"/>
              <a:buNone/>
            </a:pPr>
            <a:r>
              <a:rPr lang="en-US" sz="2800" b="1" dirty="0"/>
              <a:t>A. John’s height is</a:t>
            </a:r>
          </a:p>
          <a:p>
            <a:pPr>
              <a:buFont typeface="Wingdings" pitchFamily="2" charset="2"/>
              <a:buNone/>
            </a:pPr>
            <a:r>
              <a:rPr lang="en-US" sz="2800" b="1" dirty="0">
                <a:solidFill>
                  <a:schemeClr val="accent1"/>
                </a:solidFill>
              </a:rPr>
              <a:t>1) 1.5 yards		2)  6 feet		3) 2 meters</a:t>
            </a:r>
          </a:p>
          <a:p>
            <a:pPr>
              <a:lnSpc>
                <a:spcPct val="50000"/>
              </a:lnSpc>
              <a:buFont typeface="Wingdings" pitchFamily="2" charset="2"/>
              <a:buNone/>
            </a:pPr>
            <a:endParaRPr lang="en-US" sz="2800" b="1" dirty="0"/>
          </a:p>
          <a:p>
            <a:pPr>
              <a:buFont typeface="Wingdings" pitchFamily="2" charset="2"/>
              <a:buNone/>
            </a:pPr>
            <a:r>
              <a:rPr lang="en-US" sz="2800" b="1" dirty="0"/>
              <a:t>B. The volume of saline in the IV bottle is</a:t>
            </a:r>
          </a:p>
          <a:p>
            <a:pPr>
              <a:buFont typeface="Wingdings" pitchFamily="2" charset="2"/>
              <a:buNone/>
            </a:pPr>
            <a:r>
              <a:rPr lang="en-US" sz="2800" b="1" dirty="0">
                <a:solidFill>
                  <a:schemeClr val="accent1"/>
                </a:solidFill>
              </a:rPr>
              <a:t>1)  1 </a:t>
            </a:r>
            <a:r>
              <a:rPr lang="en-US" sz="2800" b="1" dirty="0" smtClean="0">
                <a:solidFill>
                  <a:schemeClr val="accent1"/>
                </a:solidFill>
              </a:rPr>
              <a:t>decimeter cubed</a:t>
            </a:r>
            <a:r>
              <a:rPr lang="en-US" sz="2800" b="1" dirty="0">
                <a:solidFill>
                  <a:schemeClr val="accent1"/>
                </a:solidFill>
              </a:rPr>
              <a:t>	2)  1 quart		3) 2 pints</a:t>
            </a:r>
          </a:p>
          <a:p>
            <a:pPr>
              <a:lnSpc>
                <a:spcPct val="70000"/>
              </a:lnSpc>
              <a:buFont typeface="Wingdings" pitchFamily="2" charset="2"/>
              <a:buNone/>
            </a:pPr>
            <a:endParaRPr lang="en-US" sz="2800" b="1" dirty="0"/>
          </a:p>
          <a:p>
            <a:pPr>
              <a:buFont typeface="Wingdings" pitchFamily="2" charset="2"/>
              <a:buNone/>
            </a:pPr>
            <a:r>
              <a:rPr lang="en-US" sz="2800" b="1" dirty="0"/>
              <a:t>C. The mass of a lemon is</a:t>
            </a:r>
          </a:p>
          <a:p>
            <a:pPr>
              <a:buFont typeface="Wingdings" pitchFamily="2" charset="2"/>
              <a:buNone/>
            </a:pPr>
            <a:r>
              <a:rPr lang="en-US" sz="2800" b="1" dirty="0">
                <a:solidFill>
                  <a:schemeClr val="accent1"/>
                </a:solidFill>
              </a:rPr>
              <a:t>1)  12 ounces	 2)  145 grams	3) 0.6 pounds</a:t>
            </a:r>
          </a:p>
          <a:p>
            <a:pPr>
              <a:buFont typeface="Wingdings" pitchFamily="2" charset="2"/>
              <a:buNone/>
            </a:pPr>
            <a:endParaRPr lang="en-US" dirty="0"/>
          </a:p>
        </p:txBody>
      </p:sp>
      <p:graphicFrame>
        <p:nvGraphicFramePr>
          <p:cNvPr id="28672" name="Object 0"/>
          <p:cNvGraphicFramePr>
            <a:graphicFrameLocks noChangeAspect="1"/>
          </p:cNvGraphicFramePr>
          <p:nvPr/>
        </p:nvGraphicFramePr>
        <p:xfrm>
          <a:off x="7153275" y="228600"/>
          <a:ext cx="1990725" cy="1849438"/>
        </p:xfrm>
        <a:graphic>
          <a:graphicData uri="http://schemas.openxmlformats.org/presentationml/2006/ole">
            <p:oleObj spid="_x0000_s28672" name="Clip" r:id="rId3" imgW="781200" imgH="725760" progId="MS_ClipArt_Gallery.2">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ln w="28575">
            <a:solidFill>
              <a:schemeClr val="hlink"/>
            </a:solidFill>
          </a:ln>
        </p:spPr>
        <p:txBody>
          <a:bodyPr/>
          <a:lstStyle/>
          <a:p>
            <a:r>
              <a:rPr lang="en-US" sz="4000" b="1"/>
              <a:t>Solution </a:t>
            </a:r>
            <a:r>
              <a:rPr lang="en-US"/>
              <a:t> </a:t>
            </a:r>
          </a:p>
        </p:txBody>
      </p:sp>
      <p:sp>
        <p:nvSpPr>
          <p:cNvPr id="20483" name="Rectangle 3"/>
          <p:cNvSpPr>
            <a:spLocks noGrp="1" noChangeArrowheads="1"/>
          </p:cNvSpPr>
          <p:nvPr>
            <p:ph type="body" idx="1"/>
          </p:nvPr>
        </p:nvSpPr>
        <p:spPr>
          <a:xfrm>
            <a:off x="533400" y="1905000"/>
            <a:ext cx="8153400" cy="4114800"/>
          </a:xfrm>
        </p:spPr>
        <p:txBody>
          <a:bodyPr/>
          <a:lstStyle/>
          <a:p>
            <a:pPr>
              <a:buFont typeface="Wingdings" pitchFamily="2" charset="2"/>
              <a:buNone/>
            </a:pPr>
            <a:r>
              <a:rPr lang="en-US" sz="2800" b="1"/>
              <a:t>A. John’s height is</a:t>
            </a:r>
          </a:p>
          <a:p>
            <a:pPr>
              <a:buFont typeface="Wingdings" pitchFamily="2" charset="2"/>
              <a:buNone/>
            </a:pPr>
            <a:r>
              <a:rPr lang="en-US" sz="2800" b="1">
                <a:solidFill>
                  <a:schemeClr val="accent1"/>
                </a:solidFill>
              </a:rPr>
              <a:t>		3) 2 meters</a:t>
            </a:r>
          </a:p>
          <a:p>
            <a:pPr>
              <a:lnSpc>
                <a:spcPct val="50000"/>
              </a:lnSpc>
              <a:buFont typeface="Wingdings" pitchFamily="2" charset="2"/>
              <a:buNone/>
            </a:pPr>
            <a:endParaRPr lang="en-US" sz="2800" b="1"/>
          </a:p>
          <a:p>
            <a:pPr>
              <a:buFont typeface="Wingdings" pitchFamily="2" charset="2"/>
              <a:buNone/>
            </a:pPr>
            <a:r>
              <a:rPr lang="en-US" sz="2800" b="1"/>
              <a:t>B. The volume of saline in the IV bottle is</a:t>
            </a:r>
          </a:p>
          <a:p>
            <a:pPr>
              <a:buFont typeface="Wingdings" pitchFamily="2" charset="2"/>
              <a:buNone/>
            </a:pPr>
            <a:r>
              <a:rPr lang="en-US" sz="2800" b="1">
                <a:solidFill>
                  <a:schemeClr val="accent1"/>
                </a:solidFill>
              </a:rPr>
              <a:t>		1)  1 liter	</a:t>
            </a:r>
            <a:endParaRPr lang="en-US" sz="2800" b="1"/>
          </a:p>
          <a:p>
            <a:pPr>
              <a:buFont typeface="Wingdings" pitchFamily="2" charset="2"/>
              <a:buNone/>
            </a:pPr>
            <a:endParaRPr lang="en-US" sz="2800" b="1"/>
          </a:p>
          <a:p>
            <a:pPr>
              <a:buFont typeface="Wingdings" pitchFamily="2" charset="2"/>
              <a:buNone/>
            </a:pPr>
            <a:r>
              <a:rPr lang="en-US" sz="2800" b="1"/>
              <a:t>C. The mass of a lemon is</a:t>
            </a:r>
          </a:p>
          <a:p>
            <a:pPr>
              <a:buFont typeface="Wingdings" pitchFamily="2" charset="2"/>
              <a:buNone/>
            </a:pPr>
            <a:r>
              <a:rPr lang="en-US" sz="2800" b="1">
                <a:solidFill>
                  <a:schemeClr val="accent1"/>
                </a:solidFill>
              </a:rPr>
              <a:t>		2)  145 grams	</a:t>
            </a:r>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Prefixes</a:t>
            </a:r>
            <a:endParaRPr lang="en-US" dirty="0"/>
          </a:p>
        </p:txBody>
      </p:sp>
      <p:sp>
        <p:nvSpPr>
          <p:cNvPr id="3" name="Content Placeholder 2"/>
          <p:cNvSpPr>
            <a:spLocks noGrp="1"/>
          </p:cNvSpPr>
          <p:nvPr>
            <p:ph idx="1"/>
          </p:nvPr>
        </p:nvSpPr>
        <p:spPr/>
        <p:txBody>
          <a:bodyPr/>
          <a:lstStyle/>
          <a:p>
            <a:r>
              <a:rPr lang="en-US" dirty="0" smtClean="0"/>
              <a:t>You already use these a lot kilo – </a:t>
            </a:r>
            <a:r>
              <a:rPr lang="en-US" dirty="0" err="1" smtClean="0"/>
              <a:t>metre</a:t>
            </a:r>
            <a:r>
              <a:rPr lang="en-US" dirty="0" smtClean="0"/>
              <a:t>, </a:t>
            </a:r>
            <a:r>
              <a:rPr lang="en-US" dirty="0" err="1" smtClean="0"/>
              <a:t>milli</a:t>
            </a:r>
            <a:r>
              <a:rPr lang="en-US" dirty="0" smtClean="0"/>
              <a:t> – amp, Mega - byte</a:t>
            </a:r>
          </a:p>
          <a:p>
            <a:r>
              <a:rPr lang="en-US" dirty="0" smtClean="0"/>
              <a:t>But what is a Giga-Watt?</a:t>
            </a:r>
          </a:p>
          <a:p>
            <a:r>
              <a:rPr lang="en-US" dirty="0" smtClean="0"/>
              <a:t>Or a </a:t>
            </a:r>
            <a:r>
              <a:rPr lang="en-US" dirty="0" err="1" smtClean="0"/>
              <a:t>femto</a:t>
            </a:r>
            <a:r>
              <a:rPr lang="en-US" dirty="0" smtClean="0"/>
              <a:t>-gram?</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219200" y="533400"/>
            <a:ext cx="7010400" cy="1143000"/>
          </a:xfrm>
          <a:ln w="38100">
            <a:solidFill>
              <a:schemeClr val="hlink"/>
            </a:solidFill>
          </a:ln>
        </p:spPr>
        <p:txBody>
          <a:bodyPr/>
          <a:lstStyle/>
          <a:p>
            <a:r>
              <a:rPr lang="en-US" sz="4000" b="1"/>
              <a:t>  Measurement</a:t>
            </a:r>
            <a:endParaRPr lang="en-US"/>
          </a:p>
        </p:txBody>
      </p:sp>
      <p:sp>
        <p:nvSpPr>
          <p:cNvPr id="5123" name="Rectangle 3"/>
          <p:cNvSpPr>
            <a:spLocks noGrp="1" noChangeArrowheads="1"/>
          </p:cNvSpPr>
          <p:nvPr>
            <p:ph type="body" idx="1"/>
          </p:nvPr>
        </p:nvSpPr>
        <p:spPr>
          <a:xfrm>
            <a:off x="381000" y="1981200"/>
            <a:ext cx="8382000" cy="4495800"/>
          </a:xfrm>
        </p:spPr>
        <p:txBody>
          <a:bodyPr/>
          <a:lstStyle/>
          <a:p>
            <a:pPr>
              <a:buFont typeface="Wingdings" pitchFamily="2" charset="2"/>
              <a:buNone/>
            </a:pPr>
            <a:r>
              <a:rPr lang="en-US" sz="3000" b="1"/>
              <a:t>You are making a measurement when you</a:t>
            </a:r>
          </a:p>
          <a:p>
            <a:pPr>
              <a:lnSpc>
                <a:spcPct val="120000"/>
              </a:lnSpc>
              <a:buClr>
                <a:srgbClr val="FF3399"/>
              </a:buClr>
              <a:buSzPct val="115000"/>
              <a:buFont typeface="Symbol" pitchFamily="18" charset="2"/>
              <a:buChar char="¨"/>
            </a:pPr>
            <a:r>
              <a:rPr lang="en-US" sz="3000" b="1"/>
              <a:t>Check you weight </a:t>
            </a:r>
          </a:p>
          <a:p>
            <a:pPr>
              <a:lnSpc>
                <a:spcPct val="120000"/>
              </a:lnSpc>
              <a:buClr>
                <a:srgbClr val="FF3399"/>
              </a:buClr>
              <a:buSzPct val="115000"/>
              <a:buFont typeface="Symbol" pitchFamily="18" charset="2"/>
              <a:buChar char="¨"/>
            </a:pPr>
            <a:r>
              <a:rPr lang="en-US" sz="3000" b="1"/>
              <a:t>Read your watch</a:t>
            </a:r>
          </a:p>
          <a:p>
            <a:pPr>
              <a:lnSpc>
                <a:spcPct val="120000"/>
              </a:lnSpc>
              <a:buClr>
                <a:srgbClr val="FF3399"/>
              </a:buClr>
              <a:buSzPct val="115000"/>
              <a:buFont typeface="Symbol" pitchFamily="18" charset="2"/>
              <a:buChar char="¨"/>
            </a:pPr>
            <a:r>
              <a:rPr lang="en-US" sz="3000" b="1"/>
              <a:t>Take your temperature</a:t>
            </a:r>
          </a:p>
          <a:p>
            <a:pPr>
              <a:lnSpc>
                <a:spcPct val="120000"/>
              </a:lnSpc>
              <a:buClr>
                <a:srgbClr val="FF3399"/>
              </a:buClr>
              <a:buSzPct val="115000"/>
              <a:buFont typeface="Symbol" pitchFamily="18" charset="2"/>
              <a:buChar char="¨"/>
            </a:pPr>
            <a:r>
              <a:rPr lang="en-US" sz="3000" b="1"/>
              <a:t>Weigh a cantaloupe</a:t>
            </a:r>
          </a:p>
          <a:p>
            <a:pPr>
              <a:lnSpc>
                <a:spcPct val="60000"/>
              </a:lnSpc>
              <a:buFont typeface="Wingdings" pitchFamily="2" charset="2"/>
              <a:buNone/>
            </a:pPr>
            <a:endParaRPr lang="en-US" sz="3000" b="1"/>
          </a:p>
          <a:p>
            <a:pPr>
              <a:buFont typeface="Wingdings" pitchFamily="2" charset="2"/>
              <a:buNone/>
            </a:pPr>
            <a:r>
              <a:rPr lang="en-US" sz="3000" b="1"/>
              <a:t>	What kinds of measurements did you make today?</a:t>
            </a:r>
          </a:p>
          <a:p>
            <a:pPr>
              <a:buFont typeface="Wingdings" pitchFamily="2" charset="2"/>
              <a:buNone/>
            </a:pPr>
            <a:endParaRPr lang="en-US" sz="3000" b="1"/>
          </a:p>
          <a:p>
            <a:pPr>
              <a:buFont typeface="Wingdings" pitchFamily="2" charset="2"/>
              <a:buNone/>
            </a:pPr>
            <a:endParaRPr lang="en-US" sz="3000" b="1"/>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wiki.chemprime.chemeddl.org/images/5/53/SI_unit_prefixes.jpg"/>
          <p:cNvPicPr>
            <a:picLocks noChangeAspect="1" noChangeArrowheads="1"/>
          </p:cNvPicPr>
          <p:nvPr/>
        </p:nvPicPr>
        <p:blipFill>
          <a:blip r:embed="rId2" cstate="print"/>
          <a:srcRect/>
          <a:stretch>
            <a:fillRect/>
          </a:stretch>
        </p:blipFill>
        <p:spPr bwMode="auto">
          <a:xfrm>
            <a:off x="381000" y="799926"/>
            <a:ext cx="7391400" cy="5805120"/>
          </a:xfrm>
          <a:prstGeom prst="rect">
            <a:avLst/>
          </a:prstGeom>
          <a:noFill/>
        </p:spPr>
      </p:pic>
      <p:sp>
        <p:nvSpPr>
          <p:cNvPr id="5" name="Right Brace 4"/>
          <p:cNvSpPr/>
          <p:nvPr/>
        </p:nvSpPr>
        <p:spPr bwMode="auto">
          <a:xfrm>
            <a:off x="7696200" y="2362200"/>
            <a:ext cx="457200" cy="3200400"/>
          </a:xfrm>
          <a:prstGeom prst="rightBrace">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6" name="TextBox 5"/>
          <p:cNvSpPr txBox="1"/>
          <p:nvPr/>
        </p:nvSpPr>
        <p:spPr>
          <a:xfrm>
            <a:off x="7943671" y="1905000"/>
            <a:ext cx="1200329" cy="4953000"/>
          </a:xfrm>
          <a:prstGeom prst="rect">
            <a:avLst/>
          </a:prstGeom>
          <a:noFill/>
        </p:spPr>
        <p:txBody>
          <a:bodyPr vert="vert" wrap="square" rtlCol="0">
            <a:spAutoFit/>
          </a:bodyPr>
          <a:lstStyle/>
          <a:p>
            <a:r>
              <a:rPr lang="en-US" sz="6600" dirty="0" smtClean="0"/>
              <a:t>Learn these</a:t>
            </a:r>
            <a:endParaRPr lang="en-US" sz="6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447800" y="457200"/>
            <a:ext cx="6962775" cy="1143000"/>
          </a:xfrm>
          <a:ln w="38100">
            <a:solidFill>
              <a:schemeClr val="hlink"/>
            </a:solidFill>
          </a:ln>
        </p:spPr>
        <p:txBody>
          <a:bodyPr/>
          <a:lstStyle/>
          <a:p>
            <a:r>
              <a:rPr lang="en-US" sz="4000" b="1"/>
              <a:t>Standards of Measurement</a:t>
            </a:r>
            <a:endParaRPr lang="en-US"/>
          </a:p>
        </p:txBody>
      </p:sp>
      <p:sp>
        <p:nvSpPr>
          <p:cNvPr id="19459" name="Rectangle 3"/>
          <p:cNvSpPr>
            <a:spLocks noGrp="1" noChangeArrowheads="1"/>
          </p:cNvSpPr>
          <p:nvPr>
            <p:ph type="body" idx="1"/>
          </p:nvPr>
        </p:nvSpPr>
        <p:spPr>
          <a:xfrm>
            <a:off x="609600" y="1981200"/>
            <a:ext cx="8153400" cy="4572000"/>
          </a:xfrm>
        </p:spPr>
        <p:txBody>
          <a:bodyPr/>
          <a:lstStyle/>
          <a:p>
            <a:pPr>
              <a:buFont typeface="Wingdings" pitchFamily="2" charset="2"/>
              <a:buNone/>
            </a:pPr>
            <a:r>
              <a:rPr lang="en-US" b="1"/>
              <a:t>	When we measure, we use a measuring tool to compare some dimension of an object to a standard.</a:t>
            </a:r>
          </a:p>
          <a:p>
            <a:pPr>
              <a:buFont typeface="Wingdings" pitchFamily="2" charset="2"/>
              <a:buNone/>
            </a:pPr>
            <a:endParaRPr lang="en-US" b="1"/>
          </a:p>
        </p:txBody>
      </p:sp>
      <p:graphicFrame>
        <p:nvGraphicFramePr>
          <p:cNvPr id="19460" name="Object 4"/>
          <p:cNvGraphicFramePr>
            <a:graphicFrameLocks noChangeAspect="1"/>
          </p:cNvGraphicFramePr>
          <p:nvPr/>
        </p:nvGraphicFramePr>
        <p:xfrm>
          <a:off x="4038600" y="3505200"/>
          <a:ext cx="2535238" cy="2743200"/>
        </p:xfrm>
        <a:graphic>
          <a:graphicData uri="http://schemas.openxmlformats.org/presentationml/2006/ole">
            <p:oleObj spid="_x0000_s19460" name="Clip" r:id="rId3" imgW="1136160" imgH="1229400" progId="MS_ClipArt_Gallery.2">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a:t>
            </a:r>
            <a:endParaRPr lang="en-US" dirty="0"/>
          </a:p>
        </p:txBody>
      </p:sp>
      <p:sp>
        <p:nvSpPr>
          <p:cNvPr id="3" name="Content Placeholder 2"/>
          <p:cNvSpPr>
            <a:spLocks noGrp="1"/>
          </p:cNvSpPr>
          <p:nvPr>
            <p:ph idx="1"/>
          </p:nvPr>
        </p:nvSpPr>
        <p:spPr/>
        <p:txBody>
          <a:bodyPr/>
          <a:lstStyle/>
          <a:p>
            <a:r>
              <a:rPr lang="en-US" sz="2400" dirty="0" smtClean="0"/>
              <a:t>The procedure for verification of the foot as described in the 16th century by Jacob </a:t>
            </a:r>
            <a:r>
              <a:rPr lang="en-US" sz="2400" dirty="0" err="1" smtClean="0"/>
              <a:t>Koebel</a:t>
            </a:r>
            <a:r>
              <a:rPr lang="en-US" sz="2400" dirty="0" smtClean="0"/>
              <a:t> in his book </a:t>
            </a:r>
            <a:r>
              <a:rPr lang="en-US" sz="2400" i="1" dirty="0" err="1" smtClean="0"/>
              <a:t>Geometrei</a:t>
            </a:r>
            <a:r>
              <a:rPr lang="en-US" sz="2400" i="1" dirty="0" smtClean="0"/>
              <a:t>. Von </a:t>
            </a:r>
            <a:r>
              <a:rPr lang="en-US" sz="2400" i="1" dirty="0" err="1" smtClean="0"/>
              <a:t>künstlichem</a:t>
            </a:r>
            <a:r>
              <a:rPr lang="en-US" sz="2400" i="1" dirty="0" smtClean="0"/>
              <a:t> </a:t>
            </a:r>
            <a:r>
              <a:rPr lang="en-US" sz="2400" i="1" dirty="0" err="1" smtClean="0"/>
              <a:t>Feldmessen</a:t>
            </a:r>
            <a:r>
              <a:rPr lang="en-US" sz="2400" i="1" dirty="0" smtClean="0"/>
              <a:t> und </a:t>
            </a:r>
            <a:r>
              <a:rPr lang="en-US" sz="2400" i="1" dirty="0" err="1" smtClean="0"/>
              <a:t>absehen</a:t>
            </a:r>
            <a:r>
              <a:rPr lang="en-US" sz="2400" dirty="0" smtClean="0"/>
              <a:t> is:</a:t>
            </a:r>
            <a:r>
              <a:rPr lang="en-US" sz="2400" baseline="30000" dirty="0" smtClean="0">
                <a:hlinkClick r:id="rId2"/>
              </a:rPr>
              <a:t>[41]</a:t>
            </a:r>
            <a:endParaRPr lang="en-US" sz="2400" dirty="0" smtClean="0"/>
          </a:p>
          <a:p>
            <a:r>
              <a:rPr lang="en-US" sz="2400" i="1" dirty="0" smtClean="0"/>
              <a:t>Stand at the door of a church on a Sunday and bid 16 men to stop, tall ones and small ones, as they happen to pass out when the service is finished; then make them put their left feet one behind the other, and the length thus obtained shall be a right and lawful </a:t>
            </a:r>
            <a:r>
              <a:rPr lang="en-US" sz="2400" i="1" dirty="0" smtClean="0">
                <a:hlinkClick r:id="rId3" tooltip="Rood"/>
              </a:rPr>
              <a:t>rood</a:t>
            </a:r>
            <a:r>
              <a:rPr lang="en-US" sz="2400" i="1" dirty="0" smtClean="0"/>
              <a:t> to measure and survey the land with, and the 16th part of it shall be the right and lawful foot.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Fahrenheit scale</a:t>
            </a:r>
            <a:endParaRPr lang="en-US" dirty="0"/>
          </a:p>
        </p:txBody>
      </p:sp>
      <p:sp>
        <p:nvSpPr>
          <p:cNvPr id="3" name="Content Placeholder 2"/>
          <p:cNvSpPr>
            <a:spLocks noGrp="1"/>
          </p:cNvSpPr>
          <p:nvPr>
            <p:ph idx="1"/>
          </p:nvPr>
        </p:nvSpPr>
        <p:spPr/>
        <p:txBody>
          <a:bodyPr/>
          <a:lstStyle/>
          <a:p>
            <a:r>
              <a:rPr lang="en-US" sz="2400" i="1" dirty="0" smtClean="0"/>
              <a:t>the boiling point of water should be 60 degrees. This at least had the strength of numerological tradition behind it (60 minutes in an hour, right?). But zero was totally arbitrary, the main consideration apparently being that it should be colder than it ever got in Denmark. (</a:t>
            </a:r>
            <a:r>
              <a:rPr lang="en-US" sz="2400" i="1" dirty="0" err="1" smtClean="0"/>
              <a:t>Romer</a:t>
            </a:r>
            <a:r>
              <a:rPr lang="en-US" sz="2400" i="1" dirty="0" smtClean="0"/>
              <a:t> didn't like using negative numbers in his weather logbook.) In addition to the boiling point of water, the landmarks on </a:t>
            </a:r>
            <a:r>
              <a:rPr lang="en-US" sz="2400" i="1" dirty="0" err="1" smtClean="0"/>
              <a:t>Romer's</a:t>
            </a:r>
            <a:r>
              <a:rPr lang="en-US" sz="2400" i="1" dirty="0" smtClean="0"/>
              <a:t> scale were the freezing point of water, 7-1/2 degrees, and body temperature, 22-1/2 degrees.</a:t>
            </a:r>
            <a:endParaRPr lang="en-US" sz="2400"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second</a:t>
            </a:r>
            <a:endParaRPr lang="en-US" dirty="0"/>
          </a:p>
        </p:txBody>
      </p:sp>
      <p:sp>
        <p:nvSpPr>
          <p:cNvPr id="3" name="Content Placeholder 2"/>
          <p:cNvSpPr>
            <a:spLocks noGrp="1"/>
          </p:cNvSpPr>
          <p:nvPr>
            <p:ph idx="1"/>
          </p:nvPr>
        </p:nvSpPr>
        <p:spPr/>
        <p:txBody>
          <a:bodyPr/>
          <a:lstStyle/>
          <a:p>
            <a:r>
              <a:rPr lang="en-US" dirty="0" smtClean="0"/>
              <a:t>The unit of time, the second, was defined originally as the fraction 1/86 400 of the mean solar day. The exact definition of "mean solar day" was left to astronomical theories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 Unit definitions</a:t>
            </a:r>
            <a:endParaRPr lang="en-US" dirty="0"/>
          </a:p>
        </p:txBody>
      </p:sp>
      <p:sp>
        <p:nvSpPr>
          <p:cNvPr id="3" name="Content Placeholder 2"/>
          <p:cNvSpPr>
            <a:spLocks noGrp="1"/>
          </p:cNvSpPr>
          <p:nvPr>
            <p:ph idx="1"/>
          </p:nvPr>
        </p:nvSpPr>
        <p:spPr/>
        <p:txBody>
          <a:bodyPr/>
          <a:lstStyle/>
          <a:p>
            <a:r>
              <a:rPr lang="en-US" sz="2400" b="1" dirty="0" smtClean="0"/>
              <a:t>length   meter (m)</a:t>
            </a:r>
          </a:p>
          <a:p>
            <a:r>
              <a:rPr lang="en-US" sz="2000" b="1" dirty="0" smtClean="0"/>
              <a:t>The meter is the length of the path travelled by light in vacuum during a time interval of 1/299 792 458 of a second.  </a:t>
            </a:r>
          </a:p>
          <a:p>
            <a:r>
              <a:rPr lang="en-US" sz="2400" b="1" dirty="0" smtClean="0"/>
              <a:t>mass  kilogram (kg)  </a:t>
            </a:r>
            <a:r>
              <a:rPr lang="en-US" sz="2000" b="1" dirty="0" smtClean="0"/>
              <a:t> </a:t>
            </a:r>
          </a:p>
          <a:p>
            <a:r>
              <a:rPr lang="en-US" sz="2000" b="1" dirty="0" smtClean="0"/>
              <a:t>The kilogram is the unit of mass; it is equal to the mass of the international prototype of the kilogram.  </a:t>
            </a:r>
          </a:p>
          <a:p>
            <a:r>
              <a:rPr lang="en-US" sz="2400" b="1" dirty="0" smtClean="0"/>
              <a:t>time  second  (s)</a:t>
            </a:r>
          </a:p>
          <a:p>
            <a:r>
              <a:rPr lang="en-US" sz="2000" b="1" dirty="0" smtClean="0"/>
              <a:t>The second is the duration of 9 192 631 770 periods of the radiation corresponding to the transition between the two hyperfine levels of the ground state of the cesium 133 atom.</a:t>
            </a:r>
          </a:p>
          <a:p>
            <a:endParaRPr lang="en-US" sz="2000" b="1" dirty="0"/>
          </a:p>
          <a:p>
            <a:pPr>
              <a:buNone/>
            </a:pPr>
            <a:r>
              <a:rPr lang="en-US" sz="2000" dirty="0" smtClean="0"/>
              <a:t>http://physics.nist.gov/cuu/Units/units.html</a:t>
            </a:r>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676400" y="382588"/>
            <a:ext cx="6777038" cy="1143000"/>
          </a:xfrm>
          <a:noFill/>
          <a:ln w="38100" cap="flat">
            <a:solidFill>
              <a:schemeClr val="hlink"/>
            </a:solidFill>
          </a:ln>
        </p:spPr>
        <p:txBody>
          <a:bodyPr anchor="ctr"/>
          <a:lstStyle/>
          <a:p>
            <a:r>
              <a:rPr lang="en-US" sz="4000" b="1"/>
              <a:t>Some Tools for Measurement</a:t>
            </a:r>
            <a:endParaRPr lang="en-US"/>
          </a:p>
        </p:txBody>
      </p:sp>
      <p:sp>
        <p:nvSpPr>
          <p:cNvPr id="6147" name="Rectangle 3"/>
          <p:cNvSpPr>
            <a:spLocks noGrp="1" noChangeArrowheads="1"/>
          </p:cNvSpPr>
          <p:nvPr>
            <p:ph type="body" idx="1"/>
          </p:nvPr>
        </p:nvSpPr>
        <p:spPr>
          <a:xfrm>
            <a:off x="685800" y="1981200"/>
            <a:ext cx="7772400" cy="4572000"/>
          </a:xfrm>
        </p:spPr>
        <p:txBody>
          <a:bodyPr/>
          <a:lstStyle/>
          <a:p>
            <a:pPr>
              <a:buFont typeface="Wingdings" pitchFamily="2" charset="2"/>
              <a:buNone/>
            </a:pPr>
            <a:r>
              <a:rPr lang="en-US"/>
              <a:t> </a:t>
            </a:r>
          </a:p>
        </p:txBody>
      </p:sp>
      <p:graphicFrame>
        <p:nvGraphicFramePr>
          <p:cNvPr id="6148" name="Object 4"/>
          <p:cNvGraphicFramePr>
            <a:graphicFrameLocks noChangeAspect="1"/>
          </p:cNvGraphicFramePr>
          <p:nvPr/>
        </p:nvGraphicFramePr>
        <p:xfrm>
          <a:off x="1219200" y="1981200"/>
          <a:ext cx="966788" cy="2286000"/>
        </p:xfrm>
        <a:graphic>
          <a:graphicData uri="http://schemas.openxmlformats.org/presentationml/2006/ole">
            <p:oleObj spid="_x0000_s6148" name="Clip" r:id="rId3" imgW="966960" imgH="2286000" progId="MS_ClipArt_Gallery.2">
              <p:embed/>
            </p:oleObj>
          </a:graphicData>
        </a:graphic>
      </p:graphicFrame>
      <p:graphicFrame>
        <p:nvGraphicFramePr>
          <p:cNvPr id="6149" name="Object 5"/>
          <p:cNvGraphicFramePr>
            <a:graphicFrameLocks noChangeAspect="1"/>
          </p:cNvGraphicFramePr>
          <p:nvPr/>
        </p:nvGraphicFramePr>
        <p:xfrm>
          <a:off x="5638800" y="2590800"/>
          <a:ext cx="2286000" cy="622300"/>
        </p:xfrm>
        <a:graphic>
          <a:graphicData uri="http://schemas.openxmlformats.org/presentationml/2006/ole">
            <p:oleObj spid="_x0000_s6149" name="Clip" r:id="rId4" imgW="2286000" imgH="623520" progId="MS_ClipArt_Gallery.2">
              <p:embed/>
            </p:oleObj>
          </a:graphicData>
        </a:graphic>
      </p:graphicFrame>
      <p:graphicFrame>
        <p:nvGraphicFramePr>
          <p:cNvPr id="6150" name="Object 6"/>
          <p:cNvGraphicFramePr>
            <a:graphicFrameLocks noChangeAspect="1"/>
          </p:cNvGraphicFramePr>
          <p:nvPr/>
        </p:nvGraphicFramePr>
        <p:xfrm>
          <a:off x="6172200" y="4038600"/>
          <a:ext cx="2071688" cy="2286000"/>
        </p:xfrm>
        <a:graphic>
          <a:graphicData uri="http://schemas.openxmlformats.org/presentationml/2006/ole">
            <p:oleObj spid="_x0000_s6150" name="Clip" r:id="rId5" imgW="2072520" imgH="2286360" progId="MS_ClipArt_Gallery.2">
              <p:embed/>
            </p:oleObj>
          </a:graphicData>
        </a:graphic>
      </p:graphicFrame>
      <p:graphicFrame>
        <p:nvGraphicFramePr>
          <p:cNvPr id="6151" name="Object 7"/>
          <p:cNvGraphicFramePr>
            <a:graphicFrameLocks noChangeAspect="1"/>
          </p:cNvGraphicFramePr>
          <p:nvPr/>
        </p:nvGraphicFramePr>
        <p:xfrm>
          <a:off x="3352800" y="2438400"/>
          <a:ext cx="977900" cy="1117600"/>
        </p:xfrm>
        <a:graphic>
          <a:graphicData uri="http://schemas.openxmlformats.org/presentationml/2006/ole">
            <p:oleObj spid="_x0000_s6151" name="Clip" r:id="rId6" imgW="644400" imgH="736920" progId="MS_ClipArt_Gallery.2">
              <p:embed/>
            </p:oleObj>
          </a:graphicData>
        </a:graphic>
      </p:graphicFrame>
      <p:graphicFrame>
        <p:nvGraphicFramePr>
          <p:cNvPr id="6152" name="Object 8"/>
          <p:cNvGraphicFramePr>
            <a:graphicFrameLocks noChangeAspect="1"/>
          </p:cNvGraphicFramePr>
          <p:nvPr/>
        </p:nvGraphicFramePr>
        <p:xfrm>
          <a:off x="2362200" y="4572000"/>
          <a:ext cx="2057400" cy="1744663"/>
        </p:xfrm>
        <a:graphic>
          <a:graphicData uri="http://schemas.openxmlformats.org/presentationml/2006/ole">
            <p:oleObj spid="_x0000_s6152" name="Clip" r:id="rId7" imgW="4212720" imgH="3573000" progId="MS_ClipArt_Gallery.2">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057400" y="617538"/>
            <a:ext cx="5410200" cy="1143000"/>
          </a:xfrm>
          <a:ln w="38100">
            <a:solidFill>
              <a:schemeClr val="hlink"/>
            </a:solidFill>
          </a:ln>
        </p:spPr>
        <p:txBody>
          <a:bodyPr/>
          <a:lstStyle/>
          <a:p>
            <a:r>
              <a:rPr lang="en-US" sz="4000" b="1"/>
              <a:t>Learning Check </a:t>
            </a:r>
            <a:endParaRPr lang="en-US"/>
          </a:p>
        </p:txBody>
      </p:sp>
      <p:sp>
        <p:nvSpPr>
          <p:cNvPr id="7171" name="Rectangle 3"/>
          <p:cNvSpPr>
            <a:spLocks noGrp="1" noChangeArrowheads="1"/>
          </p:cNvSpPr>
          <p:nvPr>
            <p:ph type="body" idx="1"/>
          </p:nvPr>
        </p:nvSpPr>
        <p:spPr>
          <a:xfrm>
            <a:off x="457200" y="1981200"/>
            <a:ext cx="8382000" cy="4419600"/>
          </a:xfrm>
        </p:spPr>
        <p:txBody>
          <a:bodyPr/>
          <a:lstStyle/>
          <a:p>
            <a:pPr>
              <a:buFont typeface="Wingdings" pitchFamily="2" charset="2"/>
              <a:buNone/>
            </a:pPr>
            <a:r>
              <a:rPr lang="en-US"/>
              <a:t>	</a:t>
            </a:r>
            <a:r>
              <a:rPr lang="en-US" sz="3000" b="1"/>
              <a:t>From the previous slide, state the tool (s) you  would use to measure</a:t>
            </a:r>
          </a:p>
          <a:p>
            <a:pPr>
              <a:buFont typeface="Wingdings" pitchFamily="2" charset="2"/>
              <a:buNone/>
            </a:pPr>
            <a:r>
              <a:rPr lang="en-US" sz="3000" b="1"/>
              <a:t>	</a:t>
            </a:r>
            <a:r>
              <a:rPr lang="en-US" sz="3000" b="1">
                <a:solidFill>
                  <a:srgbClr val="FF9933"/>
                </a:solidFill>
              </a:rPr>
              <a:t>A</a:t>
            </a:r>
            <a:r>
              <a:rPr lang="en-US" sz="3000" b="1"/>
              <a:t>. temperature	____________________</a:t>
            </a:r>
          </a:p>
          <a:p>
            <a:pPr>
              <a:buFont typeface="Wingdings" pitchFamily="2" charset="2"/>
              <a:buNone/>
            </a:pPr>
            <a:r>
              <a:rPr lang="en-US" sz="3000" b="1"/>
              <a:t>	</a:t>
            </a:r>
            <a:r>
              <a:rPr lang="en-US" sz="3000" b="1">
                <a:solidFill>
                  <a:srgbClr val="FF9933"/>
                </a:solidFill>
              </a:rPr>
              <a:t>B</a:t>
            </a:r>
            <a:r>
              <a:rPr lang="en-US" sz="3000" b="1"/>
              <a:t>. volume 		____________________</a:t>
            </a:r>
          </a:p>
          <a:p>
            <a:pPr>
              <a:buFont typeface="Wingdings" pitchFamily="2" charset="2"/>
              <a:buNone/>
            </a:pPr>
            <a:r>
              <a:rPr lang="en-US" sz="3000" b="1"/>
              <a:t>					____________________</a:t>
            </a:r>
          </a:p>
          <a:p>
            <a:pPr>
              <a:buFont typeface="Wingdings" pitchFamily="2" charset="2"/>
              <a:buNone/>
            </a:pPr>
            <a:r>
              <a:rPr lang="en-US" sz="3000" b="1"/>
              <a:t>	</a:t>
            </a:r>
            <a:r>
              <a:rPr lang="en-US" sz="3000" b="1">
                <a:solidFill>
                  <a:srgbClr val="FF9933"/>
                </a:solidFill>
              </a:rPr>
              <a:t>C.</a:t>
            </a:r>
            <a:r>
              <a:rPr lang="en-US" sz="3000" b="1"/>
              <a:t> time			____________________</a:t>
            </a:r>
          </a:p>
          <a:p>
            <a:pPr>
              <a:buFont typeface="Wingdings" pitchFamily="2" charset="2"/>
              <a:buNone/>
            </a:pPr>
            <a:r>
              <a:rPr lang="en-US" sz="3000" b="1"/>
              <a:t>	</a:t>
            </a:r>
            <a:r>
              <a:rPr lang="en-US" sz="3000" b="1">
                <a:solidFill>
                  <a:srgbClr val="FF9933"/>
                </a:solidFill>
              </a:rPr>
              <a:t>D.</a:t>
            </a:r>
            <a:r>
              <a:rPr lang="en-US" sz="3000" b="1"/>
              <a:t> weight		____________________</a:t>
            </a:r>
          </a:p>
          <a:p>
            <a:pPr>
              <a:buFont typeface="Wingdings" pitchFamily="2" charset="2"/>
              <a:buNone/>
            </a:pPr>
            <a:endParaRPr lang="en-US" sz="3000" b="1"/>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
      <a:dk1>
        <a:srgbClr val="000000"/>
      </a:dk1>
      <a:lt1>
        <a:srgbClr val="FFCC66"/>
      </a:lt1>
      <a:dk2>
        <a:srgbClr val="FF0000"/>
      </a:dk2>
      <a:lt2>
        <a:srgbClr val="1C1C1C"/>
      </a:lt2>
      <a:accent1>
        <a:srgbClr val="FF0000"/>
      </a:accent1>
      <a:accent2>
        <a:srgbClr val="00CC00"/>
      </a:accent2>
      <a:accent3>
        <a:srgbClr val="FFE2B8"/>
      </a:accent3>
      <a:accent4>
        <a:srgbClr val="000000"/>
      </a:accent4>
      <a:accent5>
        <a:srgbClr val="FFAAAA"/>
      </a:accent5>
      <a:accent6>
        <a:srgbClr val="00B900"/>
      </a:accent6>
      <a:hlink>
        <a:srgbClr val="FF0000"/>
      </a:hlink>
      <a:folHlink>
        <a:srgbClr val="3333CC"/>
      </a:folHlink>
    </a:clrScheme>
    <a:fontScheme name="Blend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Designs\Bold Stripes.pot</Template>
  <TotalTime>102</TotalTime>
  <Words>445</Words>
  <Application>Microsoft Office PowerPoint</Application>
  <PresentationFormat>On-screen Show (4:3)</PresentationFormat>
  <Paragraphs>102</Paragraphs>
  <Slides>20</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5" baseType="lpstr">
      <vt:lpstr>Times New Roman</vt:lpstr>
      <vt:lpstr>Wingdings</vt:lpstr>
      <vt:lpstr>Symbol</vt:lpstr>
      <vt:lpstr>Blends</vt:lpstr>
      <vt:lpstr>Microsoft Clip Gallery</vt:lpstr>
      <vt:lpstr>General Physics</vt:lpstr>
      <vt:lpstr>  Measurement</vt:lpstr>
      <vt:lpstr>Standards of Measurement</vt:lpstr>
      <vt:lpstr>“Standards”</vt:lpstr>
      <vt:lpstr>The Fahrenheit scale</vt:lpstr>
      <vt:lpstr>The second</vt:lpstr>
      <vt:lpstr>SI Unit definitions</vt:lpstr>
      <vt:lpstr>Some Tools for Measurement</vt:lpstr>
      <vt:lpstr>Learning Check </vt:lpstr>
      <vt:lpstr>Solution </vt:lpstr>
      <vt:lpstr>Measurement in Science</vt:lpstr>
      <vt:lpstr>Learning Check </vt:lpstr>
      <vt:lpstr>Solution </vt:lpstr>
      <vt:lpstr>Metric System (SI)</vt:lpstr>
      <vt:lpstr>Units in the Metric System</vt:lpstr>
      <vt:lpstr>Stating a Measurement</vt:lpstr>
      <vt:lpstr>Learning Check   </vt:lpstr>
      <vt:lpstr>Solution  </vt:lpstr>
      <vt:lpstr>Prefixes</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Karen Timberlake</dc:creator>
  <cp:lastModifiedBy>jonathan</cp:lastModifiedBy>
  <cp:revision>12</cp:revision>
  <cp:lastPrinted>1999-05-16T17:54:20Z</cp:lastPrinted>
  <dcterms:created xsi:type="dcterms:W3CDTF">1999-05-07T01:28:12Z</dcterms:created>
  <dcterms:modified xsi:type="dcterms:W3CDTF">2014-09-04T05:57:52Z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3</vt:i4>
  </property>
  <property fmtid="{D5CDD505-2E9C-101B-9397-08002B2CF9AE}" pid="4" name="Compression">
    <vt:i4>100</vt:i4>
  </property>
  <property fmtid="{D5CDD505-2E9C-101B-9397-08002B2CF9AE}" pid="5" name="ScreenSize">
    <vt:i4>1</vt:i4>
  </property>
  <property fmtid="{D5CDD505-2E9C-101B-9397-08002B2CF9AE}" pid="6" name="ScreenUsage">
    <vt:i4>2</vt:i4>
  </property>
  <property fmtid="{D5CDD505-2E9C-101B-9397-08002B2CF9AE}" pid="7" name="MailAddress">
    <vt:lpwstr>khemist@aol.com</vt:lpwstr>
  </property>
  <property fmtid="{D5CDD505-2E9C-101B-9397-08002B2CF9AE}" pid="8" name="HomePage">
    <vt:lpwstr/>
  </property>
  <property fmtid="{D5CDD505-2E9C-101B-9397-08002B2CF9AE}" pid="9" name="Other">
    <vt:lpwstr/>
  </property>
  <property fmtid="{D5CDD505-2E9C-101B-9397-08002B2CF9AE}" pid="10" name="DownloadOriginal">
    <vt:bool>true</vt:bool>
  </property>
  <property fmtid="{D5CDD505-2E9C-101B-9397-08002B2CF9AE}" pid="11" name="DownloadIEButton">
    <vt:bool>true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-1</vt:i4>
  </property>
  <property fmtid="{D5CDD505-2E9C-101B-9397-08002B2CF9AE}" pid="18" name="ButtonType">
    <vt:i4>3</vt:i4>
  </property>
  <property fmtid="{D5CDD505-2E9C-101B-9397-08002B2CF9AE}" pid="19" name="ShowNotes">
    <vt:bool>false</vt:bool>
  </property>
  <property fmtid="{D5CDD505-2E9C-101B-9397-08002B2CF9AE}" pid="20" name="NavBtnPos">
    <vt:i4>3</vt:i4>
  </property>
  <property fmtid="{D5CDD505-2E9C-101B-9397-08002B2CF9AE}" pid="21" name="OutputDir">
    <vt:lpwstr>C:\My Documents\CHMSTRY\ChemModules\HTMLPPZ</vt:lpwstr>
  </property>
</Properties>
</file>