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4" r:id="rId2"/>
    <p:sldId id="308" r:id="rId3"/>
    <p:sldId id="311" r:id="rId4"/>
    <p:sldId id="315" r:id="rId5"/>
    <p:sldId id="312" r:id="rId6"/>
    <p:sldId id="316" r:id="rId7"/>
    <p:sldId id="309" r:id="rId8"/>
    <p:sldId id="310" r:id="rId9"/>
    <p:sldId id="313" r:id="rId10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99FF"/>
    <a:srgbClr val="FFC68D"/>
    <a:srgbClr val="9900CC"/>
    <a:srgbClr val="FFFFCC"/>
    <a:srgbClr val="FFCC00"/>
    <a:srgbClr val="008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214" autoAdjust="0"/>
    <p:restoredTop sz="93111" autoAdjust="0"/>
  </p:normalViewPr>
  <p:slideViewPr>
    <p:cSldViewPr>
      <p:cViewPr>
        <p:scale>
          <a:sx n="50" d="100"/>
          <a:sy n="50" d="100"/>
        </p:scale>
        <p:origin x="-714" y="-882"/>
      </p:cViewPr>
      <p:guideLst>
        <p:guide orient="horz" pos="4080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AA526A-72FB-41BD-BC73-2672467D5FC9}" type="slidenum">
              <a:rPr lang="en-GB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13B816-349A-4E41-B0BA-7F14D7CE0FC4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DC776C-7102-4811-8C82-6353B43EF461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76400"/>
            <a:ext cx="1943100" cy="441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76400"/>
            <a:ext cx="5676900" cy="441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19E52CD-2CD3-4DCB-9627-1722F8A0EC94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658B11-64A6-46F4-97DF-1F8E020AFF36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F363D-5421-4E30-A715-BDAFA1AD6FCD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11E5B3-35D7-4F74-AE93-807832149424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669080F-8E97-4E0A-918B-F22DFDCFB47D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90C38F-A549-4C6C-810B-FF904B9A0A70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CD0BFD-23DB-4606-8318-34B32FBD3E0E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DA8D1A7-F4B6-40C0-B7A5-153D1EF55FDD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F146FD3-2DC1-4C6D-89F7-D911F099DE1E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0"/>
            <a:ext cx="7858180" cy="1928802"/>
          </a:xfrm>
          <a:prstGeom prst="rect">
            <a:avLst/>
          </a:prstGeom>
          <a:solidFill>
            <a:schemeClr val="tx1">
              <a:alpha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solidFill>
            <a:schemeClr val="tx1">
              <a:alpha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Density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685800" y="1857364"/>
            <a:ext cx="7772400" cy="5000636"/>
          </a:xfrm>
        </p:spPr>
        <p:txBody>
          <a:bodyPr/>
          <a:lstStyle/>
          <a:p>
            <a:r>
              <a:rPr lang="es-ES" sz="2800" b="1" dirty="0" err="1" smtClean="0"/>
              <a:t>Core</a:t>
            </a:r>
            <a:endParaRPr lang="es-ES" sz="2800" b="1" dirty="0" smtClean="0"/>
          </a:p>
          <a:p>
            <a:r>
              <a:rPr lang="en-US" sz="2800" dirty="0" smtClean="0"/>
              <a:t>Describe </a:t>
            </a:r>
            <a:r>
              <a:rPr lang="en-US" sz="2800" dirty="0" smtClean="0"/>
              <a:t>an experiment to determine </a:t>
            </a:r>
            <a:r>
              <a:rPr lang="en-US" sz="2800" dirty="0" smtClean="0"/>
              <a:t>the density </a:t>
            </a:r>
            <a:r>
              <a:rPr lang="en-US" sz="2800" dirty="0" smtClean="0"/>
              <a:t>of a liquid and of a regularly </a:t>
            </a:r>
            <a:r>
              <a:rPr lang="en-US" sz="2800" dirty="0" smtClean="0"/>
              <a:t>shaped solid </a:t>
            </a:r>
            <a:r>
              <a:rPr lang="en-US" sz="2800" dirty="0" smtClean="0"/>
              <a:t>and make the necessary </a:t>
            </a:r>
            <a:r>
              <a:rPr lang="en-US" sz="2800" dirty="0" smtClean="0"/>
              <a:t>calculation</a:t>
            </a:r>
          </a:p>
          <a:p>
            <a:endParaRPr lang="en-US" sz="2800" dirty="0" smtClean="0"/>
          </a:p>
          <a:p>
            <a:r>
              <a:rPr lang="es-ES" sz="2800" b="1" dirty="0" err="1" smtClean="0"/>
              <a:t>Supplement</a:t>
            </a:r>
            <a:endParaRPr lang="es-ES" sz="2800" b="1" dirty="0" smtClean="0"/>
          </a:p>
          <a:p>
            <a:r>
              <a:rPr lang="en-US" sz="2800" dirty="0" smtClean="0"/>
              <a:t>Describe </a:t>
            </a:r>
            <a:r>
              <a:rPr lang="en-US" sz="2800" dirty="0" smtClean="0"/>
              <a:t>the determination of the density </a:t>
            </a:r>
            <a:r>
              <a:rPr lang="en-US" sz="2800" dirty="0" smtClean="0"/>
              <a:t>of an </a:t>
            </a:r>
            <a:r>
              <a:rPr lang="en-US" sz="2800" dirty="0" smtClean="0"/>
              <a:t>irregularly shaped solid by the method of</a:t>
            </a:r>
          </a:p>
          <a:p>
            <a:r>
              <a:rPr lang="en-US" sz="2800" dirty="0" smtClean="0"/>
              <a:t>displacement, and make the </a:t>
            </a:r>
            <a:r>
              <a:rPr lang="en-US" sz="2800" dirty="0" smtClean="0"/>
              <a:t>necessary calculation</a:t>
            </a:r>
            <a:endParaRPr lang="en-US" sz="28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642910" y="2500306"/>
            <a:ext cx="7772400" cy="2308324"/>
          </a:xfrm>
          <a:prstGeom prst="rect">
            <a:avLst/>
          </a:prstGeom>
          <a:solidFill>
            <a:schemeClr val="tx1">
              <a:alpha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8938" indent="-388938" algn="l">
              <a:spcBef>
                <a:spcPct val="50000"/>
              </a:spcBef>
              <a:buClr>
                <a:schemeClr val="accent2"/>
              </a:buClr>
              <a:buSzPct val="120000"/>
              <a:buFontTx/>
              <a:buChar char="•"/>
              <a:tabLst>
                <a:tab pos="388938" algn="l"/>
              </a:tabLst>
            </a:pPr>
            <a:r>
              <a:rPr lang="en-GB" sz="3200" dirty="0">
                <a:solidFill>
                  <a:schemeClr val="bg1"/>
                </a:solidFill>
                <a:latin typeface="Arial" charset="0"/>
              </a:rPr>
              <a:t>How to calculate the density of an object</a:t>
            </a:r>
          </a:p>
          <a:p>
            <a:pPr marL="388938" indent="-388938" algn="l">
              <a:spcBef>
                <a:spcPct val="50000"/>
              </a:spcBef>
              <a:buClr>
                <a:schemeClr val="accent2"/>
              </a:buClr>
              <a:buSzPct val="120000"/>
              <a:buFontTx/>
              <a:buChar char="•"/>
              <a:tabLst>
                <a:tab pos="388938" algn="l"/>
              </a:tabLst>
            </a:pPr>
            <a:r>
              <a:rPr lang="en-GB" sz="3200" dirty="0">
                <a:solidFill>
                  <a:schemeClr val="bg1"/>
                </a:solidFill>
                <a:latin typeface="Arial" charset="0"/>
              </a:rPr>
              <a:t>Examples of where density is measured in industry.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67056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72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7200" b="1" dirty="0">
                <a:solidFill>
                  <a:schemeClr val="bg1"/>
                </a:solidFill>
                <a:latin typeface="Arial" charset="0"/>
              </a:rPr>
              <a:t>Density</a:t>
            </a:r>
            <a:endParaRPr lang="en-GB" sz="3200" b="1" dirty="0">
              <a:solidFill>
                <a:schemeClr val="bg1"/>
              </a:solidFill>
              <a:latin typeface="Arial" charset="0"/>
            </a:endParaRPr>
          </a:p>
          <a:p>
            <a:pPr algn="l">
              <a:spcBef>
                <a:spcPct val="75000"/>
              </a:spcBef>
            </a:pPr>
            <a:r>
              <a:rPr lang="en-GB" sz="2800" dirty="0">
                <a:solidFill>
                  <a:schemeClr val="bg1"/>
                </a:solidFill>
                <a:latin typeface="Arial" charset="0"/>
              </a:rPr>
              <a:t>You should learn:</a:t>
            </a:r>
            <a:r>
              <a:rPr lang="en-GB" sz="2800" dirty="0">
                <a:solidFill>
                  <a:schemeClr val="bg1"/>
                </a:solidFill>
                <a:latin typeface="Swis721 Md BT" pitchFamily="34" charset="0"/>
              </a:rPr>
              <a:t> </a:t>
            </a:r>
            <a:endParaRPr lang="en-GB" dirty="0">
              <a:solidFill>
                <a:schemeClr val="bg1"/>
              </a:solidFill>
              <a:latin typeface="Swis721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89149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Summary</a:t>
            </a:r>
            <a:r>
              <a:rPr lang="en-GB" sz="3600" b="1" dirty="0"/>
              <a:t> </a:t>
            </a: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609600" y="1362075"/>
            <a:ext cx="8153400" cy="4401205"/>
          </a:xfrm>
          <a:prstGeom prst="rect">
            <a:avLst/>
          </a:prstGeom>
          <a:solidFill>
            <a:schemeClr val="tx1">
              <a:alpha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95250"/>
            <a:r>
              <a:rPr lang="en-GB" sz="2800" b="1" dirty="0">
                <a:solidFill>
                  <a:schemeClr val="bg1"/>
                </a:solidFill>
                <a:cs typeface="Times New Roman" charset="0"/>
              </a:rPr>
              <a:t>	Density  =  mass / volume</a:t>
            </a:r>
          </a:p>
          <a:p>
            <a:pPr marL="285750" indent="95250"/>
            <a:r>
              <a:rPr lang="en-GB" sz="2800" b="1" dirty="0">
                <a:solidFill>
                  <a:schemeClr val="bg1"/>
                </a:solidFill>
                <a:cs typeface="Times New Roman" charset="0"/>
              </a:rPr>
              <a:t/>
            </a:r>
            <a:br>
              <a:rPr lang="en-GB" sz="2800" b="1" dirty="0">
                <a:solidFill>
                  <a:schemeClr val="bg1"/>
                </a:solidFill>
                <a:cs typeface="Times New Roman" charset="0"/>
              </a:rPr>
            </a:br>
            <a:r>
              <a:rPr lang="en-GB" sz="2800" dirty="0">
                <a:solidFill>
                  <a:schemeClr val="bg1"/>
                </a:solidFill>
                <a:cs typeface="Times New Roman" charset="0"/>
              </a:rPr>
              <a:t>Changing round the formula </a:t>
            </a:r>
            <a:r>
              <a:rPr lang="en-GB" sz="2800" dirty="0" smtClean="0">
                <a:solidFill>
                  <a:schemeClr val="bg1"/>
                </a:solidFill>
                <a:cs typeface="Times New Roman" charset="0"/>
              </a:rPr>
              <a:t>:</a:t>
            </a:r>
            <a:endParaRPr lang="en-GB" sz="2800" dirty="0">
              <a:solidFill>
                <a:schemeClr val="bg1"/>
              </a:solidFill>
              <a:cs typeface="Times New Roman" charset="0"/>
            </a:endParaRPr>
          </a:p>
          <a:p>
            <a:pPr marL="285750" indent="95250"/>
            <a:r>
              <a:rPr lang="en-GB" sz="2800" dirty="0">
                <a:solidFill>
                  <a:schemeClr val="bg1"/>
                </a:solidFill>
                <a:cs typeface="Times New Roman" charset="0"/>
              </a:rPr>
              <a:t/>
            </a:r>
            <a:br>
              <a:rPr lang="en-GB" sz="2800" dirty="0">
                <a:solidFill>
                  <a:schemeClr val="bg1"/>
                </a:solidFill>
                <a:cs typeface="Times New Roman" charset="0"/>
              </a:rPr>
            </a:br>
            <a:r>
              <a:rPr lang="en-GB" sz="2800" dirty="0">
                <a:solidFill>
                  <a:schemeClr val="bg1"/>
                </a:solidFill>
                <a:cs typeface="Times New Roman" charset="0"/>
              </a:rPr>
              <a:t>	</a:t>
            </a:r>
            <a:r>
              <a:rPr lang="en-GB" sz="2800" b="1" dirty="0">
                <a:solidFill>
                  <a:schemeClr val="bg1"/>
                </a:solidFill>
                <a:cs typeface="Times New Roman" charset="0"/>
              </a:rPr>
              <a:t>Volume  =  mass / density</a:t>
            </a:r>
          </a:p>
          <a:p>
            <a:pPr marL="285750" indent="95250"/>
            <a:r>
              <a:rPr lang="en-GB" sz="2800" b="1" dirty="0">
                <a:solidFill>
                  <a:schemeClr val="bg1"/>
                </a:solidFill>
                <a:cs typeface="Times New Roman" charset="0"/>
              </a:rPr>
              <a:t/>
            </a:r>
            <a:br>
              <a:rPr lang="en-GB" sz="2800" b="1" dirty="0">
                <a:solidFill>
                  <a:schemeClr val="bg1"/>
                </a:solidFill>
                <a:cs typeface="Times New Roman" charset="0"/>
              </a:rPr>
            </a:br>
            <a:r>
              <a:rPr lang="en-GB" sz="2800" b="1" dirty="0">
                <a:solidFill>
                  <a:schemeClr val="bg1"/>
                </a:solidFill>
                <a:cs typeface="Times New Roman" charset="0"/>
              </a:rPr>
              <a:t>	Mass  =  volume </a:t>
            </a:r>
            <a:r>
              <a:rPr lang="en-US" sz="2800" b="1" dirty="0">
                <a:solidFill>
                  <a:schemeClr val="bg1"/>
                </a:solidFill>
                <a:cs typeface="Arial" charset="0"/>
              </a:rPr>
              <a:t>×</a:t>
            </a:r>
            <a:r>
              <a:rPr lang="en-GB" sz="2800" b="1" dirty="0">
                <a:solidFill>
                  <a:schemeClr val="bg1"/>
                </a:solidFill>
                <a:cs typeface="Times New Roman" charset="0"/>
              </a:rPr>
              <a:t> density</a:t>
            </a:r>
          </a:p>
          <a:p>
            <a:pPr marL="285750" indent="95250"/>
            <a:r>
              <a:rPr lang="en-GB" sz="2800" b="1" dirty="0">
                <a:solidFill>
                  <a:schemeClr val="bg1"/>
                </a:solidFill>
                <a:cs typeface="Times New Roman" charset="0"/>
              </a:rPr>
              <a:t/>
            </a:r>
            <a:br>
              <a:rPr lang="en-GB" sz="2800" b="1" dirty="0">
                <a:solidFill>
                  <a:schemeClr val="bg1"/>
                </a:solidFill>
                <a:cs typeface="Times New Roman" charset="0"/>
              </a:rPr>
            </a:br>
            <a:r>
              <a:rPr lang="en-GB" sz="2800" b="1" dirty="0">
                <a:solidFill>
                  <a:schemeClr val="bg1"/>
                </a:solidFill>
                <a:cs typeface="Times New Roman" charset="0"/>
              </a:rPr>
              <a:t/>
            </a:r>
            <a:br>
              <a:rPr lang="en-GB" sz="2800" b="1" dirty="0">
                <a:solidFill>
                  <a:schemeClr val="bg1"/>
                </a:solidFill>
                <a:cs typeface="Times New Roman" charset="0"/>
              </a:rPr>
            </a:br>
            <a:r>
              <a:rPr lang="en-GB" sz="2800" dirty="0">
                <a:solidFill>
                  <a:schemeClr val="bg1"/>
                </a:solidFill>
                <a:cs typeface="Times New Roman" charset="0"/>
              </a:rPr>
              <a:t>Density of water = 1000 kg/m³ = 1 g/cm³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</a:t>
            </a:r>
            <a:r>
              <a:rPr lang="es-ES" dirty="0" smtClean="0"/>
              <a:t> 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Carry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experiments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  <a:r>
              <a:rPr lang="es-ES" dirty="0" err="1" smtClean="0"/>
              <a:t>sheet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4348" y="0"/>
            <a:ext cx="7858180" cy="1357298"/>
          </a:xfrm>
        </p:spPr>
        <p:txBody>
          <a:bodyPr/>
          <a:lstStyle/>
          <a:p>
            <a:r>
              <a:rPr lang="en-US" dirty="0" smtClean="0"/>
              <a:t>Measuring density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500174"/>
            <a:ext cx="3810000" cy="4929222"/>
          </a:xfrm>
        </p:spPr>
        <p:txBody>
          <a:bodyPr/>
          <a:lstStyle/>
          <a:p>
            <a:r>
              <a:rPr lang="en-US" sz="2400" dirty="0" smtClean="0"/>
              <a:t>A solid</a:t>
            </a:r>
          </a:p>
          <a:p>
            <a:r>
              <a:rPr lang="en-US" sz="2400" dirty="0" smtClean="0"/>
              <a:t>1. Find mass using a ………………...</a:t>
            </a:r>
          </a:p>
          <a:p>
            <a:r>
              <a:rPr lang="en-US" sz="2400" dirty="0" smtClean="0"/>
              <a:t>2. Find volume by using a …………    …………..  to measure the change in the volume of water when  solid is added.</a:t>
            </a:r>
          </a:p>
          <a:p>
            <a:r>
              <a:rPr lang="en-US" sz="2400" dirty="0" smtClean="0"/>
              <a:t>3. Use the equation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500174"/>
            <a:ext cx="3810000" cy="4929222"/>
          </a:xfrm>
        </p:spPr>
        <p:txBody>
          <a:bodyPr/>
          <a:lstStyle/>
          <a:p>
            <a:r>
              <a:rPr lang="en-US" sz="2400" dirty="0" smtClean="0"/>
              <a:t>A liquid</a:t>
            </a:r>
          </a:p>
          <a:p>
            <a:r>
              <a:rPr lang="en-US" sz="2000" dirty="0" smtClean="0"/>
              <a:t>1.find mass of container using …………………</a:t>
            </a:r>
          </a:p>
          <a:p>
            <a:r>
              <a:rPr lang="en-US" sz="2000" dirty="0" smtClean="0"/>
              <a:t>2.Measure volume of liquid using  a ……… ...................</a:t>
            </a:r>
          </a:p>
          <a:p>
            <a:r>
              <a:rPr lang="en-US" sz="2000" dirty="0" smtClean="0"/>
              <a:t>3.Measure the mass of the liquid and the container together </a:t>
            </a:r>
          </a:p>
          <a:p>
            <a:r>
              <a:rPr lang="en-US" sz="2000" dirty="0" smtClean="0"/>
              <a:t>4.Subtract mass of container from mass of liquid and container to find the …...  …. </a:t>
            </a:r>
            <a:r>
              <a:rPr lang="en-US" sz="2000" dirty="0"/>
              <a:t> </a:t>
            </a:r>
            <a:r>
              <a:rPr lang="en-US" sz="2000" dirty="0" smtClean="0"/>
              <a:t>… ………</a:t>
            </a:r>
          </a:p>
          <a:p>
            <a:r>
              <a:rPr lang="en-US" sz="2000" dirty="0" smtClean="0"/>
              <a:t>5.Use the equation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 17 </a:t>
            </a:r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endParaRPr lang="es-ES" dirty="0" smtClean="0"/>
          </a:p>
          <a:p>
            <a:r>
              <a:rPr lang="es-ES" dirty="0" smtClean="0"/>
              <a:t>P19 </a:t>
            </a:r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219700" y="1557338"/>
            <a:ext cx="3619500" cy="393338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80000"/>
              </a:spcBef>
            </a:pPr>
            <a:r>
              <a:rPr lang="en-GB" b="1" dirty="0">
                <a:solidFill>
                  <a:schemeClr val="bg1"/>
                </a:solidFill>
              </a:rPr>
              <a:t>... it is less dense</a:t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    than water</a:t>
            </a:r>
          </a:p>
          <a:p>
            <a:pPr>
              <a:spcBef>
                <a:spcPct val="80000"/>
              </a:spcBef>
            </a:pPr>
            <a:r>
              <a:rPr lang="en-GB" b="1" dirty="0">
                <a:solidFill>
                  <a:schemeClr val="bg1"/>
                </a:solidFill>
              </a:rPr>
              <a:t>... it is more dense</a:t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    than water</a:t>
            </a:r>
          </a:p>
          <a:p>
            <a:pPr>
              <a:spcBef>
                <a:spcPct val="80000"/>
              </a:spcBef>
            </a:pPr>
            <a:r>
              <a:rPr lang="en-GB" b="1" dirty="0">
                <a:solidFill>
                  <a:schemeClr val="bg1"/>
                </a:solidFill>
              </a:rPr>
              <a:t>... it has a density of</a:t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    less than 1 g/cm</a:t>
            </a:r>
            <a:r>
              <a:rPr lang="en-GB" sz="2800" b="1" baseline="30000" dirty="0">
                <a:solidFill>
                  <a:schemeClr val="bg1"/>
                </a:solidFill>
              </a:rPr>
              <a:t>3</a:t>
            </a:r>
            <a:endParaRPr lang="en-GB" b="1" baseline="30000" dirty="0">
              <a:solidFill>
                <a:schemeClr val="bg1"/>
              </a:solidFill>
            </a:endParaRPr>
          </a:p>
          <a:p>
            <a:pPr>
              <a:spcBef>
                <a:spcPct val="80000"/>
              </a:spcBef>
            </a:pPr>
            <a:r>
              <a:rPr lang="en-GB" b="1" dirty="0">
                <a:solidFill>
                  <a:schemeClr val="bg1"/>
                </a:solidFill>
              </a:rPr>
              <a:t>... it has a density of</a:t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    more than 1 g/cm</a:t>
            </a:r>
            <a:r>
              <a:rPr lang="en-GB" sz="2800" b="1" baseline="30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381000" y="3810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 smtClean="0">
                <a:solidFill>
                  <a:schemeClr val="bg1"/>
                </a:solidFill>
              </a:rPr>
              <a:t>Density review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381000" y="981075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i="1" dirty="0">
                <a:solidFill>
                  <a:schemeClr val="bg1"/>
                </a:solidFill>
              </a:rPr>
              <a:t>Pick the best explanations.  Some may be used more than once, or not at all</a:t>
            </a:r>
            <a:r>
              <a:rPr lang="en-GB" sz="1800" i="1" dirty="0"/>
              <a:t>.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381000" y="1557338"/>
            <a:ext cx="3863975" cy="43396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chemeClr val="bg1"/>
                </a:solidFill>
              </a:rPr>
              <a:t>Wood floats, because...</a:t>
            </a:r>
            <a:br>
              <a:rPr lang="en-GB" b="1" dirty="0">
                <a:solidFill>
                  <a:schemeClr val="bg1"/>
                </a:solidFill>
              </a:rPr>
            </a:br>
            <a:endParaRPr lang="en-GB" b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GB" b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GB" b="1" dirty="0">
                <a:solidFill>
                  <a:schemeClr val="bg1"/>
                </a:solidFill>
              </a:rPr>
              <a:t>Ships float higher in </a:t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u="sng" dirty="0">
                <a:solidFill>
                  <a:schemeClr val="bg1"/>
                </a:solidFill>
              </a:rPr>
              <a:t>sea</a:t>
            </a:r>
            <a:r>
              <a:rPr lang="en-GB" b="1" dirty="0">
                <a:solidFill>
                  <a:schemeClr val="bg1"/>
                </a:solidFill>
              </a:rPr>
              <a:t> water, because...</a:t>
            </a:r>
          </a:p>
          <a:p>
            <a:pPr>
              <a:spcBef>
                <a:spcPct val="50000"/>
              </a:spcBef>
            </a:pPr>
            <a:endParaRPr lang="en-GB" b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GB" b="1" dirty="0">
                <a:solidFill>
                  <a:schemeClr val="bg1"/>
                </a:solidFill>
              </a:rPr>
              <a:t>Steel does not </a:t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float, because...</a:t>
            </a:r>
          </a:p>
          <a:p>
            <a:pPr>
              <a:spcBef>
                <a:spcPct val="50000"/>
              </a:spcBef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1026"/>
          <p:cNvSpPr txBox="1">
            <a:spLocks noChangeArrowheads="1"/>
          </p:cNvSpPr>
          <p:nvPr/>
        </p:nvSpPr>
        <p:spPr bwMode="auto">
          <a:xfrm>
            <a:off x="381000" y="3810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Chapter 12 : Density</a:t>
            </a:r>
          </a:p>
        </p:txBody>
      </p:sp>
      <p:sp>
        <p:nvSpPr>
          <p:cNvPr id="124934" name="Text Box 1030"/>
          <p:cNvSpPr txBox="1">
            <a:spLocks noChangeArrowheads="1"/>
          </p:cNvSpPr>
          <p:nvPr/>
        </p:nvSpPr>
        <p:spPr bwMode="auto">
          <a:xfrm>
            <a:off x="381000" y="981075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i="1"/>
              <a:t>Pick the best explanations.  Some may be used more than once, or not at all.</a:t>
            </a:r>
          </a:p>
        </p:txBody>
      </p:sp>
      <p:sp>
        <p:nvSpPr>
          <p:cNvPr id="124935" name="Text Box 1031"/>
          <p:cNvSpPr txBox="1">
            <a:spLocks noChangeArrowheads="1"/>
          </p:cNvSpPr>
          <p:nvPr/>
        </p:nvSpPr>
        <p:spPr bwMode="auto">
          <a:xfrm>
            <a:off x="3059113" y="0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i="1">
                <a:solidFill>
                  <a:srgbClr val="FF0000"/>
                </a:solidFill>
              </a:rPr>
              <a:t>Answers</a:t>
            </a:r>
          </a:p>
        </p:txBody>
      </p:sp>
      <p:sp>
        <p:nvSpPr>
          <p:cNvPr id="124942" name="Text Box 1038"/>
          <p:cNvSpPr txBox="1">
            <a:spLocks noChangeArrowheads="1"/>
          </p:cNvSpPr>
          <p:nvPr/>
        </p:nvSpPr>
        <p:spPr bwMode="auto">
          <a:xfrm>
            <a:off x="381000" y="1557338"/>
            <a:ext cx="3863975" cy="42910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/>
              <a:t>Wood floats, because...</a:t>
            </a:r>
            <a:br>
              <a:rPr lang="en-GB" b="1" dirty="0"/>
            </a:br>
            <a:endParaRPr lang="en-GB" b="1" dirty="0"/>
          </a:p>
          <a:p>
            <a:pPr>
              <a:spcBef>
                <a:spcPct val="50000"/>
              </a:spcBef>
            </a:pPr>
            <a:endParaRPr lang="en-GB" b="1" dirty="0"/>
          </a:p>
          <a:p>
            <a:pPr>
              <a:spcBef>
                <a:spcPct val="50000"/>
              </a:spcBef>
            </a:pPr>
            <a:r>
              <a:rPr lang="en-GB" b="1" dirty="0"/>
              <a:t>Ships float higher in </a:t>
            </a:r>
            <a:br>
              <a:rPr lang="en-GB" b="1" dirty="0"/>
            </a:br>
            <a:r>
              <a:rPr lang="en-GB" b="1" u="sng" dirty="0"/>
              <a:t>sea</a:t>
            </a:r>
            <a:r>
              <a:rPr lang="en-GB" b="1" dirty="0"/>
              <a:t> water, because...</a:t>
            </a:r>
          </a:p>
          <a:p>
            <a:pPr>
              <a:spcBef>
                <a:spcPct val="50000"/>
              </a:spcBef>
            </a:pPr>
            <a:endParaRPr lang="en-GB" b="1" dirty="0"/>
          </a:p>
          <a:p>
            <a:pPr>
              <a:spcBef>
                <a:spcPct val="50000"/>
              </a:spcBef>
            </a:pPr>
            <a:r>
              <a:rPr lang="en-GB" b="1" dirty="0"/>
              <a:t>Steel does not </a:t>
            </a:r>
            <a:br>
              <a:rPr lang="en-GB" b="1" dirty="0"/>
            </a:br>
            <a:r>
              <a:rPr lang="en-GB" b="1" dirty="0"/>
              <a:t>float, because...</a:t>
            </a:r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124943" name="Text Box 1039"/>
          <p:cNvSpPr txBox="1">
            <a:spLocks noChangeArrowheads="1"/>
          </p:cNvSpPr>
          <p:nvPr/>
        </p:nvSpPr>
        <p:spPr bwMode="auto">
          <a:xfrm>
            <a:off x="5219700" y="1557338"/>
            <a:ext cx="3619500" cy="3889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80000"/>
              </a:spcBef>
            </a:pPr>
            <a:r>
              <a:rPr lang="en-GB" b="1" dirty="0"/>
              <a:t>... it is less dense</a:t>
            </a:r>
            <a:br>
              <a:rPr lang="en-GB" b="1" dirty="0"/>
            </a:br>
            <a:r>
              <a:rPr lang="en-GB" b="1" dirty="0"/>
              <a:t>    than water</a:t>
            </a:r>
          </a:p>
          <a:p>
            <a:pPr>
              <a:spcBef>
                <a:spcPct val="80000"/>
              </a:spcBef>
            </a:pPr>
            <a:r>
              <a:rPr lang="en-GB" b="1" dirty="0"/>
              <a:t>... it is more dense</a:t>
            </a:r>
            <a:br>
              <a:rPr lang="en-GB" b="1" dirty="0"/>
            </a:br>
            <a:r>
              <a:rPr lang="en-GB" b="1" dirty="0"/>
              <a:t>    than water</a:t>
            </a:r>
          </a:p>
          <a:p>
            <a:pPr>
              <a:spcBef>
                <a:spcPct val="80000"/>
              </a:spcBef>
            </a:pPr>
            <a:r>
              <a:rPr lang="en-GB" b="1" dirty="0"/>
              <a:t>... it has a density of</a:t>
            </a:r>
            <a:br>
              <a:rPr lang="en-GB" b="1" dirty="0"/>
            </a:br>
            <a:r>
              <a:rPr lang="en-GB" b="1" dirty="0"/>
              <a:t>    less than 1 g/cm</a:t>
            </a:r>
            <a:r>
              <a:rPr lang="en-GB" sz="2800" b="1" baseline="30000" dirty="0"/>
              <a:t>3</a:t>
            </a:r>
            <a:endParaRPr lang="en-GB" b="1" baseline="30000" dirty="0"/>
          </a:p>
          <a:p>
            <a:pPr>
              <a:spcBef>
                <a:spcPct val="80000"/>
              </a:spcBef>
            </a:pPr>
            <a:r>
              <a:rPr lang="en-GB" b="1" dirty="0"/>
              <a:t>... it has a density of</a:t>
            </a:r>
            <a:br>
              <a:rPr lang="en-GB" b="1" dirty="0"/>
            </a:br>
            <a:r>
              <a:rPr lang="en-GB" b="1" dirty="0"/>
              <a:t>    more than 1 g/cm</a:t>
            </a:r>
            <a:r>
              <a:rPr lang="en-GB" sz="2800" b="1" baseline="30000" dirty="0"/>
              <a:t>3</a:t>
            </a:r>
          </a:p>
        </p:txBody>
      </p:sp>
      <p:sp>
        <p:nvSpPr>
          <p:cNvPr id="124936" name="Freeform 1032"/>
          <p:cNvSpPr>
            <a:spLocks/>
          </p:cNvSpPr>
          <p:nvPr/>
        </p:nvSpPr>
        <p:spPr bwMode="auto">
          <a:xfrm rot="180000" flipV="1">
            <a:off x="3657600" y="1828800"/>
            <a:ext cx="16002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07" y="1"/>
              </a:cxn>
            </a:cxnLst>
            <a:rect l="0" t="0" r="r" b="b"/>
            <a:pathLst>
              <a:path w="1807" h="1">
                <a:moveTo>
                  <a:pt x="0" y="0"/>
                </a:moveTo>
                <a:cubicBezTo>
                  <a:pt x="301" y="0"/>
                  <a:pt x="1506" y="1"/>
                  <a:pt x="1807" y="1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8" name="Freeform 1034"/>
          <p:cNvSpPr>
            <a:spLocks/>
          </p:cNvSpPr>
          <p:nvPr/>
        </p:nvSpPr>
        <p:spPr bwMode="auto">
          <a:xfrm>
            <a:off x="3657600" y="1981200"/>
            <a:ext cx="1828800" cy="1828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56" y="1079"/>
              </a:cxn>
            </a:cxnLst>
            <a:rect l="0" t="0" r="r" b="b"/>
            <a:pathLst>
              <a:path w="1856" h="1079">
                <a:moveTo>
                  <a:pt x="0" y="0"/>
                </a:moveTo>
                <a:cubicBezTo>
                  <a:pt x="309" y="180"/>
                  <a:pt x="1469" y="854"/>
                  <a:pt x="1856" y="1079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0" name="Line 1036"/>
          <p:cNvSpPr>
            <a:spLocks noChangeShapeType="1"/>
          </p:cNvSpPr>
          <p:nvPr/>
        </p:nvSpPr>
        <p:spPr bwMode="auto">
          <a:xfrm flipV="1">
            <a:off x="3214678" y="2819400"/>
            <a:ext cx="2119322" cy="175260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9" name="Freeform 1035"/>
          <p:cNvSpPr>
            <a:spLocks/>
          </p:cNvSpPr>
          <p:nvPr/>
        </p:nvSpPr>
        <p:spPr bwMode="auto">
          <a:xfrm>
            <a:off x="3048000" y="3733800"/>
            <a:ext cx="2362200" cy="99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7" y="536"/>
              </a:cxn>
            </a:cxnLst>
            <a:rect l="0" t="0" r="r" b="b"/>
            <a:pathLst>
              <a:path w="1907" h="536">
                <a:moveTo>
                  <a:pt x="0" y="0"/>
                </a:moveTo>
                <a:lnTo>
                  <a:pt x="1907" y="536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1" name="Line 1037"/>
          <p:cNvSpPr>
            <a:spLocks noChangeShapeType="1"/>
          </p:cNvSpPr>
          <p:nvPr/>
        </p:nvSpPr>
        <p:spPr bwMode="auto">
          <a:xfrm flipV="1">
            <a:off x="3428992" y="4876800"/>
            <a:ext cx="1957396" cy="19527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6" grpId="0" animBg="1"/>
      <p:bldP spid="124938" grpId="0" animBg="1"/>
      <p:bldP spid="124940" grpId="0" animBg="1"/>
      <p:bldP spid="124939" grpId="0" animBg="1"/>
      <p:bldP spid="1249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Evaluating the experiments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2378</TotalTime>
  <Words>240</Words>
  <Application>Microsoft Office PowerPoint</Application>
  <PresentationFormat>Presentación en pantalla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Default Design</vt:lpstr>
      <vt:lpstr>Density</vt:lpstr>
      <vt:lpstr>Diapositiva 2</vt:lpstr>
      <vt:lpstr>Diapositiva 3</vt:lpstr>
      <vt:lpstr>To do</vt:lpstr>
      <vt:lpstr>Measuring density</vt:lpstr>
      <vt:lpstr>Diapositiva 6</vt:lpstr>
      <vt:lpstr>Diapositiva 7</vt:lpstr>
      <vt:lpstr>Diapositiva 8</vt:lpstr>
      <vt:lpstr>Evaluating the experiments</vt:lpstr>
    </vt:vector>
  </TitlesOfParts>
  <Company>Nelson Thornes Ltd, Cheltenham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</dc:title>
  <dc:subject>for Physics for You  CD-ROM</dc:subject>
  <dc:creator>Keith Johnson,   keith@timetabler.com   (c)</dc:creator>
  <cp:lastModifiedBy>sciencia</cp:lastModifiedBy>
  <cp:revision>467</cp:revision>
  <dcterms:created xsi:type="dcterms:W3CDTF">2004-01-03T16:47:25Z</dcterms:created>
  <dcterms:modified xsi:type="dcterms:W3CDTF">2010-08-25T18:48:16Z</dcterms:modified>
</cp:coreProperties>
</file>