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p:txBody>
          <a:bodyPr/>
          <a:lstStyle/>
          <a:p>
            <a:fld id="{AB33A709-EE15-4C0F-83DF-9D369F097015}" type="datetimeFigureOut">
              <a:rPr lang="en-US" smtClean="0"/>
              <a:pPr/>
              <a:t>7/28/2009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33A709-EE15-4C0F-83DF-9D369F097015}" type="datetimeFigureOut">
              <a:rPr lang="en-US" smtClean="0"/>
              <a:pPr/>
              <a:t>7/28/2009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33A709-EE15-4C0F-83DF-9D369F097015}" type="datetimeFigureOut">
              <a:rPr lang="en-US" smtClean="0"/>
              <a:pPr/>
              <a:t>7/28/2009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33A709-EE15-4C0F-83DF-9D369F097015}" type="datetimeFigureOut">
              <a:rPr lang="en-US" smtClean="0"/>
              <a:pPr/>
              <a:t>7/28/2009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3A709-EE15-4C0F-83DF-9D369F097015}" type="datetimeFigureOut">
              <a:rPr lang="en-US" smtClean="0"/>
              <a:pPr/>
              <a:t>7/28/2009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B33A709-EE15-4C0F-83DF-9D369F097015}" type="datetimeFigureOut">
              <a:rPr lang="en-US" smtClean="0"/>
              <a:pPr/>
              <a:t>7/28/2009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B33A709-EE15-4C0F-83DF-9D369F097015}" type="datetimeFigureOut">
              <a:rPr lang="en-US" smtClean="0"/>
              <a:pPr/>
              <a:t>7/28/2009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B33A709-EE15-4C0F-83DF-9D369F097015}" type="datetimeFigureOut">
              <a:rPr lang="en-US" smtClean="0"/>
              <a:pPr/>
              <a:t>7/28/2009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A709-EE15-4C0F-83DF-9D369F097015}" type="datetimeFigureOut">
              <a:rPr lang="en-US" smtClean="0"/>
              <a:pPr/>
              <a:t>7/28/2009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3A709-EE15-4C0F-83DF-9D369F097015}" type="datetimeFigureOut">
              <a:rPr lang="en-US" smtClean="0"/>
              <a:pPr/>
              <a:t>7/28/2009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3A709-EE15-4C0F-83DF-9D369F097015}" type="datetimeFigureOut">
              <a:rPr lang="en-US" smtClean="0"/>
              <a:pPr/>
              <a:t>7/28/2009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3F8270-8E04-46E3-A9BC-5DAC6B290D61}"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5000" b="-4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2">
              <a:lumMod val="75000"/>
              <a:alpha val="80000"/>
            </a:schemeClr>
          </a:solidFill>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571612"/>
            <a:ext cx="8186766" cy="4554551"/>
          </a:xfrm>
          <a:prstGeom prst="rect">
            <a:avLst/>
          </a:prstGeom>
          <a:solidFill>
            <a:schemeClr val="tx2">
              <a:lumMod val="75000"/>
              <a:alpha val="8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3A709-EE15-4C0F-83DF-9D369F097015}" type="datetimeFigureOut">
              <a:rPr lang="en-US" smtClean="0"/>
              <a:pPr/>
              <a:t>7/28/2009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F8270-8E04-46E3-A9BC-5DAC6B290D61}"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tmplLst>
          <p:tmpl>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FF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FF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6.1 Gravitational fields</a:t>
            </a:r>
            <a:endParaRPr lang="en-CA" dirty="0"/>
          </a:p>
        </p:txBody>
      </p:sp>
      <p:sp>
        <p:nvSpPr>
          <p:cNvPr id="3" name="Subtitle 2"/>
          <p:cNvSpPr>
            <a:spLocks noGrp="1"/>
          </p:cNvSpPr>
          <p:nvPr>
            <p:ph type="subTitle" idx="1"/>
          </p:nvPr>
        </p:nvSpPr>
        <p:spPr/>
        <p:txBody>
          <a:bodyPr>
            <a:normAutofit fontScale="47500" lnSpcReduction="20000"/>
          </a:bodyPr>
          <a:lstStyle/>
          <a:p>
            <a:pPr algn="l"/>
            <a:r>
              <a:rPr lang="en-CA" dirty="0"/>
              <a:t>6.1.1 State Newton’s universal law </a:t>
            </a:r>
            <a:r>
              <a:rPr lang="en-CA" dirty="0" smtClean="0"/>
              <a:t>of gravitation</a:t>
            </a:r>
            <a:endParaRPr lang="en-CA" dirty="0"/>
          </a:p>
          <a:p>
            <a:pPr algn="l"/>
            <a:r>
              <a:rPr lang="en-CA" dirty="0" smtClean="0"/>
              <a:t>6.1.2 </a:t>
            </a:r>
            <a:r>
              <a:rPr lang="en-CA" dirty="0"/>
              <a:t>Define </a:t>
            </a:r>
            <a:r>
              <a:rPr lang="en-CA" i="1" dirty="0"/>
              <a:t>gravitational field strength. </a:t>
            </a:r>
            <a:endParaRPr lang="en-CA" i="1" dirty="0" smtClean="0"/>
          </a:p>
          <a:p>
            <a:pPr algn="l"/>
            <a:r>
              <a:rPr lang="en-CA" dirty="0" smtClean="0"/>
              <a:t>6.1.3 </a:t>
            </a:r>
            <a:r>
              <a:rPr lang="en-CA" dirty="0"/>
              <a:t>Determine the gravitational </a:t>
            </a:r>
            <a:r>
              <a:rPr lang="en-CA" dirty="0" smtClean="0"/>
              <a:t>field due </a:t>
            </a:r>
            <a:r>
              <a:rPr lang="en-CA" dirty="0"/>
              <a:t>to one or more point masses</a:t>
            </a:r>
            <a:r>
              <a:rPr lang="en-CA" dirty="0" smtClean="0"/>
              <a:t>.</a:t>
            </a:r>
          </a:p>
          <a:p>
            <a:pPr algn="l"/>
            <a:r>
              <a:rPr lang="en-CA" dirty="0"/>
              <a:t>6.1.4 Derive an expression </a:t>
            </a:r>
            <a:r>
              <a:rPr lang="en-CA" dirty="0" smtClean="0"/>
              <a:t>for gravitational </a:t>
            </a:r>
            <a:r>
              <a:rPr lang="en-CA" dirty="0"/>
              <a:t>field strength at </a:t>
            </a:r>
            <a:r>
              <a:rPr lang="en-CA" dirty="0" smtClean="0"/>
              <a:t>the surface </a:t>
            </a:r>
            <a:r>
              <a:rPr lang="en-CA" dirty="0"/>
              <a:t>of a planet, assuming </a:t>
            </a:r>
            <a:r>
              <a:rPr lang="en-CA" dirty="0" smtClean="0"/>
              <a:t>that all </a:t>
            </a:r>
            <a:r>
              <a:rPr lang="en-CA" dirty="0"/>
              <a:t>its mass is concentrated at </a:t>
            </a:r>
            <a:r>
              <a:rPr lang="en-CA" dirty="0" smtClean="0"/>
              <a:t>its centre. </a:t>
            </a:r>
            <a:endParaRPr lang="en-CA" dirty="0"/>
          </a:p>
          <a:p>
            <a:pPr algn="l"/>
            <a:r>
              <a:rPr lang="en-CA" dirty="0" smtClean="0"/>
              <a:t>6.1.5 </a:t>
            </a:r>
            <a:r>
              <a:rPr lang="en-CA" dirty="0"/>
              <a:t>Solve problems </a:t>
            </a:r>
            <a:r>
              <a:rPr lang="en-CA" dirty="0" smtClean="0"/>
              <a:t>involving gravitational </a:t>
            </a:r>
            <a:r>
              <a:rPr lang="en-CA" dirty="0"/>
              <a:t>forces and fields</a:t>
            </a:r>
            <a:r>
              <a:rPr lang="en-CA" dirty="0" smtClean="0"/>
              <a:t>. </a:t>
            </a: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GB" dirty="0" smtClean="0"/>
              <a:t>4) The average force of attraction on the Moon from the Sun is 4.4 </a:t>
            </a:r>
            <a:r>
              <a:rPr lang="en-GB" dirty="0" smtClean="0">
                <a:sym typeface="Symbol"/>
              </a:rPr>
              <a:t></a:t>
            </a:r>
            <a:r>
              <a:rPr lang="en-GB" dirty="0" smtClean="0"/>
              <a:t> 10</a:t>
            </a:r>
            <a:r>
              <a:rPr lang="en-GB" baseline="30000" dirty="0" smtClean="0"/>
              <a:t>20</a:t>
            </a:r>
            <a:r>
              <a:rPr lang="en-GB" dirty="0" smtClean="0"/>
              <a:t> N. Taking the distance from the Sun to the Moon to be about the same as that from the Sun to the Earth, what value of mass does this give for the Moon?</a:t>
            </a:r>
            <a:endParaRPr lang="en-CA" dirty="0" smtClean="0"/>
          </a:p>
          <a:p>
            <a:r>
              <a:rPr lang="en-GB" dirty="0" smtClean="0"/>
              <a:t> </a:t>
            </a:r>
            <a:endParaRPr lang="en-CA" dirty="0" smtClean="0"/>
          </a:p>
          <a:p>
            <a:r>
              <a:rPr lang="pl-PL" dirty="0" smtClean="0"/>
              <a:t>m</a:t>
            </a:r>
            <a:r>
              <a:rPr lang="pl-PL" baseline="-25000" dirty="0" smtClean="0"/>
              <a:t>2</a:t>
            </a:r>
            <a:r>
              <a:rPr lang="pl-PL" dirty="0" smtClean="0"/>
              <a:t> = Fr</a:t>
            </a:r>
            <a:r>
              <a:rPr lang="pl-PL" baseline="30000" dirty="0" smtClean="0"/>
              <a:t>2</a:t>
            </a:r>
            <a:r>
              <a:rPr lang="pl-PL" dirty="0" smtClean="0"/>
              <a:t>/Gm</a:t>
            </a:r>
            <a:r>
              <a:rPr lang="pl-PL" baseline="-25000" dirty="0" smtClean="0"/>
              <a:t>1</a:t>
            </a:r>
            <a:r>
              <a:rPr lang="pl-PL" dirty="0" smtClean="0"/>
              <a:t> = (4.4 x 10</a:t>
            </a:r>
            <a:r>
              <a:rPr lang="pl-PL" baseline="30000" dirty="0" smtClean="0"/>
              <a:t>20</a:t>
            </a:r>
            <a:r>
              <a:rPr lang="pl-PL" dirty="0" smtClean="0"/>
              <a:t> x (1.5 x 10</a:t>
            </a:r>
            <a:r>
              <a:rPr lang="pl-PL" baseline="30000" dirty="0" smtClean="0"/>
              <a:t>11</a:t>
            </a:r>
            <a:r>
              <a:rPr lang="pl-PL" dirty="0" smtClean="0"/>
              <a:t>)</a:t>
            </a:r>
            <a:r>
              <a:rPr lang="pl-PL" baseline="30000" dirty="0" smtClean="0"/>
              <a:t>2</a:t>
            </a:r>
            <a:r>
              <a:rPr lang="pl-PL" dirty="0" smtClean="0"/>
              <a:t>)/(6.67 x 10</a:t>
            </a:r>
            <a:r>
              <a:rPr lang="pl-PL" baseline="30000" dirty="0" smtClean="0"/>
              <a:t>-11</a:t>
            </a:r>
            <a:r>
              <a:rPr lang="pl-PL" dirty="0" smtClean="0"/>
              <a:t> x 2.0 x 10</a:t>
            </a:r>
            <a:r>
              <a:rPr lang="pl-PL" baseline="30000" dirty="0" smtClean="0"/>
              <a:t>30</a:t>
            </a:r>
            <a:r>
              <a:rPr lang="pl-PL" dirty="0" smtClean="0"/>
              <a:t>) = 7.4 x 10</a:t>
            </a:r>
            <a:r>
              <a:rPr lang="pl-PL" baseline="30000" dirty="0" smtClean="0"/>
              <a:t>22</a:t>
            </a:r>
            <a:r>
              <a:rPr lang="pl-PL" dirty="0" smtClean="0"/>
              <a:t> kg</a:t>
            </a:r>
            <a:endParaRPr lang="en-CA" dirty="0" smtClean="0"/>
          </a:p>
          <a:p>
            <a:r>
              <a:rPr lang="pl-PL" dirty="0" smtClean="0"/>
              <a:t> </a:t>
            </a:r>
            <a:endParaRPr lang="en-CA" dirty="0" smtClean="0"/>
          </a:p>
          <a:p>
            <a:r>
              <a:rPr lang="pl-PL" dirty="0" smtClean="0"/>
              <a:t> </a:t>
            </a:r>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70000" lnSpcReduction="20000"/>
          </a:bodyPr>
          <a:lstStyle/>
          <a:p>
            <a:r>
              <a:rPr lang="en-GB" dirty="0" smtClean="0"/>
              <a:t>5) Using the mass of the Moon you calculated in question 4, what is the pull of the Earth on the Moon, if the Moon is 380 000 km away? How does this compare with the pull of the Sun on the Moon?</a:t>
            </a:r>
            <a:endParaRPr lang="en-CA" dirty="0" smtClean="0"/>
          </a:p>
          <a:p>
            <a:r>
              <a:rPr lang="en-GB" dirty="0" smtClean="0"/>
              <a:t>F = Gm</a:t>
            </a:r>
            <a:r>
              <a:rPr lang="en-GB" baseline="-25000" dirty="0" smtClean="0"/>
              <a:t>1</a:t>
            </a:r>
            <a:r>
              <a:rPr lang="en-GB" dirty="0" smtClean="0"/>
              <a:t>m</a:t>
            </a:r>
            <a:r>
              <a:rPr lang="en-GB" baseline="-25000" dirty="0" smtClean="0"/>
              <a:t>2</a:t>
            </a:r>
            <a:r>
              <a:rPr lang="en-GB" dirty="0" smtClean="0"/>
              <a:t>/r</a:t>
            </a:r>
            <a:r>
              <a:rPr lang="en-GB" baseline="30000" dirty="0" smtClean="0"/>
              <a:t>2</a:t>
            </a:r>
            <a:r>
              <a:rPr lang="en-GB" dirty="0" smtClean="0"/>
              <a:t> = (6.67 x 10</a:t>
            </a:r>
            <a:r>
              <a:rPr lang="en-GB" baseline="30000" dirty="0" smtClean="0"/>
              <a:t>-11</a:t>
            </a:r>
            <a:r>
              <a:rPr lang="en-GB" dirty="0" smtClean="0"/>
              <a:t> x 6.0 x 10</a:t>
            </a:r>
            <a:r>
              <a:rPr lang="en-GB" baseline="30000" dirty="0" smtClean="0"/>
              <a:t>24</a:t>
            </a:r>
            <a:r>
              <a:rPr lang="en-GB" dirty="0" smtClean="0"/>
              <a:t> x 7.4 x 10</a:t>
            </a:r>
            <a:r>
              <a:rPr lang="en-GB" baseline="30000" dirty="0" smtClean="0"/>
              <a:t>22</a:t>
            </a:r>
            <a:r>
              <a:rPr lang="en-GB" dirty="0" smtClean="0"/>
              <a:t>)/ (3.8 x 10</a:t>
            </a:r>
            <a:r>
              <a:rPr lang="en-GB" baseline="30000" dirty="0" smtClean="0"/>
              <a:t>8</a:t>
            </a:r>
            <a:r>
              <a:rPr lang="en-GB" dirty="0" smtClean="0"/>
              <a:t>)</a:t>
            </a:r>
            <a:r>
              <a:rPr lang="en-GB" baseline="30000" dirty="0" smtClean="0"/>
              <a:t>2</a:t>
            </a:r>
            <a:r>
              <a:rPr lang="en-GB" dirty="0" smtClean="0"/>
              <a:t> = 2.1 x 10</a:t>
            </a:r>
            <a:r>
              <a:rPr lang="en-GB" baseline="30000" dirty="0" smtClean="0"/>
              <a:t>20</a:t>
            </a:r>
            <a:r>
              <a:rPr lang="en-GB" dirty="0" smtClean="0"/>
              <a:t> N</a:t>
            </a:r>
            <a:endParaRPr lang="en-CA" dirty="0" smtClean="0"/>
          </a:p>
          <a:p>
            <a:r>
              <a:rPr lang="en-GB" dirty="0" smtClean="0"/>
              <a:t>This is actually smaller than the pull of the Sun on the Moon. </a:t>
            </a:r>
          </a:p>
          <a:p>
            <a:r>
              <a:rPr lang="en-GB" dirty="0" smtClean="0"/>
              <a:t>SO is the Moon is orbiting the Sun or the Earth?</a:t>
            </a:r>
          </a:p>
          <a:p>
            <a:r>
              <a:rPr lang="en-GB" dirty="0" smtClean="0"/>
              <a:t>In fact, it depends on the most useful frame of reference in a particular situation – from the Sun’s point of view, the Moon and the Earth orbit the Sun, in a way that is affected by the presence of the other.</a:t>
            </a:r>
          </a:p>
          <a:p>
            <a:r>
              <a:rPr lang="en-GB" dirty="0" smtClean="0"/>
              <a:t>From the Moon’s point of view, both the Sun and the Earth orbit the Moon, in a way that is affected by the presence of the other, etc. </a:t>
            </a:r>
            <a:endParaRPr lang="en-CA" dirty="0" smtClean="0"/>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US" dirty="0" smtClean="0"/>
              <a:t>6. What is the force of attraction between two people, one of mass 80 kg and the other 100 kg if they are 0.5m apart? </a:t>
            </a:r>
            <a:endParaRPr lang="en-CA" dirty="0" smtClean="0"/>
          </a:p>
          <a:p>
            <a:r>
              <a:rPr lang="en-GB" dirty="0" smtClean="0"/>
              <a:t>F = Gm</a:t>
            </a:r>
            <a:r>
              <a:rPr lang="en-GB" baseline="-25000" dirty="0" smtClean="0"/>
              <a:t>1</a:t>
            </a:r>
            <a:r>
              <a:rPr lang="en-GB" dirty="0" smtClean="0"/>
              <a:t>m</a:t>
            </a:r>
            <a:r>
              <a:rPr lang="en-GB" baseline="-25000" dirty="0" smtClean="0"/>
              <a:t>2</a:t>
            </a:r>
            <a:r>
              <a:rPr lang="en-GB" dirty="0" smtClean="0"/>
              <a:t>/r</a:t>
            </a:r>
            <a:r>
              <a:rPr lang="en-GB" baseline="30000" dirty="0" smtClean="0"/>
              <a:t>2</a:t>
            </a:r>
            <a:r>
              <a:rPr lang="en-US" dirty="0" smtClean="0"/>
              <a:t> </a:t>
            </a:r>
            <a:endParaRPr lang="en-CA" dirty="0" smtClean="0"/>
          </a:p>
          <a:p>
            <a:r>
              <a:rPr lang="en-US" dirty="0" smtClean="0"/>
              <a:t>F = G x 100 x 80 / 0.5</a:t>
            </a:r>
            <a:r>
              <a:rPr lang="en-US" baseline="30000" dirty="0" smtClean="0"/>
              <a:t>2</a:t>
            </a:r>
            <a:r>
              <a:rPr lang="en-US" dirty="0" smtClean="0"/>
              <a:t> = 2.14 x 10</a:t>
            </a:r>
            <a:r>
              <a:rPr lang="en-US" baseline="30000" dirty="0" smtClean="0"/>
              <a:t>-6</a:t>
            </a:r>
            <a:r>
              <a:rPr lang="en-US" dirty="0" smtClean="0"/>
              <a:t> N. </a:t>
            </a:r>
            <a:endParaRPr lang="en-CA" dirty="0" smtClean="0"/>
          </a:p>
          <a:p>
            <a:r>
              <a:rPr lang="en-US" dirty="0" smtClean="0"/>
              <a:t>This is a very small force but it does increase as the people get closer together!</a:t>
            </a:r>
            <a:endParaRPr lang="en-CA" dirty="0" smtClean="0"/>
          </a:p>
          <a:p>
            <a:r>
              <a:rPr lang="en-US" dirty="0" smtClean="0"/>
              <a:t>Actually this example is not accurate because Newton's law really only applies to spherical objects, or at least objects so far apart that they can be effectively considered as spherical. </a:t>
            </a:r>
            <a:endParaRPr lang="en-CA" dirty="0" smtClean="0"/>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US" dirty="0" smtClean="0"/>
              <a:t>7. What is the force of attraction between the Earth and the Sun?</a:t>
            </a:r>
            <a:endParaRPr lang="en-CA" dirty="0" smtClean="0"/>
          </a:p>
          <a:p>
            <a:r>
              <a:rPr lang="en-US" dirty="0" smtClean="0"/>
              <a:t>Mass of the Sun = 2 x 10</a:t>
            </a:r>
            <a:r>
              <a:rPr lang="en-US" baseline="30000" dirty="0" smtClean="0"/>
              <a:t>30</a:t>
            </a:r>
            <a:r>
              <a:rPr lang="en-US" dirty="0" smtClean="0"/>
              <a:t> kg, mass of the Earth = 6 x 10</a:t>
            </a:r>
            <a:r>
              <a:rPr lang="en-US" baseline="30000" dirty="0" smtClean="0"/>
              <a:t>24</a:t>
            </a:r>
            <a:r>
              <a:rPr lang="en-US" dirty="0" smtClean="0"/>
              <a:t> kg, distance from the Earth to the Sun = 1.5 x 10</a:t>
            </a:r>
            <a:r>
              <a:rPr lang="en-US" baseline="30000" dirty="0" smtClean="0"/>
              <a:t>11</a:t>
            </a:r>
            <a:r>
              <a:rPr lang="en-US" dirty="0" smtClean="0"/>
              <a:t> m</a:t>
            </a:r>
            <a:endParaRPr lang="en-CA" dirty="0" smtClean="0"/>
          </a:p>
          <a:p>
            <a:r>
              <a:rPr lang="en-US" dirty="0" smtClean="0"/>
              <a:t> </a:t>
            </a:r>
            <a:r>
              <a:rPr lang="en-GB" dirty="0" smtClean="0"/>
              <a:t>F = Gm</a:t>
            </a:r>
            <a:r>
              <a:rPr lang="en-GB" baseline="-25000" dirty="0" smtClean="0"/>
              <a:t>1</a:t>
            </a:r>
            <a:r>
              <a:rPr lang="en-GB" dirty="0" smtClean="0"/>
              <a:t>m</a:t>
            </a:r>
            <a:r>
              <a:rPr lang="en-GB" baseline="-25000" dirty="0" smtClean="0"/>
              <a:t>2</a:t>
            </a:r>
            <a:r>
              <a:rPr lang="en-GB" dirty="0" smtClean="0"/>
              <a:t>/r</a:t>
            </a:r>
            <a:r>
              <a:rPr lang="en-GB" baseline="30000" dirty="0" smtClean="0"/>
              <a:t>2</a:t>
            </a:r>
            <a:endParaRPr lang="en-CA" dirty="0" smtClean="0"/>
          </a:p>
          <a:p>
            <a:r>
              <a:rPr lang="en-US" dirty="0" smtClean="0"/>
              <a:t> F = G x 2 x 10</a:t>
            </a:r>
            <a:r>
              <a:rPr lang="en-US" baseline="30000" dirty="0" smtClean="0"/>
              <a:t>30</a:t>
            </a:r>
            <a:r>
              <a:rPr lang="en-US" dirty="0" smtClean="0"/>
              <a:t> x 6 x 10</a:t>
            </a:r>
            <a:r>
              <a:rPr lang="en-US" baseline="30000" dirty="0" smtClean="0"/>
              <a:t>24</a:t>
            </a:r>
            <a:r>
              <a:rPr lang="en-US" dirty="0" smtClean="0"/>
              <a:t>/ [1.5 x 10</a:t>
            </a:r>
            <a:r>
              <a:rPr lang="en-US" baseline="30000" dirty="0" smtClean="0"/>
              <a:t>11</a:t>
            </a:r>
            <a:r>
              <a:rPr lang="en-US" dirty="0" smtClean="0"/>
              <a:t>]</a:t>
            </a:r>
            <a:r>
              <a:rPr lang="en-US" baseline="30000" dirty="0" smtClean="0"/>
              <a:t>2</a:t>
            </a:r>
            <a:r>
              <a:rPr lang="en-US" dirty="0" smtClean="0"/>
              <a:t> = 6.7 x 10</a:t>
            </a:r>
            <a:r>
              <a:rPr lang="en-US" baseline="30000" dirty="0" smtClean="0"/>
              <a:t>11</a:t>
            </a:r>
            <a:r>
              <a:rPr lang="en-US" dirty="0" smtClean="0"/>
              <a:t> N       an enormous force!</a:t>
            </a:r>
            <a:endParaRPr lang="en-CA" dirty="0" smtClean="0"/>
          </a:p>
          <a:p>
            <a:r>
              <a:rPr lang="en-GB" b="1" dirty="0" smtClean="0"/>
              <a:t>External reference</a:t>
            </a:r>
            <a:endParaRPr lang="en-CA" b="1" dirty="0" smtClean="0"/>
          </a:p>
          <a:p>
            <a:r>
              <a:rPr lang="en-GB" dirty="0" smtClean="0"/>
              <a:t>Questions 6 and 7 taken from Resourceful Physics</a:t>
            </a:r>
            <a:endParaRPr lang="en-C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Fields and field lines</a:t>
            </a:r>
            <a:br>
              <a:rPr lang="en-CA" b="1" dirty="0" smtClean="0"/>
            </a:br>
            <a:endParaRPr lang="en-CA" dirty="0"/>
          </a:p>
        </p:txBody>
      </p:sp>
      <p:sp>
        <p:nvSpPr>
          <p:cNvPr id="3" name="Content Placeholder 2"/>
          <p:cNvSpPr>
            <a:spLocks noGrp="1"/>
          </p:cNvSpPr>
          <p:nvPr>
            <p:ph idx="1"/>
          </p:nvPr>
        </p:nvSpPr>
        <p:spPr>
          <a:xfrm>
            <a:off x="457200" y="1071546"/>
            <a:ext cx="8229600" cy="5054617"/>
          </a:xfrm>
        </p:spPr>
        <p:txBody>
          <a:bodyPr>
            <a:normAutofit/>
          </a:bodyPr>
          <a:lstStyle/>
          <a:p>
            <a:r>
              <a:rPr lang="en-CA" sz="1600" dirty="0" smtClean="0"/>
              <a:t>When </a:t>
            </a:r>
            <a:r>
              <a:rPr lang="en-CA" sz="1600" dirty="0"/>
              <a:t>you pick up an object such as a pen, there is direct contact between you and the pen. This direct contact exerts a force on the pen, causing it to move in the way that it does. </a:t>
            </a:r>
            <a:endParaRPr lang="en-CA" sz="1600" dirty="0" smtClean="0"/>
          </a:p>
          <a:p>
            <a:r>
              <a:rPr lang="en-CA" sz="1600" dirty="0" smtClean="0"/>
              <a:t>However</a:t>
            </a:r>
            <a:r>
              <a:rPr lang="en-CA" sz="1600" dirty="0"/>
              <a:t>, the pen also has a weight due to its presence in the Earth’s gravitational field. How is this force </a:t>
            </a:r>
            <a:r>
              <a:rPr lang="en-CA" sz="1600" dirty="0" smtClean="0"/>
              <a:t>exerted, even </a:t>
            </a:r>
            <a:r>
              <a:rPr lang="en-CA" sz="1600" dirty="0"/>
              <a:t>when there is no direct contact between the Earth and the pen? </a:t>
            </a:r>
            <a:endParaRPr lang="en-CA" sz="1600" dirty="0" smtClean="0"/>
          </a:p>
          <a:p>
            <a:r>
              <a:rPr lang="en-CA" sz="1600" dirty="0" smtClean="0"/>
              <a:t>A </a:t>
            </a:r>
            <a:r>
              <a:rPr lang="en-CA" sz="1600" dirty="0"/>
              <a:t>force is exerted on the pen from the Earth because the pen is in the Earth’s </a:t>
            </a:r>
            <a:r>
              <a:rPr lang="en-CA" sz="1600" i="1" dirty="0"/>
              <a:t>gravitational field</a:t>
            </a:r>
            <a:r>
              <a:rPr lang="en-CA" sz="1600" dirty="0"/>
              <a:t>. We can define the field due to a body </a:t>
            </a:r>
            <a:r>
              <a:rPr lang="en-CA" sz="1600" dirty="0" smtClean="0"/>
              <a:t>as:</a:t>
            </a:r>
          </a:p>
          <a:p>
            <a:r>
              <a:rPr lang="en-CA" sz="2400" dirty="0" smtClean="0">
                <a:solidFill>
                  <a:srgbClr val="FF0000"/>
                </a:solidFill>
              </a:rPr>
              <a:t>the </a:t>
            </a:r>
            <a:r>
              <a:rPr lang="en-CA" sz="2400" dirty="0">
                <a:solidFill>
                  <a:srgbClr val="FF0000"/>
                </a:solidFill>
              </a:rPr>
              <a:t>region of space surrounding it where other bodies will feel a force due to it.</a:t>
            </a:r>
          </a:p>
          <a:p>
            <a:r>
              <a:rPr lang="en-CA" sz="1600" dirty="0"/>
              <a:t>What extent do gravitational fields have? </a:t>
            </a:r>
            <a:endParaRPr lang="en-CA" sz="1600" dirty="0" smtClean="0"/>
          </a:p>
          <a:p>
            <a:r>
              <a:rPr lang="en-CA" sz="1600" dirty="0" smtClean="0"/>
              <a:t>The </a:t>
            </a:r>
            <a:r>
              <a:rPr lang="en-CA" sz="1600" dirty="0"/>
              <a:t>gravitational force is infinite in range, although it becomes very weak at large distances as it is an inverse square law. The gravitational field due to a body is thus also infinite</a:t>
            </a:r>
            <a:r>
              <a:rPr lang="en-CA" sz="1600" dirty="0" smtClean="0"/>
              <a:t>.</a:t>
            </a:r>
            <a:endParaRPr lang="en-CA" sz="1600" dirty="0"/>
          </a:p>
          <a:p>
            <a:r>
              <a:rPr lang="en-CA" sz="1600" dirty="0"/>
              <a:t>We cannot see or touch this field, but we can try to model it using </a:t>
            </a:r>
            <a:r>
              <a:rPr lang="en-CA" sz="1600" i="1" dirty="0"/>
              <a:t>field lines</a:t>
            </a:r>
            <a:r>
              <a:rPr lang="en-CA" sz="1600" dirty="0"/>
              <a:t> or </a:t>
            </a:r>
            <a:r>
              <a:rPr lang="en-CA" sz="1600" i="1" dirty="0"/>
              <a:t>lines of force</a:t>
            </a:r>
            <a:r>
              <a:rPr lang="en-CA" sz="1600" dirty="0"/>
              <a:t>. </a:t>
            </a:r>
            <a:endParaRPr lang="en-CA" sz="1600" dirty="0" smtClean="0"/>
          </a:p>
          <a:p>
            <a:r>
              <a:rPr lang="en-CA" sz="1600" dirty="0" smtClean="0"/>
              <a:t>In </a:t>
            </a:r>
            <a:r>
              <a:rPr lang="en-CA" sz="1600" dirty="0"/>
              <a:t>a field line diagram, the direction of the field line at a point gives the direction of the force of attraction that would be felt by a small mass placed there. </a:t>
            </a:r>
            <a:endParaRPr lang="en-CA" sz="1600" dirty="0" smtClean="0"/>
          </a:p>
          <a:p>
            <a:r>
              <a:rPr lang="en-CA" sz="1600" dirty="0" smtClean="0"/>
              <a:t>The </a:t>
            </a:r>
            <a:r>
              <a:rPr lang="en-CA" sz="1600" dirty="0"/>
              <a:t>relative density of field lines on the diagram is an indication of the strength of the field.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Field around a spherical mass</a:t>
            </a:r>
            <a:endParaRPr lang="en-CA" dirty="0"/>
          </a:p>
        </p:txBody>
      </p:sp>
      <p:sp>
        <p:nvSpPr>
          <p:cNvPr id="5" name="Content Placeholder 4"/>
          <p:cNvSpPr>
            <a:spLocks noGrp="1"/>
          </p:cNvSpPr>
          <p:nvPr>
            <p:ph sz="half" idx="1"/>
          </p:nvPr>
        </p:nvSpPr>
        <p:spPr/>
        <p:txBody>
          <a:bodyPr>
            <a:normAutofit fontScale="70000" lnSpcReduction="20000"/>
          </a:bodyPr>
          <a:lstStyle/>
          <a:p>
            <a:r>
              <a:rPr lang="en-CA" dirty="0"/>
              <a:t>Thus for a spherical mass, like the Earth, </a:t>
            </a:r>
            <a:r>
              <a:rPr lang="en-CA" dirty="0" smtClean="0"/>
              <a:t>The diagram would look like</a:t>
            </a:r>
            <a:r>
              <a:rPr lang="en-CA" dirty="0"/>
              <a:t> </a:t>
            </a:r>
          </a:p>
          <a:p>
            <a:r>
              <a:rPr lang="en-CA" dirty="0"/>
              <a:t>The field lines are directed </a:t>
            </a:r>
            <a:r>
              <a:rPr lang="en-CA" dirty="0" err="1"/>
              <a:t>radially</a:t>
            </a:r>
            <a:r>
              <a:rPr lang="en-CA" dirty="0"/>
              <a:t> inwards, because at any point in the Earth’s field, a body will feel a force directed toward the centre of the Earth. </a:t>
            </a:r>
            <a:endParaRPr lang="en-CA" dirty="0" smtClean="0"/>
          </a:p>
          <a:p>
            <a:r>
              <a:rPr lang="en-CA" dirty="0" smtClean="0"/>
              <a:t>The </a:t>
            </a:r>
            <a:r>
              <a:rPr lang="en-CA" dirty="0"/>
              <a:t>field lines become more spread out as the distance from the Earth increases, indicating the diminishing strength of the field. </a:t>
            </a:r>
            <a:endParaRPr lang="en-CA" dirty="0" smtClean="0"/>
          </a:p>
          <a:p>
            <a:r>
              <a:rPr lang="en-CA" dirty="0" smtClean="0"/>
              <a:t>Note </a:t>
            </a:r>
            <a:r>
              <a:rPr lang="en-CA" dirty="0"/>
              <a:t>that the field is really 3-dimensional, but of course on paper, we can only take a 2-dimensional slice of it. This is a </a:t>
            </a:r>
            <a:r>
              <a:rPr lang="en-CA" i="1" dirty="0"/>
              <a:t>radial</a:t>
            </a:r>
            <a:r>
              <a:rPr lang="en-CA" dirty="0"/>
              <a:t> or </a:t>
            </a:r>
            <a:r>
              <a:rPr lang="en-CA" i="1" dirty="0"/>
              <a:t>spherical</a:t>
            </a:r>
            <a:r>
              <a:rPr lang="en-CA" dirty="0"/>
              <a:t> field.</a:t>
            </a:r>
          </a:p>
          <a:p>
            <a:endParaRPr lang="en-CA" dirty="0"/>
          </a:p>
        </p:txBody>
      </p:sp>
      <p:pic>
        <p:nvPicPr>
          <p:cNvPr id="7" name="Content Placeholder 6" descr="field around the earth.gif"/>
          <p:cNvPicPr>
            <a:picLocks noGrp="1" noChangeAspect="1"/>
          </p:cNvPicPr>
          <p:nvPr>
            <p:ph sz="half" idx="2"/>
          </p:nvPr>
        </p:nvPicPr>
        <p:blipFill>
          <a:blip r:embed="rId2"/>
          <a:stretch>
            <a:fillRect/>
          </a:stretch>
        </p:blipFill>
        <p:spPr>
          <a:xfrm>
            <a:off x="4648199" y="1714488"/>
            <a:ext cx="7771255" cy="40719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ox(in)">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Close to the surface of the Earth</a:t>
            </a:r>
            <a:endParaRPr lang="en-CA" dirty="0"/>
          </a:p>
        </p:txBody>
      </p:sp>
      <p:sp>
        <p:nvSpPr>
          <p:cNvPr id="3" name="Content Placeholder 2"/>
          <p:cNvSpPr>
            <a:spLocks noGrp="1"/>
          </p:cNvSpPr>
          <p:nvPr>
            <p:ph sz="half" idx="1"/>
          </p:nvPr>
        </p:nvSpPr>
        <p:spPr>
          <a:xfrm>
            <a:off x="457200" y="1357299"/>
            <a:ext cx="7972452" cy="1785950"/>
          </a:xfrm>
        </p:spPr>
        <p:txBody>
          <a:bodyPr>
            <a:normAutofit fontScale="85000" lnSpcReduction="20000"/>
          </a:bodyPr>
          <a:lstStyle/>
          <a:p>
            <a:r>
              <a:rPr lang="en-CA" dirty="0" smtClean="0"/>
              <a:t>Field lines at the Earth`s surface look like</a:t>
            </a:r>
          </a:p>
          <a:p>
            <a:r>
              <a:rPr lang="en-CA" dirty="0" smtClean="0"/>
              <a:t>They </a:t>
            </a:r>
            <a:r>
              <a:rPr lang="en-CA" dirty="0"/>
              <a:t>are directed downwards (the direction in which a body near the Earth’s surface would feel a gravitational force</a:t>
            </a:r>
            <a:r>
              <a:rPr lang="en-CA" dirty="0" smtClean="0"/>
              <a:t>)</a:t>
            </a:r>
          </a:p>
          <a:p>
            <a:r>
              <a:rPr lang="en-CA" dirty="0" smtClean="0"/>
              <a:t>They </a:t>
            </a:r>
            <a:r>
              <a:rPr lang="en-CA" dirty="0"/>
              <a:t>are parallel and equidistant indicating that the field is constant, or </a:t>
            </a:r>
            <a:r>
              <a:rPr lang="en-CA" i="1" dirty="0"/>
              <a:t>uniform</a:t>
            </a:r>
            <a:r>
              <a:rPr lang="en-CA" dirty="0"/>
              <a:t>.</a:t>
            </a:r>
          </a:p>
          <a:p>
            <a:endParaRPr lang="en-CA" dirty="0"/>
          </a:p>
        </p:txBody>
      </p:sp>
      <p:pic>
        <p:nvPicPr>
          <p:cNvPr id="6" name="Content Placeholder 5" descr="field at earth's surface.gif"/>
          <p:cNvPicPr>
            <a:picLocks noGrp="1" noChangeAspect="1"/>
          </p:cNvPicPr>
          <p:nvPr>
            <p:ph sz="half" idx="2"/>
          </p:nvPr>
        </p:nvPicPr>
        <p:blipFill>
          <a:blip r:embed="rId2"/>
          <a:stretch>
            <a:fillRect/>
          </a:stretch>
        </p:blipFill>
        <p:spPr>
          <a:xfrm>
            <a:off x="1500166" y="3643314"/>
            <a:ext cx="5786478" cy="3014804"/>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CA" dirty="0" smtClean="0"/>
              <a:t>A couple of important points to note:</a:t>
            </a:r>
            <a:endParaRPr lang="en-CA" dirty="0"/>
          </a:p>
        </p:txBody>
      </p:sp>
      <p:sp>
        <p:nvSpPr>
          <p:cNvPr id="6" name="Content Placeholder 5"/>
          <p:cNvSpPr>
            <a:spLocks noGrp="1"/>
          </p:cNvSpPr>
          <p:nvPr>
            <p:ph idx="1"/>
          </p:nvPr>
        </p:nvSpPr>
        <p:spPr/>
        <p:txBody>
          <a:bodyPr>
            <a:normAutofit fontScale="85000" lnSpcReduction="10000"/>
          </a:bodyPr>
          <a:lstStyle/>
          <a:p>
            <a:r>
              <a:rPr lang="en-CA" dirty="0" smtClean="0"/>
              <a:t>Field lines do not start or stop in empty space (even though on diagrams they have to stop somewhere!). </a:t>
            </a:r>
          </a:p>
          <a:p>
            <a:r>
              <a:rPr lang="en-CA" dirty="0" smtClean="0"/>
              <a:t>They end on a mass and extend back all the way to infinity.</a:t>
            </a:r>
          </a:p>
          <a:p>
            <a:r>
              <a:rPr lang="en-CA" dirty="0" smtClean="0"/>
              <a:t>Field lines never cross. </a:t>
            </a:r>
          </a:p>
          <a:p>
            <a:r>
              <a:rPr lang="en-CA" dirty="0" smtClean="0"/>
              <a:t>If they did, then an object placed at the point where they crossed   would feel forces in more than one direction. These forces could be resolved into one direction – the true direction of the field line there.</a:t>
            </a:r>
          </a:p>
          <a:p>
            <a:r>
              <a:rPr lang="en-CA" dirty="0" smtClean="0"/>
              <a:t>The concepts of field and field lines will be used again when we look at electric fields and magnetic fields.</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Gravitational field strength, g.</a:t>
            </a:r>
            <a:br>
              <a:rPr lang="en-CA" b="1" dirty="0" smtClean="0"/>
            </a:br>
            <a:endParaRPr lang="en-CA" dirty="0"/>
          </a:p>
        </p:txBody>
      </p:sp>
      <p:sp>
        <p:nvSpPr>
          <p:cNvPr id="3" name="Content Placeholder 2"/>
          <p:cNvSpPr>
            <a:spLocks noGrp="1"/>
          </p:cNvSpPr>
          <p:nvPr>
            <p:ph idx="1"/>
          </p:nvPr>
        </p:nvSpPr>
        <p:spPr>
          <a:xfrm>
            <a:off x="457200" y="1000108"/>
            <a:ext cx="8229600" cy="5126055"/>
          </a:xfrm>
        </p:spPr>
        <p:txBody>
          <a:bodyPr>
            <a:noAutofit/>
          </a:bodyPr>
          <a:lstStyle/>
          <a:p>
            <a:pPr>
              <a:spcBef>
                <a:spcPts val="400"/>
              </a:spcBef>
            </a:pPr>
            <a:r>
              <a:rPr lang="en-CA" sz="1600" dirty="0" smtClean="0"/>
              <a:t>As </a:t>
            </a:r>
            <a:r>
              <a:rPr lang="en-CA" sz="1600" dirty="0"/>
              <a:t>you’ve already seen, you pull on the Earth with exactly the same force as it pulls on you. However, your gravitational field is intrinsically much, much weaker than that of the Earth. </a:t>
            </a:r>
            <a:endParaRPr lang="en-CA" sz="1600" dirty="0" smtClean="0"/>
          </a:p>
          <a:p>
            <a:pPr>
              <a:spcBef>
                <a:spcPts val="400"/>
              </a:spcBef>
            </a:pPr>
            <a:r>
              <a:rPr lang="en-CA" sz="1600" dirty="0" smtClean="0"/>
              <a:t>To </a:t>
            </a:r>
            <a:r>
              <a:rPr lang="en-CA" sz="1600" dirty="0"/>
              <a:t>try to get a handle on the intrinsic strength of the gravitational field of a body, we need to define </a:t>
            </a:r>
            <a:r>
              <a:rPr lang="en-CA" sz="1600" i="1" dirty="0"/>
              <a:t>field strength</a:t>
            </a:r>
            <a:r>
              <a:rPr lang="en-CA" sz="1600" dirty="0"/>
              <a:t> at a point in the field.</a:t>
            </a:r>
          </a:p>
          <a:p>
            <a:pPr>
              <a:spcBef>
                <a:spcPts val="400"/>
              </a:spcBef>
            </a:pPr>
            <a:r>
              <a:rPr lang="en-CA" sz="1600" dirty="0"/>
              <a:t>We define </a:t>
            </a:r>
            <a:r>
              <a:rPr lang="en-CA" sz="1600" i="1" dirty="0"/>
              <a:t>field strength</a:t>
            </a:r>
            <a:r>
              <a:rPr lang="en-CA" sz="1600" dirty="0"/>
              <a:t> at a point in a body’s field as </a:t>
            </a:r>
            <a:r>
              <a:rPr lang="en-CA" sz="1800" dirty="0">
                <a:solidFill>
                  <a:srgbClr val="FF0000"/>
                </a:solidFill>
              </a:rPr>
              <a:t>the gravitational force exerted on an object placed at that point, per kg of the object’s mass</a:t>
            </a:r>
            <a:r>
              <a:rPr lang="en-CA" sz="1800" dirty="0" smtClean="0">
                <a:solidFill>
                  <a:srgbClr val="FF0000"/>
                </a:solidFill>
              </a:rPr>
              <a:t>.</a:t>
            </a:r>
            <a:endParaRPr lang="en-CA" sz="1600" dirty="0" smtClean="0">
              <a:solidFill>
                <a:srgbClr val="FF0000"/>
              </a:solidFill>
            </a:endParaRPr>
          </a:p>
          <a:p>
            <a:pPr>
              <a:spcBef>
                <a:spcPts val="400"/>
              </a:spcBef>
            </a:pPr>
            <a:r>
              <a:rPr lang="en-CA" sz="1600" dirty="0" smtClean="0"/>
              <a:t>In </a:t>
            </a:r>
            <a:r>
              <a:rPr lang="en-CA" sz="1600" dirty="0"/>
              <a:t>other words, it is just the number </a:t>
            </a:r>
            <a:r>
              <a:rPr lang="en-CA" sz="1600" dirty="0" smtClean="0"/>
              <a:t>of </a:t>
            </a:r>
            <a:r>
              <a:rPr lang="en-CA" sz="1600" dirty="0" err="1"/>
              <a:t>newtons</a:t>
            </a:r>
            <a:r>
              <a:rPr lang="en-CA" sz="1600" dirty="0"/>
              <a:t> of attractive force acting per kg of the object’s mass. Since the attractive force is simply what we call weight, we can write this as</a:t>
            </a:r>
            <a:r>
              <a:rPr lang="en-CA" sz="1600" dirty="0" smtClean="0"/>
              <a:t>:</a:t>
            </a:r>
            <a:endParaRPr lang="en-CA" sz="1600" dirty="0"/>
          </a:p>
          <a:p>
            <a:pPr>
              <a:spcBef>
                <a:spcPts val="400"/>
              </a:spcBef>
            </a:pPr>
            <a:r>
              <a:rPr lang="en-CA" sz="1600" dirty="0"/>
              <a:t>                                                </a:t>
            </a:r>
            <a:r>
              <a:rPr lang="en-CA" sz="1600" dirty="0" smtClean="0"/>
              <a:t>  </a:t>
            </a:r>
            <a:r>
              <a:rPr lang="en-CA" sz="1800" dirty="0" smtClean="0">
                <a:solidFill>
                  <a:srgbClr val="FF0000"/>
                </a:solidFill>
              </a:rPr>
              <a:t>g </a:t>
            </a:r>
            <a:r>
              <a:rPr lang="en-CA" sz="1800" dirty="0">
                <a:solidFill>
                  <a:srgbClr val="FF0000"/>
                </a:solidFill>
              </a:rPr>
              <a:t>= W/m</a:t>
            </a:r>
            <a:endParaRPr lang="en-CA" sz="1600" dirty="0">
              <a:solidFill>
                <a:srgbClr val="FF0000"/>
              </a:solidFill>
            </a:endParaRPr>
          </a:p>
          <a:p>
            <a:pPr>
              <a:spcBef>
                <a:spcPts val="400"/>
              </a:spcBef>
            </a:pPr>
            <a:r>
              <a:rPr lang="en-CA" sz="1600" dirty="0"/>
              <a:t> </a:t>
            </a:r>
            <a:r>
              <a:rPr lang="en-CA" sz="1600" dirty="0" smtClean="0"/>
              <a:t>where </a:t>
            </a:r>
            <a:r>
              <a:rPr lang="en-CA" sz="1600" dirty="0"/>
              <a:t>W = weight in </a:t>
            </a:r>
            <a:r>
              <a:rPr lang="en-CA" sz="1600" dirty="0" err="1"/>
              <a:t>newtons</a:t>
            </a:r>
            <a:r>
              <a:rPr lang="en-CA" sz="1600" dirty="0"/>
              <a:t>. Thus g has units N/kg.</a:t>
            </a:r>
          </a:p>
          <a:p>
            <a:pPr>
              <a:spcBef>
                <a:spcPts val="400"/>
              </a:spcBef>
            </a:pPr>
            <a:r>
              <a:rPr lang="en-CA" sz="1600" dirty="0"/>
              <a:t>We can use this definition to get an equation for </a:t>
            </a:r>
            <a:r>
              <a:rPr lang="en-CA" sz="1600" i="1" dirty="0"/>
              <a:t>g</a:t>
            </a:r>
            <a:r>
              <a:rPr lang="en-CA" sz="1600" dirty="0"/>
              <a:t> using Newton’s Law of Universal Gravitation. </a:t>
            </a:r>
            <a:endParaRPr lang="en-CA" sz="1600" dirty="0" smtClean="0"/>
          </a:p>
          <a:p>
            <a:pPr>
              <a:spcBef>
                <a:spcPts val="400"/>
              </a:spcBef>
            </a:pPr>
            <a:r>
              <a:rPr lang="en-CA" sz="1600" dirty="0" smtClean="0"/>
              <a:t>The </a:t>
            </a:r>
            <a:r>
              <a:rPr lang="en-CA" sz="1600" dirty="0"/>
              <a:t>attractive force of a mass M (causing the field) on a mass m a distance r away is simply </a:t>
            </a:r>
            <a:r>
              <a:rPr lang="en-CA" sz="1600" dirty="0" err="1"/>
              <a:t>GMm</a:t>
            </a:r>
            <a:r>
              <a:rPr lang="en-CA" sz="1600" dirty="0"/>
              <a:t>/r</a:t>
            </a:r>
            <a:r>
              <a:rPr lang="en-CA" sz="1600" baseline="30000" dirty="0"/>
              <a:t>2</a:t>
            </a:r>
            <a:r>
              <a:rPr lang="en-CA" sz="1600" dirty="0"/>
              <a:t>. </a:t>
            </a:r>
            <a:endParaRPr lang="en-CA" sz="1600" dirty="0" smtClean="0"/>
          </a:p>
          <a:p>
            <a:pPr>
              <a:spcBef>
                <a:spcPts val="400"/>
              </a:spcBef>
            </a:pPr>
            <a:r>
              <a:rPr lang="en-CA" sz="1600" dirty="0" smtClean="0"/>
              <a:t>Thus </a:t>
            </a:r>
            <a:r>
              <a:rPr lang="en-CA" sz="1600" dirty="0"/>
              <a:t>the attractive force per kg of mass of the object (mass m) is (</a:t>
            </a:r>
            <a:r>
              <a:rPr lang="en-CA" sz="1600" dirty="0" err="1"/>
              <a:t>GMm</a:t>
            </a:r>
            <a:r>
              <a:rPr lang="en-CA" sz="1600" dirty="0"/>
              <a:t>/r</a:t>
            </a:r>
            <a:r>
              <a:rPr lang="en-CA" sz="1600" baseline="30000" dirty="0"/>
              <a:t>2</a:t>
            </a:r>
            <a:r>
              <a:rPr lang="en-CA" sz="1600" dirty="0"/>
              <a:t>)/m.</a:t>
            </a:r>
          </a:p>
          <a:p>
            <a:pPr>
              <a:spcBef>
                <a:spcPts val="400"/>
              </a:spcBef>
            </a:pPr>
            <a:r>
              <a:rPr lang="en-CA" sz="1600" dirty="0"/>
              <a:t>Thus,                                      </a:t>
            </a:r>
            <a:r>
              <a:rPr lang="en-CA" sz="1600" dirty="0">
                <a:solidFill>
                  <a:srgbClr val="FF0000"/>
                </a:solidFill>
              </a:rPr>
              <a:t>  </a:t>
            </a:r>
            <a:r>
              <a:rPr lang="en-CA" sz="1800" dirty="0">
                <a:solidFill>
                  <a:srgbClr val="FF0000"/>
                </a:solidFill>
              </a:rPr>
              <a:t>g = GM/r</a:t>
            </a:r>
            <a:r>
              <a:rPr lang="en-CA" sz="1800" baseline="30000" dirty="0">
                <a:solidFill>
                  <a:srgbClr val="FF0000"/>
                </a:solidFill>
              </a:rPr>
              <a:t>2</a:t>
            </a:r>
            <a:endParaRPr lang="en-CA" sz="1600" dirty="0">
              <a:solidFill>
                <a:srgbClr val="FF0000"/>
              </a:solidFill>
            </a:endParaRPr>
          </a:p>
          <a:p>
            <a:pPr>
              <a:spcBef>
                <a:spcPts val="400"/>
              </a:spcBef>
            </a:pPr>
            <a:r>
              <a:rPr lang="en-CA" sz="1600" dirty="0"/>
              <a:t>This gives an expression for the field strength at a point distance </a:t>
            </a:r>
            <a:r>
              <a:rPr lang="en-CA" sz="1600" i="1" dirty="0"/>
              <a:t>r</a:t>
            </a:r>
            <a:r>
              <a:rPr lang="en-CA" sz="1600" dirty="0"/>
              <a:t> from a (point or spherical) mass M</a:t>
            </a:r>
            <a:r>
              <a:rPr lang="en-CA" sz="1600" dirty="0" smtClean="0"/>
              <a:t>.</a:t>
            </a:r>
            <a:endParaRPr lang="en-CA"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couple of points to note:</a:t>
            </a:r>
            <a:br>
              <a:rPr lang="en-CA" dirty="0" smtClean="0"/>
            </a:b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The gravitational field strength at a point in a field is independent of the mass placed  there – it is a property of the field. </a:t>
            </a:r>
          </a:p>
          <a:p>
            <a:r>
              <a:rPr lang="en-CA" dirty="0" smtClean="0"/>
              <a:t>Thus, two objects of different mass placed at the same point in the field will experience the same field strength, but will feel different gravitational forces.</a:t>
            </a:r>
          </a:p>
          <a:p>
            <a:r>
              <a:rPr lang="en-CA" dirty="0" smtClean="0"/>
              <a:t>In some texts a minus sign is present in this equation, so it reads g = -GM/r</a:t>
            </a:r>
            <a:r>
              <a:rPr lang="en-CA" baseline="30000" dirty="0" smtClean="0"/>
              <a:t>2</a:t>
            </a:r>
          </a:p>
          <a:p>
            <a:r>
              <a:rPr lang="en-CA" dirty="0" smtClean="0"/>
              <a:t>It is better to calculate the magnitude of the field strength using g = GM/r</a:t>
            </a:r>
            <a:r>
              <a:rPr lang="en-CA" baseline="30000" dirty="0" smtClean="0"/>
              <a:t>2</a:t>
            </a:r>
            <a:r>
              <a:rPr lang="en-CA" dirty="0" smtClean="0"/>
              <a:t> and then the direction is given by the fact that gravity is always attractive (i.e. the field always acts towards the gravitating body).</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1 Students should be aware that the masses in the force law are point masses. The force between two spherical masses whose separation is large compared to their radii is the same as if the two spheres were point masses with their masses concentrated at the centres of the spheres.</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Reading</a:t>
            </a:r>
            <a:endParaRPr lang="en-CA" dirty="0"/>
          </a:p>
        </p:txBody>
      </p:sp>
      <p:sp>
        <p:nvSpPr>
          <p:cNvPr id="3" name="Content Placeholder 2"/>
          <p:cNvSpPr>
            <a:spLocks noGrp="1"/>
          </p:cNvSpPr>
          <p:nvPr>
            <p:ph idx="1"/>
          </p:nvPr>
        </p:nvSpPr>
        <p:spPr/>
        <p:txBody>
          <a:bodyPr/>
          <a:lstStyle/>
          <a:p>
            <a:r>
              <a:rPr lang="en-CA" dirty="0" smtClean="0"/>
              <a:t>Adams and </a:t>
            </a:r>
            <a:r>
              <a:rPr lang="en-CA" dirty="0" err="1" smtClean="0"/>
              <a:t>Allday</a:t>
            </a:r>
            <a:r>
              <a:rPr lang="en-CA" dirty="0" smtClean="0"/>
              <a:t> </a:t>
            </a:r>
            <a:r>
              <a:rPr lang="en-CA" dirty="0" smtClean="0"/>
              <a:t>Ch </a:t>
            </a:r>
            <a:r>
              <a:rPr lang="en-CA" dirty="0" smtClean="0"/>
              <a:t>5.1-3</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normAutofit fontScale="55000" lnSpcReduction="20000"/>
          </a:bodyPr>
          <a:lstStyle/>
          <a:p>
            <a:r>
              <a:rPr lang="en-CA" dirty="0"/>
              <a:t>This </a:t>
            </a:r>
            <a:r>
              <a:rPr lang="en-CA" dirty="0" smtClean="0"/>
              <a:t>topic </a:t>
            </a:r>
            <a:r>
              <a:rPr lang="en-CA" dirty="0"/>
              <a:t>introduces Newton’s law of universal gravitation for point masses, and for spherical masses, and gets students practising calculations of the force between objects. The meaning of “inverse square law” is discussed</a:t>
            </a:r>
            <a:r>
              <a:rPr lang="en-CA" dirty="0" smtClean="0"/>
              <a:t>.  Also, it introduces the notion of a “field of force” and how we can diagrammatically represent such a field using field lines. The actual strength of the field at a point in space is defined by the field strength.</a:t>
            </a:r>
            <a:endParaRPr lang="en-CA" dirty="0"/>
          </a:p>
          <a:p>
            <a:pPr>
              <a:buNone/>
            </a:pPr>
            <a:endParaRPr lang="en-CA" dirty="0"/>
          </a:p>
          <a:p>
            <a:r>
              <a:rPr lang="en-CA" b="1" dirty="0" smtClean="0"/>
              <a:t>Discussion</a:t>
            </a:r>
            <a:r>
              <a:rPr lang="en-CA" b="1" dirty="0"/>
              <a:t>: Introduction to Newton’s law of universal gravitation (5 minutes)</a:t>
            </a:r>
            <a:endParaRPr lang="en-CA" dirty="0"/>
          </a:p>
          <a:p>
            <a:r>
              <a:rPr lang="en-CA" b="1" dirty="0"/>
              <a:t>Discussion: Newton’s law of universal gravitation: F = Gm</a:t>
            </a:r>
            <a:r>
              <a:rPr lang="en-CA" b="1" baseline="-25000" dirty="0"/>
              <a:t>1</a:t>
            </a:r>
            <a:r>
              <a:rPr lang="en-CA" b="1" dirty="0"/>
              <a:t>m</a:t>
            </a:r>
            <a:r>
              <a:rPr lang="en-CA" b="1" baseline="-25000" dirty="0"/>
              <a:t>2</a:t>
            </a:r>
            <a:r>
              <a:rPr lang="en-CA" b="1" dirty="0"/>
              <a:t>/r</a:t>
            </a:r>
            <a:r>
              <a:rPr lang="en-CA" b="1" baseline="30000" dirty="0"/>
              <a:t>2</a:t>
            </a:r>
            <a:r>
              <a:rPr lang="en-CA" b="1" dirty="0"/>
              <a:t> (10 minutes)</a:t>
            </a:r>
            <a:endParaRPr lang="en-CA" dirty="0"/>
          </a:p>
          <a:p>
            <a:r>
              <a:rPr lang="en-CA" b="1" dirty="0"/>
              <a:t>Worked examples: Using F = Gm</a:t>
            </a:r>
            <a:r>
              <a:rPr lang="en-CA" b="1" baseline="-25000" dirty="0"/>
              <a:t>1</a:t>
            </a:r>
            <a:r>
              <a:rPr lang="en-CA" b="1" dirty="0"/>
              <a:t>m</a:t>
            </a:r>
            <a:r>
              <a:rPr lang="en-CA" b="1" baseline="-25000" dirty="0"/>
              <a:t>2</a:t>
            </a:r>
            <a:r>
              <a:rPr lang="en-CA" b="1" dirty="0"/>
              <a:t>/r</a:t>
            </a:r>
            <a:r>
              <a:rPr lang="en-CA" b="1" baseline="30000" dirty="0"/>
              <a:t>2</a:t>
            </a:r>
            <a:r>
              <a:rPr lang="en-CA" b="1" dirty="0"/>
              <a:t>.  (25 minutes</a:t>
            </a:r>
            <a:r>
              <a:rPr lang="en-CA" b="1" dirty="0" smtClean="0"/>
              <a:t>)</a:t>
            </a:r>
            <a:r>
              <a:rPr lang="en-CA" b="1" dirty="0"/>
              <a:t> Discussion: Fields and field lines. (10 minutes)</a:t>
            </a:r>
            <a:endParaRPr lang="en-CA" dirty="0"/>
          </a:p>
          <a:p>
            <a:r>
              <a:rPr lang="en-CA" b="1" dirty="0"/>
              <a:t>Discussion: Field strength, g. (10 minutes)</a:t>
            </a:r>
            <a:endParaRPr lang="en-CA" dirty="0"/>
          </a:p>
          <a:p>
            <a:r>
              <a:rPr lang="en-CA" b="1" dirty="0"/>
              <a:t>Worked examples: Field strength. (20 minutes)</a:t>
            </a:r>
            <a:endParaRPr lang="en-CA" dirty="0"/>
          </a:p>
          <a:p>
            <a:r>
              <a:rPr lang="en-CA" b="1" dirty="0"/>
              <a:t>Spreadsheet exercise: Analysing data from the Apollo 11 mission. (20 minutes)</a:t>
            </a:r>
            <a:endParaRPr lang="en-CA" dirty="0"/>
          </a:p>
          <a:p>
            <a:r>
              <a:rPr lang="en-CA" b="1" dirty="0" smtClean="0">
                <a:solidFill>
                  <a:srgbClr val="FF0000"/>
                </a:solidFill>
              </a:rPr>
              <a:t>Homework: </a:t>
            </a:r>
            <a:r>
              <a:rPr lang="en-CA" b="1" dirty="0">
                <a:solidFill>
                  <a:srgbClr val="FF0000"/>
                </a:solidFill>
              </a:rPr>
              <a:t>More practice with F = Gm</a:t>
            </a:r>
            <a:r>
              <a:rPr lang="en-CA" b="1" baseline="-25000" dirty="0">
                <a:solidFill>
                  <a:srgbClr val="FF0000"/>
                </a:solidFill>
              </a:rPr>
              <a:t>1</a:t>
            </a:r>
            <a:r>
              <a:rPr lang="en-CA" b="1" dirty="0">
                <a:solidFill>
                  <a:srgbClr val="FF0000"/>
                </a:solidFill>
              </a:rPr>
              <a:t>m</a:t>
            </a:r>
            <a:r>
              <a:rPr lang="en-CA" b="1" baseline="-25000" dirty="0">
                <a:solidFill>
                  <a:srgbClr val="FF0000"/>
                </a:solidFill>
              </a:rPr>
              <a:t>2</a:t>
            </a:r>
            <a:r>
              <a:rPr lang="en-CA" b="1" dirty="0">
                <a:solidFill>
                  <a:srgbClr val="FF0000"/>
                </a:solidFill>
              </a:rPr>
              <a:t>/r</a:t>
            </a:r>
            <a:r>
              <a:rPr lang="en-CA" b="1" baseline="30000" dirty="0">
                <a:solidFill>
                  <a:srgbClr val="FF0000"/>
                </a:solidFill>
              </a:rPr>
              <a:t>2</a:t>
            </a:r>
            <a:r>
              <a:rPr lang="en-CA" b="1" dirty="0">
                <a:solidFill>
                  <a:srgbClr val="FF0000"/>
                </a:solidFill>
              </a:rPr>
              <a:t>.</a:t>
            </a:r>
            <a:r>
              <a:rPr lang="en-CA" b="1" dirty="0"/>
              <a:t> </a:t>
            </a:r>
            <a:endParaRPr lang="en-CA" dirty="0"/>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Introduction to Newton’s law of universal gravitation</a:t>
            </a:r>
            <a:endParaRPr lang="en-CA" b="1" dirty="0"/>
          </a:p>
        </p:txBody>
      </p:sp>
      <p:sp>
        <p:nvSpPr>
          <p:cNvPr id="3" name="Content Placeholder 2"/>
          <p:cNvSpPr>
            <a:spLocks noGrp="1"/>
          </p:cNvSpPr>
          <p:nvPr>
            <p:ph idx="1"/>
          </p:nvPr>
        </p:nvSpPr>
        <p:spPr/>
        <p:txBody>
          <a:bodyPr>
            <a:normAutofit fontScale="62500" lnSpcReduction="20000"/>
          </a:bodyPr>
          <a:lstStyle/>
          <a:p>
            <a:r>
              <a:rPr lang="en-CA" dirty="0" smtClean="0"/>
              <a:t>What </a:t>
            </a:r>
            <a:r>
              <a:rPr lang="en-CA" dirty="0"/>
              <a:t>causes the weight that each student feels? </a:t>
            </a:r>
            <a:endParaRPr lang="en-CA" dirty="0" smtClean="0"/>
          </a:p>
          <a:p>
            <a:r>
              <a:rPr lang="en-CA" dirty="0" smtClean="0"/>
              <a:t>gravitational </a:t>
            </a:r>
            <a:r>
              <a:rPr lang="en-CA" dirty="0"/>
              <a:t>attraction by the Earth</a:t>
            </a:r>
            <a:r>
              <a:rPr lang="en-CA" dirty="0" smtClean="0"/>
              <a:t>.</a:t>
            </a:r>
            <a:endParaRPr lang="en-CA" dirty="0"/>
          </a:p>
          <a:p>
            <a:r>
              <a:rPr lang="en-CA" dirty="0"/>
              <a:t>What affects the size of the Earth’s pull on you? Why would you weigh a different amount on the Moon? </a:t>
            </a:r>
            <a:endParaRPr lang="en-CA" dirty="0" smtClean="0"/>
          </a:p>
          <a:p>
            <a:r>
              <a:rPr lang="en-CA" dirty="0" smtClean="0"/>
              <a:t>Your </a:t>
            </a:r>
            <a:r>
              <a:rPr lang="en-CA" dirty="0"/>
              <a:t>mass, and its mass</a:t>
            </a:r>
            <a:r>
              <a:rPr lang="en-CA" dirty="0" smtClean="0"/>
              <a:t>.</a:t>
            </a:r>
            <a:endParaRPr lang="en-CA" dirty="0"/>
          </a:p>
          <a:p>
            <a:r>
              <a:rPr lang="en-CA" dirty="0"/>
              <a:t>If the Earth is pulling down on you, then what else must be occurring, by Newton’s 3rd Law? </a:t>
            </a:r>
            <a:endParaRPr lang="en-CA" dirty="0" smtClean="0"/>
          </a:p>
          <a:p>
            <a:r>
              <a:rPr lang="en-CA" dirty="0" smtClean="0"/>
              <a:t>You </a:t>
            </a:r>
            <a:r>
              <a:rPr lang="en-CA" dirty="0"/>
              <a:t>must be pulling up on the Earth with a force equal to your weight</a:t>
            </a:r>
            <a:r>
              <a:rPr lang="en-CA" dirty="0" smtClean="0"/>
              <a:t>.</a:t>
            </a:r>
            <a:endParaRPr lang="en-CA" dirty="0"/>
          </a:p>
          <a:p>
            <a:r>
              <a:rPr lang="en-CA" dirty="0"/>
              <a:t>What happens to the strength of the pull of the Earth as you go further away from it? </a:t>
            </a:r>
            <a:endParaRPr lang="en-CA" dirty="0" smtClean="0"/>
          </a:p>
          <a:p>
            <a:r>
              <a:rPr lang="en-CA" dirty="0" smtClean="0"/>
              <a:t>It </a:t>
            </a:r>
            <a:r>
              <a:rPr lang="en-CA" dirty="0"/>
              <a:t>gets weaker – most students guess this correctly from the incorrect assumption that in space, astronauts are weightless</a:t>
            </a:r>
            <a:r>
              <a:rPr lang="en-CA" dirty="0" smtClean="0"/>
              <a:t>!</a:t>
            </a:r>
            <a:endParaRPr lang="en-CA" dirty="0"/>
          </a:p>
          <a:p>
            <a:r>
              <a:rPr lang="en-CA" dirty="0"/>
              <a:t>So, in summary the force depends upon the masses of the Earth and you, and weakens with distance. This is all embodied in Newton’s law of universal gravitation</a:t>
            </a:r>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Newton’s law of universal gravitation</a:t>
            </a:r>
            <a:endParaRPr lang="en-CA" dirty="0"/>
          </a:p>
        </p:txBody>
      </p:sp>
      <p:sp>
        <p:nvSpPr>
          <p:cNvPr id="3" name="Content Placeholder 2"/>
          <p:cNvSpPr>
            <a:spLocks noGrp="1"/>
          </p:cNvSpPr>
          <p:nvPr>
            <p:ph idx="1"/>
          </p:nvPr>
        </p:nvSpPr>
        <p:spPr/>
        <p:txBody>
          <a:bodyPr>
            <a:noAutofit/>
          </a:bodyPr>
          <a:lstStyle/>
          <a:p>
            <a:r>
              <a:rPr lang="en-CA" sz="4000" dirty="0" smtClean="0">
                <a:solidFill>
                  <a:srgbClr val="FF0000"/>
                </a:solidFill>
              </a:rPr>
              <a:t>F </a:t>
            </a:r>
            <a:r>
              <a:rPr lang="en-CA" sz="4000" dirty="0">
                <a:solidFill>
                  <a:srgbClr val="FF0000"/>
                </a:solidFill>
              </a:rPr>
              <a:t>= Gm</a:t>
            </a:r>
            <a:r>
              <a:rPr lang="en-CA" sz="4000" baseline="-25000" dirty="0">
                <a:solidFill>
                  <a:srgbClr val="FF0000"/>
                </a:solidFill>
              </a:rPr>
              <a:t>1</a:t>
            </a:r>
            <a:r>
              <a:rPr lang="en-CA" sz="4000" dirty="0">
                <a:solidFill>
                  <a:srgbClr val="FF0000"/>
                </a:solidFill>
              </a:rPr>
              <a:t>m</a:t>
            </a:r>
            <a:r>
              <a:rPr lang="en-CA" sz="4000" baseline="-25000" dirty="0">
                <a:solidFill>
                  <a:srgbClr val="FF0000"/>
                </a:solidFill>
              </a:rPr>
              <a:t>2</a:t>
            </a:r>
            <a:r>
              <a:rPr lang="en-CA" sz="4000" dirty="0">
                <a:solidFill>
                  <a:srgbClr val="FF0000"/>
                </a:solidFill>
              </a:rPr>
              <a:t>/r</a:t>
            </a:r>
            <a:r>
              <a:rPr lang="en-CA" sz="4000" baseline="30000" dirty="0">
                <a:solidFill>
                  <a:srgbClr val="FF0000"/>
                </a:solidFill>
              </a:rPr>
              <a:t>2</a:t>
            </a:r>
            <a:r>
              <a:rPr lang="en-CA" sz="4000" dirty="0">
                <a:solidFill>
                  <a:srgbClr val="FF0000"/>
                </a:solidFill>
              </a:rPr>
              <a:t>   </a:t>
            </a:r>
            <a:r>
              <a:rPr lang="en-CA" sz="2000" dirty="0"/>
              <a:t>                         </a:t>
            </a:r>
          </a:p>
          <a:p>
            <a:r>
              <a:rPr lang="en-CA" sz="2000" dirty="0" smtClean="0"/>
              <a:t> </a:t>
            </a:r>
            <a:r>
              <a:rPr lang="en-CA" sz="2000" dirty="0"/>
              <a:t>F = gravitational force of attraction (N)</a:t>
            </a:r>
          </a:p>
          <a:p>
            <a:r>
              <a:rPr lang="en-CA" sz="2000" dirty="0" smtClean="0"/>
              <a:t> </a:t>
            </a:r>
            <a:r>
              <a:rPr lang="en-CA" sz="2000" dirty="0"/>
              <a:t>m</a:t>
            </a:r>
            <a:r>
              <a:rPr lang="en-CA" sz="2000" baseline="-25000" dirty="0"/>
              <a:t>1</a:t>
            </a:r>
            <a:r>
              <a:rPr lang="en-CA" sz="2000" dirty="0"/>
              <a:t>, m</a:t>
            </a:r>
            <a:r>
              <a:rPr lang="en-CA" sz="2000" baseline="-25000" dirty="0"/>
              <a:t>2</a:t>
            </a:r>
            <a:r>
              <a:rPr lang="en-CA" sz="2000" dirty="0"/>
              <a:t> are the interacting masses (kg)</a:t>
            </a:r>
          </a:p>
          <a:p>
            <a:r>
              <a:rPr lang="en-CA" sz="2000" dirty="0"/>
              <a:t> </a:t>
            </a:r>
            <a:r>
              <a:rPr lang="en-CA" sz="2000" dirty="0" smtClean="0"/>
              <a:t>r </a:t>
            </a:r>
            <a:r>
              <a:rPr lang="en-CA" sz="2000" dirty="0"/>
              <a:t>is the separation of the masses (m)</a:t>
            </a:r>
          </a:p>
          <a:p>
            <a:r>
              <a:rPr lang="en-CA" sz="2000" dirty="0"/>
              <a:t>G is known as the “universal gravitational constant” (NOT to be confused with “little” g). It sets the strength of the gravitational interaction in the sense that if it were doubled, so would all the gravitational forces.</a:t>
            </a:r>
          </a:p>
          <a:p>
            <a:r>
              <a:rPr lang="en-CA" sz="2000" dirty="0"/>
              <a:t>G = 6.67 ´ 10</a:t>
            </a:r>
            <a:r>
              <a:rPr lang="en-CA" sz="2000" baseline="30000" dirty="0"/>
              <a:t>-11</a:t>
            </a:r>
            <a:r>
              <a:rPr lang="en-CA" sz="2000" dirty="0"/>
              <a:t> N m</a:t>
            </a:r>
            <a:r>
              <a:rPr lang="en-CA" sz="2000" baseline="30000" dirty="0"/>
              <a:t>2</a:t>
            </a:r>
            <a:r>
              <a:rPr lang="en-CA" sz="2000" dirty="0"/>
              <a:t> kg</a:t>
            </a:r>
            <a:r>
              <a:rPr lang="en-CA" sz="2000" baseline="30000" dirty="0"/>
              <a:t>-2</a:t>
            </a:r>
            <a:endParaRPr lang="en-CA" sz="2000" dirty="0"/>
          </a:p>
          <a:p>
            <a:r>
              <a:rPr lang="en-CA" sz="2000" dirty="0"/>
              <a:t>Show how the units can be worked out by rearranging the original equation</a:t>
            </a:r>
            <a:r>
              <a:rPr lang="en-CA" sz="2000" dirty="0" smtClean="0"/>
              <a:t>.</a:t>
            </a:r>
            <a:endParaRPr lang="en-CA"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on the law</a:t>
            </a:r>
            <a:endParaRPr lang="en-CA" dirty="0"/>
          </a:p>
        </p:txBody>
      </p:sp>
      <p:sp>
        <p:nvSpPr>
          <p:cNvPr id="3" name="Content Placeholder 2"/>
          <p:cNvSpPr>
            <a:spLocks noGrp="1"/>
          </p:cNvSpPr>
          <p:nvPr>
            <p:ph idx="1"/>
          </p:nvPr>
        </p:nvSpPr>
        <p:spPr/>
        <p:txBody>
          <a:bodyPr>
            <a:normAutofit fontScale="55000" lnSpcReduction="20000"/>
          </a:bodyPr>
          <a:lstStyle/>
          <a:p>
            <a:r>
              <a:rPr lang="en-CA" dirty="0" smtClean="0"/>
              <a:t>This law applies between point masses, but spherical masses can be treated as though they were point masses with all their mass concentrated at their centre.</a:t>
            </a:r>
          </a:p>
          <a:p>
            <a:r>
              <a:rPr lang="en-CA" dirty="0" smtClean="0"/>
              <a:t>This force is ALWAYS attractive. </a:t>
            </a:r>
          </a:p>
          <a:p>
            <a:r>
              <a:rPr lang="en-CA" dirty="0" smtClean="0"/>
              <a:t>In some texts you will see a minus sign in the equation, so that F = -Gm</a:t>
            </a:r>
            <a:r>
              <a:rPr lang="en-CA" baseline="-25000" dirty="0" smtClean="0"/>
              <a:t>1</a:t>
            </a:r>
            <a:r>
              <a:rPr lang="en-CA" dirty="0" smtClean="0"/>
              <a:t>m</a:t>
            </a:r>
            <a:r>
              <a:rPr lang="en-CA" baseline="-25000" dirty="0" smtClean="0"/>
              <a:t>2</a:t>
            </a:r>
            <a:r>
              <a:rPr lang="en-CA" dirty="0" smtClean="0"/>
              <a:t>/r</a:t>
            </a:r>
            <a:r>
              <a:rPr lang="en-CA" baseline="30000" dirty="0" smtClean="0"/>
              <a:t>2</a:t>
            </a:r>
            <a:r>
              <a:rPr lang="en-CA" dirty="0" smtClean="0"/>
              <a:t>. This minus sign is there purely to indicate that the force is attractive </a:t>
            </a:r>
          </a:p>
          <a:p>
            <a:r>
              <a:rPr lang="en-CA" dirty="0" smtClean="0"/>
              <a:t>Every object with a mass in the universe attracts every other according to this law. But the actual size of the force becomes very small for objects very far away. For example, the Sun is about one million times more massive than the Earth, but because it’s so far away, the pull on us from the Sun is dwarfed by the pull on us from the Earth (which is around 1650 times greater). </a:t>
            </a:r>
          </a:p>
          <a:p>
            <a:r>
              <a:rPr lang="en-CA" dirty="0" smtClean="0"/>
              <a:t>As the separation of two objects increases, the separation</a:t>
            </a:r>
            <a:r>
              <a:rPr lang="en-CA" baseline="30000" dirty="0" smtClean="0"/>
              <a:t>2</a:t>
            </a:r>
            <a:r>
              <a:rPr lang="en-CA" dirty="0" smtClean="0"/>
              <a:t> increases even more, dramatically. The gravitational force will decrease by the same factor (since separation</a:t>
            </a:r>
            <a:r>
              <a:rPr lang="en-CA" baseline="30000" dirty="0" smtClean="0"/>
              <a:t>2</a:t>
            </a:r>
            <a:r>
              <a:rPr lang="en-CA" dirty="0" smtClean="0"/>
              <a:t> appears in the denominator of the equation). This is an example of an “inverse square law”, so called because the force of attraction varies in inverse proportion to the square of the separation.</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a:t>
            </a:r>
            <a:endParaRPr lang="en-CA" dirty="0"/>
          </a:p>
        </p:txBody>
      </p:sp>
      <p:sp>
        <p:nvSpPr>
          <p:cNvPr id="3" name="Content Placeholder 2"/>
          <p:cNvSpPr>
            <a:spLocks noGrp="1"/>
          </p:cNvSpPr>
          <p:nvPr>
            <p:ph idx="1"/>
          </p:nvPr>
        </p:nvSpPr>
        <p:spPr/>
        <p:txBody>
          <a:bodyPr>
            <a:normAutofit fontScale="70000" lnSpcReduction="20000"/>
          </a:bodyPr>
          <a:lstStyle/>
          <a:p>
            <a:r>
              <a:rPr lang="en-GB" dirty="0"/>
              <a:t>Data required: </a:t>
            </a:r>
            <a:r>
              <a:rPr lang="en-GB" i="1" dirty="0"/>
              <a:t>G</a:t>
            </a:r>
            <a:r>
              <a:rPr lang="en-GB" dirty="0"/>
              <a:t> = 6.67 </a:t>
            </a:r>
            <a:r>
              <a:rPr lang="en-GB" dirty="0">
                <a:sym typeface="Symbol"/>
              </a:rPr>
              <a:t></a:t>
            </a:r>
            <a:r>
              <a:rPr lang="en-GB" dirty="0"/>
              <a:t> 10</a:t>
            </a:r>
            <a:r>
              <a:rPr lang="en-GB" baseline="30000" dirty="0"/>
              <a:t>-11</a:t>
            </a:r>
            <a:r>
              <a:rPr lang="en-GB" dirty="0"/>
              <a:t> N m</a:t>
            </a:r>
            <a:r>
              <a:rPr lang="en-GB" baseline="30000" dirty="0"/>
              <a:t>2 </a:t>
            </a:r>
            <a:r>
              <a:rPr lang="en-GB" dirty="0"/>
              <a:t>kg</a:t>
            </a:r>
            <a:r>
              <a:rPr lang="en-GB" baseline="30000" dirty="0"/>
              <a:t>-2</a:t>
            </a:r>
            <a:r>
              <a:rPr lang="en-GB" dirty="0"/>
              <a:t>, mass of the Earth = 6.0 </a:t>
            </a:r>
            <a:r>
              <a:rPr lang="en-GB" dirty="0">
                <a:sym typeface="Symbol"/>
              </a:rPr>
              <a:t></a:t>
            </a:r>
            <a:r>
              <a:rPr lang="en-GB" dirty="0"/>
              <a:t> 10</a:t>
            </a:r>
            <a:r>
              <a:rPr lang="en-GB" baseline="30000" dirty="0"/>
              <a:t>24 </a:t>
            </a:r>
            <a:r>
              <a:rPr lang="en-GB" dirty="0"/>
              <a:t>kg, radius of the Earth = 6.4 </a:t>
            </a:r>
            <a:r>
              <a:rPr lang="en-GB" dirty="0">
                <a:sym typeface="Symbol"/>
              </a:rPr>
              <a:t></a:t>
            </a:r>
            <a:r>
              <a:rPr lang="en-GB" dirty="0"/>
              <a:t> 10</a:t>
            </a:r>
            <a:r>
              <a:rPr lang="en-GB" baseline="30000" dirty="0"/>
              <a:t>6 </a:t>
            </a:r>
            <a:r>
              <a:rPr lang="en-GB" dirty="0"/>
              <a:t>m, mass of the Sun = 2.0 </a:t>
            </a:r>
            <a:r>
              <a:rPr lang="en-GB" dirty="0">
                <a:sym typeface="Symbol"/>
              </a:rPr>
              <a:t></a:t>
            </a:r>
            <a:r>
              <a:rPr lang="en-GB" dirty="0"/>
              <a:t> 10</a:t>
            </a:r>
            <a:r>
              <a:rPr lang="en-GB" baseline="30000" dirty="0"/>
              <a:t>30 </a:t>
            </a:r>
            <a:r>
              <a:rPr lang="en-GB" dirty="0"/>
              <a:t>kg, average distance from the Earth to the Sun = 1.5 </a:t>
            </a:r>
            <a:r>
              <a:rPr lang="en-GB" dirty="0">
                <a:sym typeface="Symbol"/>
              </a:rPr>
              <a:t></a:t>
            </a:r>
            <a:r>
              <a:rPr lang="en-GB" dirty="0"/>
              <a:t> 10</a:t>
            </a:r>
            <a:r>
              <a:rPr lang="en-GB" baseline="30000" dirty="0"/>
              <a:t>11 </a:t>
            </a:r>
            <a:r>
              <a:rPr lang="en-GB" dirty="0"/>
              <a:t>m.</a:t>
            </a:r>
            <a:endParaRPr lang="en-CA" dirty="0"/>
          </a:p>
          <a:p>
            <a:r>
              <a:rPr lang="en-GB" dirty="0"/>
              <a:t> </a:t>
            </a:r>
            <a:endParaRPr lang="en-CA" dirty="0"/>
          </a:p>
          <a:p>
            <a:r>
              <a:rPr lang="en-GB" dirty="0"/>
              <a:t>1) Communications satellites orbit the Earth at a height of 36 000 km. How far is this from the centre of the Earth? If such a satellite has a mass of 250 kg, what is the force of attraction on it from the Earth</a:t>
            </a:r>
            <a:r>
              <a:rPr lang="en-GB" dirty="0" smtClean="0"/>
              <a:t>?</a:t>
            </a:r>
            <a:endParaRPr lang="en-CA" dirty="0"/>
          </a:p>
          <a:p>
            <a:r>
              <a:rPr lang="en-GB" dirty="0"/>
              <a:t>It is (3.6 x 10</a:t>
            </a:r>
            <a:r>
              <a:rPr lang="en-GB" baseline="30000" dirty="0"/>
              <a:t>7 </a:t>
            </a:r>
            <a:r>
              <a:rPr lang="en-GB" dirty="0"/>
              <a:t>m + 6.4 x 10</a:t>
            </a:r>
            <a:r>
              <a:rPr lang="en-GB" baseline="30000" dirty="0"/>
              <a:t>6 </a:t>
            </a:r>
            <a:r>
              <a:rPr lang="en-GB" dirty="0"/>
              <a:t>m) = 4.24 x 10</a:t>
            </a:r>
            <a:r>
              <a:rPr lang="en-GB" baseline="30000" dirty="0"/>
              <a:t>7 </a:t>
            </a:r>
            <a:r>
              <a:rPr lang="en-GB" dirty="0"/>
              <a:t>m from the centre of the Earth. (They should really give this as 4.2 x 10</a:t>
            </a:r>
            <a:r>
              <a:rPr lang="en-GB" baseline="30000" dirty="0"/>
              <a:t>7 </a:t>
            </a:r>
            <a:r>
              <a:rPr lang="en-GB" dirty="0"/>
              <a:t>m – </a:t>
            </a:r>
            <a:r>
              <a:rPr lang="en-GB" dirty="0" smtClean="0"/>
              <a:t>take care with </a:t>
            </a:r>
            <a:r>
              <a:rPr lang="en-GB" dirty="0"/>
              <a:t>significant figures in physical calculations</a:t>
            </a:r>
            <a:r>
              <a:rPr lang="en-GB" dirty="0" smtClean="0"/>
              <a:t>).</a:t>
            </a:r>
            <a:endParaRPr lang="en-CA" dirty="0"/>
          </a:p>
          <a:p>
            <a:r>
              <a:rPr lang="en-GB" dirty="0"/>
              <a:t>The force is F = Gm</a:t>
            </a:r>
            <a:r>
              <a:rPr lang="en-GB" baseline="-25000" dirty="0"/>
              <a:t>1</a:t>
            </a:r>
            <a:r>
              <a:rPr lang="en-GB" dirty="0"/>
              <a:t>m</a:t>
            </a:r>
            <a:r>
              <a:rPr lang="en-GB" baseline="-25000" dirty="0"/>
              <a:t>2</a:t>
            </a:r>
            <a:r>
              <a:rPr lang="en-GB" dirty="0"/>
              <a:t>/r</a:t>
            </a:r>
            <a:r>
              <a:rPr lang="en-GB" baseline="30000" dirty="0"/>
              <a:t>2</a:t>
            </a:r>
            <a:r>
              <a:rPr lang="en-GB" dirty="0"/>
              <a:t> = (6.67 x 10</a:t>
            </a:r>
            <a:r>
              <a:rPr lang="en-GB" baseline="30000" dirty="0"/>
              <a:t>-11</a:t>
            </a:r>
            <a:r>
              <a:rPr lang="en-GB" dirty="0"/>
              <a:t> x 6.0 x 10</a:t>
            </a:r>
            <a:r>
              <a:rPr lang="en-GB" baseline="30000" dirty="0"/>
              <a:t>24</a:t>
            </a:r>
            <a:r>
              <a:rPr lang="en-GB" dirty="0"/>
              <a:t> x 250)/ (4.24 x 10</a:t>
            </a:r>
            <a:r>
              <a:rPr lang="en-GB" baseline="30000" dirty="0"/>
              <a:t>7</a:t>
            </a:r>
            <a:r>
              <a:rPr lang="en-GB" dirty="0"/>
              <a:t>)</a:t>
            </a:r>
            <a:r>
              <a:rPr lang="en-GB" baseline="30000" dirty="0"/>
              <a:t>2</a:t>
            </a:r>
            <a:r>
              <a:rPr lang="en-GB" dirty="0"/>
              <a:t>. This gives an answer of about 56 N,  </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70000" lnSpcReduction="20000"/>
          </a:bodyPr>
          <a:lstStyle/>
          <a:p>
            <a:r>
              <a:rPr lang="en-GB" dirty="0" smtClean="0"/>
              <a:t>2) What is the force of attraction from the Earth on you? What do we call this force? What is the force of attraction on the Earth from you?</a:t>
            </a:r>
            <a:endParaRPr lang="en-CA" dirty="0" smtClean="0"/>
          </a:p>
          <a:p>
            <a:r>
              <a:rPr lang="en-GB" dirty="0" smtClean="0"/>
              <a:t> </a:t>
            </a:r>
            <a:endParaRPr lang="en-CA" dirty="0" smtClean="0"/>
          </a:p>
          <a:p>
            <a:r>
              <a:rPr lang="en-GB" dirty="0" smtClean="0"/>
              <a:t>They will need to estimate their own mass in kg. If they need to convert, 1 stone is 6.4kg (and there are 14 pounds in a stone). They then use F=Gm</a:t>
            </a:r>
            <a:r>
              <a:rPr lang="en-GB" baseline="-25000" dirty="0" smtClean="0"/>
              <a:t>1</a:t>
            </a:r>
            <a:r>
              <a:rPr lang="en-GB" dirty="0" smtClean="0"/>
              <a:t>m</a:t>
            </a:r>
            <a:r>
              <a:rPr lang="en-GB" baseline="-25000" dirty="0" smtClean="0"/>
              <a:t>2</a:t>
            </a:r>
            <a:r>
              <a:rPr lang="en-GB" dirty="0" smtClean="0"/>
              <a:t>/r</a:t>
            </a:r>
            <a:r>
              <a:rPr lang="en-GB" baseline="30000" dirty="0" smtClean="0"/>
              <a:t>2</a:t>
            </a:r>
            <a:r>
              <a:rPr lang="en-GB" dirty="0" smtClean="0"/>
              <a:t> where r is the radius of the Earth.</a:t>
            </a:r>
            <a:endParaRPr lang="en-CA" dirty="0" smtClean="0"/>
          </a:p>
          <a:p>
            <a:r>
              <a:rPr lang="en-GB" dirty="0" smtClean="0"/>
              <a:t> </a:t>
            </a:r>
            <a:endParaRPr lang="en-CA" dirty="0" smtClean="0"/>
          </a:p>
          <a:p>
            <a:r>
              <a:rPr lang="en-GB" dirty="0" smtClean="0"/>
              <a:t>This force is usually called their weight.</a:t>
            </a:r>
            <a:endParaRPr lang="en-CA" dirty="0" smtClean="0"/>
          </a:p>
          <a:p>
            <a:r>
              <a:rPr lang="en-GB" dirty="0" smtClean="0"/>
              <a:t> </a:t>
            </a:r>
            <a:endParaRPr lang="en-CA" dirty="0" smtClean="0"/>
          </a:p>
          <a:p>
            <a:r>
              <a:rPr lang="en-GB" dirty="0" smtClean="0"/>
              <a:t>The force on the Earth from the student is exactly the same as their first answer, but in the opposite direction.</a:t>
            </a:r>
            <a:endParaRPr lang="en-CA" dirty="0" smtClean="0"/>
          </a:p>
          <a:p>
            <a:r>
              <a:rPr lang="en-GB" dirty="0" smtClean="0"/>
              <a:t> </a:t>
            </a: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85000" lnSpcReduction="10000"/>
          </a:bodyPr>
          <a:lstStyle/>
          <a:p>
            <a:r>
              <a:rPr lang="en-GB" dirty="0" smtClean="0"/>
              <a:t>3) What is the force of attraction from the Sun on you? How many times smaller is this than the force of attraction from the Earth on you?</a:t>
            </a:r>
            <a:endParaRPr lang="en-CA" dirty="0" smtClean="0"/>
          </a:p>
          <a:p>
            <a:r>
              <a:rPr lang="en-GB" dirty="0" smtClean="0"/>
              <a:t> </a:t>
            </a:r>
            <a:endParaRPr lang="en-CA" dirty="0" smtClean="0"/>
          </a:p>
          <a:p>
            <a:r>
              <a:rPr lang="en-GB" dirty="0" smtClean="0"/>
              <a:t>Again, they will need to use their own mass, and the equation F=Gm</a:t>
            </a:r>
            <a:r>
              <a:rPr lang="en-GB" baseline="-25000" dirty="0" smtClean="0"/>
              <a:t>1</a:t>
            </a:r>
            <a:r>
              <a:rPr lang="en-GB" dirty="0" smtClean="0"/>
              <a:t>m</a:t>
            </a:r>
            <a:r>
              <a:rPr lang="en-GB" baseline="-25000" dirty="0" smtClean="0"/>
              <a:t>2</a:t>
            </a:r>
            <a:r>
              <a:rPr lang="en-GB" dirty="0" smtClean="0"/>
              <a:t>/r</a:t>
            </a:r>
            <a:r>
              <a:rPr lang="en-GB" baseline="30000" dirty="0" smtClean="0"/>
              <a:t>2</a:t>
            </a:r>
            <a:r>
              <a:rPr lang="en-GB" dirty="0" smtClean="0"/>
              <a:t>, but this time r is the average distance from the Sun to the Earth. This force should be about 1650 times less than their weight, of the order of 0.3-0.5 N. Small, but not negligible.</a:t>
            </a:r>
            <a:endParaRPr lang="en-CA" dirty="0" smtClean="0"/>
          </a:p>
          <a:p>
            <a:r>
              <a:rPr lang="en-GB" dirty="0" smtClean="0"/>
              <a:t> </a:t>
            </a:r>
            <a:endParaRPr lang="en-CA" dirty="0" smtClean="0"/>
          </a:p>
          <a:p>
            <a:r>
              <a:rPr lang="en-GB" dirty="0" smtClean="0"/>
              <a:t> </a:t>
            </a:r>
            <a:endParaRPr lang="en-CA" dirty="0" smtClean="0"/>
          </a:p>
          <a:p>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1604</Words>
  <Application>Microsoft Office PowerPoint</Application>
  <PresentationFormat>On-screen Show (4:3)</PresentationFormat>
  <Paragraphs>127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6.1 Gravitational fields</vt:lpstr>
      <vt:lpstr>Slide 2</vt:lpstr>
      <vt:lpstr>Summary</vt:lpstr>
      <vt:lpstr>Introduction to Newton’s law of universal gravitation</vt:lpstr>
      <vt:lpstr>Newton’s law of universal gravitation</vt:lpstr>
      <vt:lpstr>More on the law</vt:lpstr>
      <vt:lpstr>Examples</vt:lpstr>
      <vt:lpstr>Slide 8</vt:lpstr>
      <vt:lpstr>Slide 9</vt:lpstr>
      <vt:lpstr>Slide 10</vt:lpstr>
      <vt:lpstr>Slide 11</vt:lpstr>
      <vt:lpstr>Slide 12</vt:lpstr>
      <vt:lpstr>Slide 13</vt:lpstr>
      <vt:lpstr>Fields and field lines </vt:lpstr>
      <vt:lpstr>Field around a spherical mass</vt:lpstr>
      <vt:lpstr>Close to the surface of the Earth</vt:lpstr>
      <vt:lpstr>A couple of important points to note:</vt:lpstr>
      <vt:lpstr>Gravitational field strength, g. </vt:lpstr>
      <vt:lpstr>A couple of points to note: </vt:lpstr>
      <vt:lpstr>Reading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jonathanb</cp:lastModifiedBy>
  <cp:revision>16</cp:revision>
  <dcterms:created xsi:type="dcterms:W3CDTF">2009-07-27T06:19:48Z</dcterms:created>
  <dcterms:modified xsi:type="dcterms:W3CDTF">2009-07-28T03:01:44Z</dcterms:modified>
</cp:coreProperties>
</file>