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9" r:id="rId3"/>
    <p:sldId id="292" r:id="rId4"/>
    <p:sldId id="258" r:id="rId5"/>
    <p:sldId id="259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511" autoAdjust="0"/>
    <p:restoredTop sz="94660"/>
  </p:normalViewPr>
  <p:slideViewPr>
    <p:cSldViewPr>
      <p:cViewPr varScale="1">
        <p:scale>
          <a:sx n="68" d="100"/>
          <a:sy n="68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900" baseline="0" dirty="0" smtClean="0">
                <a:latin typeface="MyriadPro-Regular"/>
              </a:rPr>
              <a:t>2.3.1 Outline what is meant by work. 2 </a:t>
            </a:r>
            <a:r>
              <a:rPr lang="en-US" sz="900" baseline="0" dirty="0" smtClean="0">
                <a:latin typeface="MyriadPro-Light"/>
              </a:rPr>
              <a:t>Students should be familiar with situations where</a:t>
            </a:r>
          </a:p>
          <a:p>
            <a:r>
              <a:rPr lang="en-US" sz="900" baseline="0" dirty="0" smtClean="0">
                <a:latin typeface="MyriadPro-Light"/>
              </a:rPr>
              <a:t>the displacement is not in the same direction as the</a:t>
            </a:r>
          </a:p>
          <a:p>
            <a:r>
              <a:rPr lang="en-US" sz="900" baseline="0" dirty="0" smtClean="0">
                <a:latin typeface="MyriadPro-Light"/>
              </a:rPr>
              <a:t>force.</a:t>
            </a:r>
          </a:p>
          <a:p>
            <a:r>
              <a:rPr lang="en-US" sz="900" baseline="0" dirty="0" smtClean="0">
                <a:latin typeface="MyriadPro-Regular"/>
              </a:rPr>
              <a:t>2.3.2 Determine the work done by a</a:t>
            </a:r>
          </a:p>
          <a:p>
            <a:r>
              <a:rPr lang="en-US" sz="900" baseline="0" dirty="0" smtClean="0">
                <a:latin typeface="MyriadPro-Regular"/>
              </a:rPr>
              <a:t>non-constant force by interpreting a</a:t>
            </a:r>
          </a:p>
          <a:p>
            <a:r>
              <a:rPr lang="en-US" sz="900" baseline="0" dirty="0" smtClean="0">
                <a:latin typeface="MyriadPro-Regular"/>
              </a:rPr>
              <a:t>force–displacement graph.</a:t>
            </a:r>
          </a:p>
          <a:p>
            <a:r>
              <a:rPr lang="en-US" sz="900" baseline="0" dirty="0" smtClean="0">
                <a:latin typeface="MyriadPro-Regular"/>
              </a:rPr>
              <a:t>3 </a:t>
            </a:r>
            <a:r>
              <a:rPr lang="en-US" sz="900" baseline="0" dirty="0" smtClean="0">
                <a:latin typeface="MyriadPro-Light"/>
              </a:rPr>
              <a:t>A typical example would be calculating the work</a:t>
            </a:r>
          </a:p>
          <a:p>
            <a:r>
              <a:rPr lang="en-US" sz="900" baseline="0" dirty="0" smtClean="0">
                <a:latin typeface="MyriadPro-Light"/>
              </a:rPr>
              <a:t>done in extending a spring. See 2.3.7.</a:t>
            </a:r>
          </a:p>
          <a:p>
            <a:r>
              <a:rPr lang="en-US" sz="900" baseline="0" dirty="0" smtClean="0">
                <a:latin typeface="MyriadPro-Regular"/>
              </a:rPr>
              <a:t>2.3.3 Solve problems involving the work</a:t>
            </a:r>
          </a:p>
          <a:p>
            <a:r>
              <a:rPr lang="en-US" sz="900" baseline="0" dirty="0" smtClean="0">
                <a:latin typeface="MyriadPro-Regular"/>
              </a:rPr>
              <a:t>done by a force.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BD61-FC43-4B37-8913-5693D019CF3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856D-B56A-4838-9A10-9A057B800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Autofit/>
          </a:bodyPr>
          <a:lstStyle/>
          <a:p>
            <a:r>
              <a:rPr lang="es-ES" sz="6000" b="1" dirty="0" err="1" smtClean="0"/>
              <a:t>Work</a:t>
            </a:r>
            <a:r>
              <a:rPr lang="es-ES" sz="6000" b="1" dirty="0"/>
              <a:t> </a:t>
            </a:r>
            <a:r>
              <a:rPr lang="es-ES" sz="6000" b="1" dirty="0" smtClean="0"/>
              <a:t>and </a:t>
            </a:r>
            <a:r>
              <a:rPr lang="es-ES" sz="6000" b="1" dirty="0" err="1" smtClean="0"/>
              <a:t>energy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715436" cy="4786346"/>
          </a:xfrm>
        </p:spPr>
        <p:txBody>
          <a:bodyPr>
            <a:noAutofit/>
          </a:bodyPr>
          <a:lstStyle/>
          <a:p>
            <a:pPr algn="l"/>
            <a:r>
              <a:rPr lang="es-ES" sz="3200" b="1" dirty="0" err="1" smtClean="0"/>
              <a:t>Core</a:t>
            </a:r>
            <a:endParaRPr lang="es-ES" sz="3200" b="1" dirty="0"/>
          </a:p>
          <a:p>
            <a:pPr algn="l"/>
            <a:r>
              <a:rPr sz="3200"/>
              <a:t>• Relate (without calculation) work done to the</a:t>
            </a:r>
          </a:p>
          <a:p>
            <a:pPr algn="l"/>
            <a:r>
              <a:rPr sz="3200"/>
              <a:t>magnitude of a force and the distance moved</a:t>
            </a:r>
          </a:p>
          <a:p>
            <a:pPr algn="l"/>
            <a:r>
              <a:rPr lang="es-ES" sz="3200" b="1" dirty="0" err="1"/>
              <a:t>Supplement</a:t>
            </a:r>
            <a:endParaRPr lang="es-ES" sz="3200" b="1" dirty="0"/>
          </a:p>
          <a:p>
            <a:pPr algn="l"/>
            <a:r>
              <a:rPr sz="3200"/>
              <a:t>• Describe energy changes in terms of work done</a:t>
            </a:r>
          </a:p>
          <a:p>
            <a:pPr algn="l"/>
            <a:r>
              <a:rPr sz="3200"/>
              <a:t>• Recall and use </a:t>
            </a:r>
            <a:r>
              <a:rPr sz="3200" i="1"/>
              <a:t>ΔW = Fd = ΔE</a:t>
            </a:r>
          </a:p>
          <a:p>
            <a:pPr algn="l"/>
            <a:endParaRPr lang="es-ES" sz="2000" i="1" dirty="0" smtClean="0"/>
          </a:p>
          <a:p>
            <a:pPr algn="l"/>
            <a:endParaRPr lang="es-ES" sz="2000" i="1" dirty="0"/>
          </a:p>
          <a:p>
            <a:endParaRPr lang="es-E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P78&amp;79</a:t>
            </a:r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smtClean="0"/>
              <a:t>questions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SICK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Gravitational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Radiative</a:t>
            </a:r>
            <a:r>
              <a:rPr lang="en-US" dirty="0" smtClean="0">
                <a:solidFill>
                  <a:srgbClr val="FFFF00"/>
                </a:solidFill>
              </a:rPr>
              <a:t> (e-m waves)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Electrical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Elastic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Nuclear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Sound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Internal (Thermal)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Chemical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Kinetic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That’s it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Really no other types exist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Except maybe dark energy but that is another story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transfers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9 </a:t>
            </a:r>
            <a:r>
              <a:rPr lang="es-ES" dirty="0" err="1" smtClean="0"/>
              <a:t>types</a:t>
            </a:r>
            <a:r>
              <a:rPr lang="es-ES" dirty="0" smtClean="0"/>
              <a:t> of </a:t>
            </a:r>
            <a:r>
              <a:rPr lang="es-ES" dirty="0" err="1" smtClean="0"/>
              <a:t>energy</a:t>
            </a:r>
            <a:r>
              <a:rPr lang="es-ES" dirty="0" smtClean="0"/>
              <a:t> in a </a:t>
            </a:r>
            <a:r>
              <a:rPr lang="es-ES" dirty="0" err="1" smtClean="0"/>
              <a:t>circle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a </a:t>
            </a:r>
            <a:r>
              <a:rPr lang="es-ES" dirty="0" err="1" smtClean="0"/>
              <a:t>double</a:t>
            </a:r>
            <a:r>
              <a:rPr lang="es-ES" dirty="0" smtClean="0"/>
              <a:t> page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notebooks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Draw</a:t>
            </a:r>
            <a:r>
              <a:rPr lang="es-ES" dirty="0" smtClean="0"/>
              <a:t> a </a:t>
            </a:r>
            <a:r>
              <a:rPr lang="es-ES" dirty="0" err="1" smtClean="0"/>
              <a:t>straight</a:t>
            </a:r>
            <a:r>
              <a:rPr lang="es-ES" dirty="0" smtClean="0"/>
              <a:t> line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of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and </a:t>
            </a:r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arrow</a:t>
            </a:r>
            <a:endParaRPr lang="es-ES" dirty="0" smtClean="0"/>
          </a:p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arrow</a:t>
            </a:r>
            <a:r>
              <a:rPr lang="es-ES" dirty="0" smtClean="0"/>
              <a:t> a </a:t>
            </a:r>
            <a:r>
              <a:rPr lang="es-ES" dirty="0" err="1" smtClean="0"/>
              <a:t>device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phenomenon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causes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Moving</a:t>
            </a:r>
            <a:r>
              <a:rPr lang="es-ES" dirty="0" smtClean="0"/>
              <a:t> </a:t>
            </a:r>
            <a:r>
              <a:rPr lang="es-ES" dirty="0" err="1" smtClean="0"/>
              <a:t>bodies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endParaRPr lang="en-US" dirty="0" smtClean="0"/>
          </a:p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mass</a:t>
            </a:r>
            <a:r>
              <a:rPr lang="es-MX" dirty="0" smtClean="0"/>
              <a:t> of a </a:t>
            </a:r>
            <a:r>
              <a:rPr lang="es-MX" dirty="0" err="1" smtClean="0"/>
              <a:t>body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m </a:t>
            </a:r>
            <a:r>
              <a:rPr lang="es-MX" dirty="0" smtClean="0"/>
              <a:t>and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velocity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v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kinetic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…….. </a:t>
            </a:r>
          </a:p>
          <a:p>
            <a:r>
              <a:rPr lang="es-MX" sz="5400" i="1" dirty="0" err="1" smtClean="0"/>
              <a:t>E</a:t>
            </a:r>
            <a:r>
              <a:rPr lang="es-MX" sz="5400" i="1" baseline="-25000" dirty="0" err="1" smtClean="0"/>
              <a:t>k</a:t>
            </a:r>
            <a:r>
              <a:rPr lang="es-MX" sz="5400" baseline="-25000" dirty="0" smtClean="0"/>
              <a:t> </a:t>
            </a:r>
            <a:r>
              <a:rPr lang="es-MX" sz="5400" dirty="0" smtClean="0"/>
              <a:t>= ½ </a:t>
            </a:r>
            <a:r>
              <a:rPr lang="es-MX" sz="5400" i="1" dirty="0" smtClean="0"/>
              <a:t>m v</a:t>
            </a:r>
            <a:r>
              <a:rPr lang="es-MX" sz="5400" i="1" baseline="30000" dirty="0" smtClean="0"/>
              <a:t>2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Gravitational</a:t>
            </a:r>
            <a:r>
              <a:rPr lang="es-MX" dirty="0" smtClean="0"/>
              <a:t> 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mass</a:t>
            </a:r>
            <a:r>
              <a:rPr lang="es-MX" dirty="0" smtClean="0"/>
              <a:t> of a </a:t>
            </a:r>
            <a:r>
              <a:rPr lang="es-MX" dirty="0" err="1" smtClean="0"/>
              <a:t>body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m </a:t>
            </a:r>
            <a:r>
              <a:rPr lang="es-MX" dirty="0" smtClean="0"/>
              <a:t>and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height</a:t>
            </a:r>
            <a:r>
              <a:rPr lang="es-MX" dirty="0" smtClean="0"/>
              <a:t> </a:t>
            </a:r>
            <a:r>
              <a:rPr lang="es-MX" dirty="0" err="1" smtClean="0"/>
              <a:t>above</a:t>
            </a:r>
            <a:r>
              <a:rPr lang="es-MX" dirty="0" smtClean="0"/>
              <a:t> a </a:t>
            </a:r>
            <a:r>
              <a:rPr lang="es-MX" dirty="0" err="1" smtClean="0"/>
              <a:t>fixed</a:t>
            </a:r>
            <a:r>
              <a:rPr lang="es-MX" dirty="0" smtClean="0"/>
              <a:t> position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h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in </a:t>
            </a:r>
            <a:r>
              <a:rPr lang="es-MX" dirty="0" err="1" smtClean="0"/>
              <a:t>gravitational</a:t>
            </a:r>
            <a:r>
              <a:rPr lang="es-MX" dirty="0" smtClean="0"/>
              <a:t> 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………….</a:t>
            </a:r>
          </a:p>
          <a:p>
            <a:r>
              <a:rPr lang="es-MX" i="1" dirty="0" smtClean="0">
                <a:sym typeface="Symbol"/>
              </a:rPr>
              <a:t></a:t>
            </a:r>
            <a:r>
              <a:rPr lang="es-MX" i="1" dirty="0" err="1" smtClean="0"/>
              <a:t>E</a:t>
            </a:r>
            <a:r>
              <a:rPr lang="es-MX" i="1" baseline="-25000" dirty="0" err="1" smtClean="0"/>
              <a:t>p</a:t>
            </a:r>
            <a:r>
              <a:rPr lang="es-MX" baseline="-25000" dirty="0" smtClean="0"/>
              <a:t> </a:t>
            </a:r>
            <a:r>
              <a:rPr lang="es-MX" dirty="0" smtClean="0"/>
              <a:t>= </a:t>
            </a:r>
            <a:r>
              <a:rPr lang="es-MX" i="1" dirty="0" err="1" smtClean="0"/>
              <a:t>mg</a:t>
            </a:r>
            <a:r>
              <a:rPr lang="es-MX" i="1" dirty="0" err="1" smtClean="0">
                <a:sym typeface="Symbol"/>
              </a:rPr>
              <a:t></a:t>
            </a:r>
            <a:r>
              <a:rPr lang="es-MX" i="1" dirty="0" err="1" smtClean="0"/>
              <a:t>h</a:t>
            </a:r>
            <a:r>
              <a:rPr lang="es-MX" i="1" dirty="0" smtClean="0"/>
              <a:t> </a:t>
            </a:r>
            <a:endParaRPr lang="en-US" dirty="0" smtClean="0"/>
          </a:p>
          <a:p>
            <a:r>
              <a:rPr lang="es-MX" dirty="0" smtClean="0"/>
              <a:t> </a:t>
            </a:r>
            <a:r>
              <a:rPr lang="es-MX" dirty="0" err="1" smtClean="0"/>
              <a:t>where</a:t>
            </a:r>
            <a:r>
              <a:rPr lang="es-MX" dirty="0" smtClean="0"/>
              <a:t> g =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acceleration</a:t>
            </a:r>
            <a:r>
              <a:rPr lang="es-MX" dirty="0" smtClean="0"/>
              <a:t> </a:t>
            </a:r>
            <a:r>
              <a:rPr lang="es-MX" dirty="0" err="1" smtClean="0"/>
              <a:t>due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gravity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Work done and energy transferred are measured in joules (J). The work done on an object can be calculated if the force and distance moved are known.</a:t>
            </a:r>
          </a:p>
          <a:p>
            <a:r>
              <a:rPr lang="en-GB" dirty="0" smtClean="0"/>
              <a:t>You should know, and be able to use, the relationship between work done, force applied and distance moved.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Background</a:t>
            </a:r>
            <a:br>
              <a:rPr lang="en-GB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 and energy are measured in the same unit, the joule (J). When an object is moved by a force, energy is transferred and work is done. But work is not a form of energy - it is one of the ways in which energy can be transferred.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equation</a:t>
            </a:r>
            <a:br>
              <a:rPr lang="en-GB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equation shows the relationship between work done, force applied and distance moved:</a:t>
            </a:r>
          </a:p>
          <a:p>
            <a:r>
              <a:rPr lang="en-GB" b="1" dirty="0" smtClean="0"/>
              <a:t>work done (joule, J) = force (</a:t>
            </a:r>
            <a:r>
              <a:rPr lang="en-GB" b="1" dirty="0" err="1" smtClean="0"/>
              <a:t>newton</a:t>
            </a:r>
            <a:r>
              <a:rPr lang="en-GB" b="1" dirty="0" smtClean="0"/>
              <a:t>, N) × distance (metre, m)</a:t>
            </a:r>
            <a:endParaRPr lang="en-GB" dirty="0" smtClean="0"/>
          </a:p>
          <a:p>
            <a:r>
              <a:rPr lang="en-GB" dirty="0" smtClean="0"/>
              <a:t>The distance involved is the distance moved in the direction of the applied force.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force of 10N is applied to a box to move it 2m along the floor. What is the work done on the box?</a:t>
            </a:r>
          </a:p>
          <a:p>
            <a:r>
              <a:rPr lang="en-GB" dirty="0" smtClean="0"/>
              <a:t>W= </a:t>
            </a:r>
            <a:r>
              <a:rPr lang="en-GB" dirty="0" err="1" smtClean="0"/>
              <a:t>Fd</a:t>
            </a:r>
            <a:endParaRPr lang="en-GB" dirty="0" smtClean="0"/>
          </a:p>
          <a:p>
            <a:r>
              <a:rPr lang="en-GB" dirty="0" smtClean="0"/>
              <a:t>W=10x2</a:t>
            </a:r>
          </a:p>
          <a:p>
            <a:r>
              <a:rPr lang="en-GB" dirty="0" smtClean="0"/>
              <a:t>W=</a:t>
            </a:r>
            <a:r>
              <a:rPr lang="en-GB" u="sng" dirty="0" smtClean="0"/>
              <a:t>20J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393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Work and energy</vt:lpstr>
      <vt:lpstr>GREEN SICK</vt:lpstr>
      <vt:lpstr>Energy transfers</vt:lpstr>
      <vt:lpstr>Kinetic Energy</vt:lpstr>
      <vt:lpstr>Gravitational Potential Energy </vt:lpstr>
      <vt:lpstr>Slide 6</vt:lpstr>
      <vt:lpstr>Background </vt:lpstr>
      <vt:lpstr>The equation </vt:lpstr>
      <vt:lpstr>Question</vt:lpstr>
      <vt:lpstr>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S-8</dc:creator>
  <cp:lastModifiedBy>S-8</cp:lastModifiedBy>
  <cp:revision>45</cp:revision>
  <dcterms:created xsi:type="dcterms:W3CDTF">2009-02-08T08:44:51Z</dcterms:created>
  <dcterms:modified xsi:type="dcterms:W3CDTF">2014-03-05T08:49:29Z</dcterms:modified>
</cp:coreProperties>
</file>