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2" r:id="rId2"/>
    <p:sldId id="321" r:id="rId3"/>
    <p:sldId id="329" r:id="rId4"/>
    <p:sldId id="319" r:id="rId5"/>
    <p:sldId id="330" r:id="rId6"/>
    <p:sldId id="325" r:id="rId7"/>
    <p:sldId id="326" r:id="rId8"/>
    <p:sldId id="327" r:id="rId9"/>
    <p:sldId id="328" r:id="rId10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CC99FF"/>
    <a:srgbClr val="FFC68D"/>
    <a:srgbClr val="9900CC"/>
    <a:srgbClr val="FFFFCC"/>
    <a:srgbClr val="FFCC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214" autoAdjust="0"/>
    <p:restoredTop sz="93111" autoAdjust="0"/>
  </p:normalViewPr>
  <p:slideViewPr>
    <p:cSldViewPr>
      <p:cViewPr>
        <p:scale>
          <a:sx n="50" d="100"/>
          <a:sy n="50" d="100"/>
        </p:scale>
        <p:origin x="-714" y="-606"/>
      </p:cViewPr>
      <p:guideLst>
        <p:guide orient="horz" pos="4080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C3974F-8C8B-48F1-B4ED-EBE5E0D58AA8}" type="slidenum">
              <a:rPr lang="en-GB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D6F97-B746-4506-B5BE-DD6322902949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1BD32-A91B-4267-8D86-0DA3CA6DAF03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76400"/>
            <a:ext cx="1943100" cy="441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76400"/>
            <a:ext cx="5676900" cy="441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9EA68-DC4B-402E-B2E2-8E20452491C0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201C8-4E73-4BAA-A8C3-028D170DA050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F1C48-5A6B-446E-B86C-471A60440D44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409AA-5ACA-4F51-88F4-2DFBEDD3BA7F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3E091-F1C1-4197-AC66-B541D4D6328C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156AA-5F13-4A29-8576-20154F8A3D35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78346-C1CE-4A3B-A10B-42D0A3A2A0DB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43BC2-899A-4D68-AA51-75F176D390F8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CA963-1DBF-4E93-8568-0A95C32E618D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0"/>
            <a:ext cx="7715304" cy="1143000"/>
          </a:xfrm>
          <a:prstGeom prst="rect">
            <a:avLst/>
          </a:prstGeom>
          <a:solidFill>
            <a:schemeClr val="tx2">
              <a:lumMod val="50000"/>
              <a:lumOff val="5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85860"/>
            <a:ext cx="7772400" cy="4810140"/>
          </a:xfrm>
          <a:prstGeom prst="rect">
            <a:avLst/>
          </a:prstGeom>
          <a:solidFill>
            <a:schemeClr val="tx2">
              <a:lumMod val="50000"/>
              <a:lumOff val="5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6A5A56-20ED-4AE4-AA42-0E18AF46B741}" type="slidenum">
              <a:rPr lang="en-GB"/>
              <a:pPr/>
              <a:t>‹Nº›</a:t>
            </a:fld>
            <a:endParaRPr lang="en-GB"/>
          </a:p>
        </p:txBody>
      </p:sp>
      <p:pic>
        <p:nvPicPr>
          <p:cNvPr id="1032" name="Picture 8" descr="NT + P4U logo shorter-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589963" y="3262313"/>
            <a:ext cx="554037" cy="3595687"/>
          </a:xfrm>
          <a:prstGeom prst="rect">
            <a:avLst/>
          </a:prstGeom>
          <a:noFill/>
        </p:spPr>
      </p:pic>
      <p:pic>
        <p:nvPicPr>
          <p:cNvPr id="1033" name="Picture 9" descr="ntsymbol_small_rgb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631238" y="6092825"/>
            <a:ext cx="512762" cy="7651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nimBg="1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5400" b="1">
          <a:solidFill>
            <a:srgbClr val="FF66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ycd.co.uk/dt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chemeClr val="accent2"/>
                </a:solidFill>
                <a:latin typeface="Arial" charset="0"/>
              </a:rPr>
              <a:t>Velocity </a:t>
            </a:r>
            <a:r>
              <a:rPr lang="en-GB" sz="3600" dirty="0" smtClean="0">
                <a:solidFill>
                  <a:schemeClr val="accent2"/>
                </a:solidFill>
                <a:latin typeface="Arial" charset="0"/>
              </a:rPr>
              <a:t>and Acceleration</a:t>
            </a:r>
            <a:r>
              <a:rPr lang="en-GB" sz="3600" dirty="0" smtClean="0">
                <a:latin typeface="Arial" charset="0"/>
              </a:rPr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8938" indent="-388938">
              <a:spcBef>
                <a:spcPct val="50000"/>
              </a:spcBef>
              <a:buClr>
                <a:schemeClr val="accent2"/>
              </a:buClr>
              <a:buSzPct val="120000"/>
              <a:tabLst>
                <a:tab pos="388938" algn="l"/>
              </a:tabLst>
            </a:pPr>
            <a:r>
              <a:rPr lang="en-GB" dirty="0" smtClean="0">
                <a:latin typeface="Arial" charset="0"/>
              </a:rPr>
              <a:t>How to calculate average speed</a:t>
            </a:r>
          </a:p>
          <a:p>
            <a:pPr marL="388938" indent="-388938">
              <a:spcBef>
                <a:spcPct val="50000"/>
              </a:spcBef>
              <a:buClr>
                <a:schemeClr val="accent2"/>
              </a:buClr>
              <a:buSzPct val="120000"/>
              <a:tabLst>
                <a:tab pos="388938" algn="l"/>
              </a:tabLst>
            </a:pPr>
            <a:r>
              <a:rPr lang="en-GB" dirty="0" smtClean="0">
                <a:latin typeface="Arial" charset="0"/>
              </a:rPr>
              <a:t>The difference between speed and velocity</a:t>
            </a:r>
          </a:p>
          <a:p>
            <a:pPr marL="388938" indent="-388938">
              <a:spcBef>
                <a:spcPct val="50000"/>
              </a:spcBef>
              <a:buClr>
                <a:schemeClr val="accent2"/>
              </a:buClr>
              <a:buSzPct val="120000"/>
              <a:tabLst>
                <a:tab pos="388938" algn="l"/>
              </a:tabLst>
            </a:pPr>
            <a:r>
              <a:rPr lang="en-GB" dirty="0" smtClean="0">
                <a:latin typeface="Arial" charset="0"/>
              </a:rPr>
              <a:t>How to calculate acceleration</a:t>
            </a:r>
          </a:p>
          <a:p>
            <a:pPr marL="388938" indent="-388938">
              <a:spcBef>
                <a:spcPct val="50000"/>
              </a:spcBef>
              <a:buClr>
                <a:schemeClr val="accent2"/>
              </a:buClr>
              <a:buSzPct val="120000"/>
              <a:tabLst>
                <a:tab pos="388938" algn="l"/>
              </a:tabLst>
            </a:pPr>
            <a:r>
              <a:rPr lang="en-GB" dirty="0" smtClean="0">
                <a:latin typeface="Arial" charset="0"/>
              </a:rPr>
              <a:t>How to interpret velocity-time graphs.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Arial" charset="0"/>
              </a:rPr>
              <a:t>Chapter 18 : </a:t>
            </a:r>
            <a:r>
              <a:rPr lang="en-GB" sz="4000" dirty="0" smtClean="0">
                <a:solidFill>
                  <a:schemeClr val="accent2"/>
                </a:solidFill>
                <a:latin typeface="Arial" charset="0"/>
              </a:rPr>
              <a:t>Velocity and Acceleration</a:t>
            </a:r>
            <a:r>
              <a:rPr lang="en-GB" sz="4000" dirty="0" smtClean="0">
                <a:latin typeface="Arial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8938" indent="-388938">
              <a:spcBef>
                <a:spcPct val="50000"/>
              </a:spcBef>
              <a:buClr>
                <a:schemeClr val="accent2"/>
              </a:buClr>
              <a:buSzPct val="120000"/>
              <a:tabLst>
                <a:tab pos="388938" algn="l"/>
              </a:tabLst>
            </a:pPr>
            <a:r>
              <a:rPr lang="en-GB" dirty="0" smtClean="0">
                <a:latin typeface="Arial" charset="0"/>
              </a:rPr>
              <a:t>How to interpret distance-time graphs</a:t>
            </a:r>
          </a:p>
          <a:p>
            <a:pPr marL="388938" indent="-388938">
              <a:spcBef>
                <a:spcPct val="50000"/>
              </a:spcBef>
              <a:buClr>
                <a:schemeClr val="accent2"/>
              </a:buClr>
              <a:buSzPct val="120000"/>
              <a:tabLst>
                <a:tab pos="388938" algn="l"/>
              </a:tabLst>
            </a:pPr>
            <a:r>
              <a:rPr lang="en-GB" dirty="0" smtClean="0">
                <a:latin typeface="Arial" charset="0"/>
              </a:rPr>
              <a:t>The meaning of ‘displacement’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time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Distance – time graphs can show information about the motion of an object in more ________</a:t>
            </a:r>
          </a:p>
          <a:p>
            <a:r>
              <a:rPr lang="en-US" dirty="0" smtClean="0"/>
              <a:t>The _____________ of the line on a d-t graph tells us about the velocity (speed).  </a:t>
            </a:r>
          </a:p>
          <a:p>
            <a:r>
              <a:rPr lang="en-US" dirty="0" smtClean="0"/>
              <a:t>A greater speed is shown by a _________ line.</a:t>
            </a:r>
          </a:p>
          <a:p>
            <a:r>
              <a:rPr lang="en-US" dirty="0" smtClean="0"/>
              <a:t>If speed is constant the line is _________</a:t>
            </a:r>
          </a:p>
          <a:p>
            <a:r>
              <a:rPr lang="en-US" dirty="0" smtClean="0"/>
              <a:t>If the object is stationary the line is along the ___________   _________.</a:t>
            </a:r>
          </a:p>
          <a:p>
            <a:r>
              <a:rPr lang="en-US" dirty="0" smtClean="0"/>
              <a:t>An increasing velocity (acceleration) is shown by a line that _____________  _____</a:t>
            </a:r>
          </a:p>
          <a:p>
            <a:r>
              <a:rPr lang="en-US" dirty="0" smtClean="0"/>
              <a:t>A decreasing velocity (deceleration) is shown by a line that _____________  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7786742" cy="1143000"/>
          </a:xfrm>
        </p:spPr>
        <p:txBody>
          <a:bodyPr/>
          <a:lstStyle/>
          <a:p>
            <a:r>
              <a:rPr lang="en-US" sz="5400" dirty="0" smtClean="0"/>
              <a:t>Distance time graphs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42984"/>
            <a:ext cx="7772400" cy="457203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http://www.sycd.co.uk/dtg/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Open this website and complete the activity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mtClean="0"/>
              <a:t>Extension</a:t>
            </a:r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v=at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full equation for acceleration?</a:t>
            </a:r>
          </a:p>
          <a:p>
            <a:r>
              <a:rPr lang="en-US" sz="4000" dirty="0" smtClean="0"/>
              <a:t>a=(v-u)/t</a:t>
            </a:r>
          </a:p>
          <a:p>
            <a:r>
              <a:rPr lang="en-US" sz="4000" dirty="0" smtClean="0"/>
              <a:t>If u = 0</a:t>
            </a:r>
          </a:p>
          <a:p>
            <a:r>
              <a:rPr lang="en-US" sz="4000" dirty="0" smtClean="0"/>
              <a:t>a = (v-0)/t</a:t>
            </a:r>
          </a:p>
          <a:p>
            <a:r>
              <a:rPr lang="en-US" sz="4000" dirty="0" smtClean="0"/>
              <a:t>a = v/t</a:t>
            </a:r>
          </a:p>
          <a:p>
            <a:r>
              <a:rPr lang="en-US" sz="4000" dirty="0" smtClean="0"/>
              <a:t>v = a 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s= ½ at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 is the displacement a is acceleration</a:t>
            </a:r>
          </a:p>
          <a:p>
            <a:r>
              <a:rPr lang="en-US" dirty="0" smtClean="0"/>
              <a:t>What is the difference between displacement and distance?</a:t>
            </a:r>
          </a:p>
          <a:p>
            <a:r>
              <a:rPr lang="en-US" dirty="0" smtClean="0"/>
              <a:t>For the mathematically minded you can find a proof of this relationship on p 127 (just remember u = 0)</a:t>
            </a:r>
          </a:p>
          <a:p>
            <a:r>
              <a:rPr lang="en-US" dirty="0" smtClean="0"/>
              <a:t>Everyone must remember the equation.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questions use g (10ms</a:t>
            </a:r>
            <a:r>
              <a:rPr lang="en-US" baseline="30000" dirty="0" smtClean="0"/>
              <a:t>-2</a:t>
            </a:r>
            <a:r>
              <a:rPr lang="en-US" dirty="0" smtClean="0"/>
              <a:t>) as acceleration.</a:t>
            </a:r>
          </a:p>
          <a:p>
            <a:r>
              <a:rPr lang="en-US" dirty="0" smtClean="0"/>
              <a:t>These equations only work if acceleration is constant</a:t>
            </a:r>
          </a:p>
          <a:p>
            <a:r>
              <a:rPr lang="en-US" dirty="0" smtClean="0"/>
              <a:t>Now try  q11-13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cs typeface="Times New Roman" pitchFamily="18" charset="0"/>
              </a:rPr>
              <a:t>For constant acceleration: </a:t>
            </a:r>
          </a:p>
          <a:p>
            <a:r>
              <a:rPr lang="en-GB" sz="4000" b="1" i="1" dirty="0" smtClean="0">
                <a:cs typeface="Times New Roman" pitchFamily="18" charset="0"/>
              </a:rPr>
              <a:t>v</a:t>
            </a:r>
            <a:r>
              <a:rPr lang="en-GB" sz="4000" b="1" dirty="0" smtClean="0">
                <a:cs typeface="Times New Roman" pitchFamily="18" charset="0"/>
              </a:rPr>
              <a:t> </a:t>
            </a:r>
            <a:r>
              <a:rPr lang="en-GB" sz="3600" b="1" dirty="0" smtClean="0">
                <a:cs typeface="Times New Roman" pitchFamily="18" charset="0"/>
              </a:rPr>
              <a:t>=</a:t>
            </a:r>
            <a:r>
              <a:rPr lang="en-GB" sz="4000" b="1" dirty="0" smtClean="0">
                <a:cs typeface="Times New Roman" pitchFamily="18" charset="0"/>
              </a:rPr>
              <a:t> </a:t>
            </a:r>
            <a:r>
              <a:rPr lang="en-GB" sz="4000" b="1" i="1" dirty="0" smtClean="0">
                <a:cs typeface="Times New Roman" pitchFamily="18" charset="0"/>
              </a:rPr>
              <a:t>at</a:t>
            </a:r>
            <a:r>
              <a:rPr lang="en-GB" sz="4000" b="1" dirty="0" smtClean="0">
                <a:cs typeface="Times New Roman" pitchFamily="18" charset="0"/>
              </a:rPr>
              <a:t>                    </a:t>
            </a:r>
            <a:r>
              <a:rPr lang="en-GB" sz="4000" dirty="0" smtClean="0">
                <a:cs typeface="Times New Roman" pitchFamily="18" charset="0"/>
              </a:rPr>
              <a:t>		          </a:t>
            </a:r>
          </a:p>
          <a:p>
            <a:r>
              <a:rPr lang="en-GB" sz="4000" b="1" i="1" dirty="0" smtClean="0">
                <a:cs typeface="Times New Roman" pitchFamily="18" charset="0"/>
              </a:rPr>
              <a:t>s</a:t>
            </a:r>
            <a:r>
              <a:rPr lang="en-GB" sz="4000" b="1" dirty="0" smtClean="0">
                <a:cs typeface="Times New Roman" pitchFamily="18" charset="0"/>
              </a:rPr>
              <a:t> </a:t>
            </a:r>
            <a:r>
              <a:rPr lang="en-GB" sz="3600" b="1" dirty="0" smtClean="0">
                <a:cs typeface="Times New Roman" pitchFamily="18" charset="0"/>
              </a:rPr>
              <a:t>=</a:t>
            </a:r>
            <a:r>
              <a:rPr lang="en-GB" sz="4000" b="1" dirty="0" smtClean="0">
                <a:cs typeface="Times New Roman" pitchFamily="18" charset="0"/>
              </a:rPr>
              <a:t> ½</a:t>
            </a:r>
            <a:r>
              <a:rPr lang="en-GB" sz="4000" b="1" i="1" dirty="0" smtClean="0">
                <a:cs typeface="Times New Roman" pitchFamily="18" charset="0"/>
              </a:rPr>
              <a:t>at </a:t>
            </a:r>
            <a:r>
              <a:rPr lang="en-GB" sz="4000" b="1" dirty="0" smtClean="0">
                <a:cs typeface="Times New Roman" pitchFamily="18" charset="0"/>
              </a:rPr>
              <a:t>² 	</a:t>
            </a:r>
            <a:endParaRPr lang="en-GB" sz="4000" i="1" dirty="0" smtClean="0">
              <a:cs typeface="Times New Roman" pitchFamily="18" charset="0"/>
            </a:endParaRPr>
          </a:p>
          <a:p>
            <a:r>
              <a:rPr lang="en-GB" dirty="0" smtClean="0">
                <a:cs typeface="Times New Roman" pitchFamily="18" charset="0"/>
              </a:rPr>
              <a:t>Acceleration of free fall (due to gravity) = 9.8 m/s² (10 m/s²)</a:t>
            </a:r>
          </a:p>
          <a:p>
            <a:pPr>
              <a:spcBef>
                <a:spcPct val="35000"/>
              </a:spcBef>
            </a:pPr>
            <a:r>
              <a:rPr lang="en-GB" dirty="0" smtClean="0">
                <a:cs typeface="Times New Roman" pitchFamily="18" charset="0"/>
              </a:rPr>
              <a:t>The horizontal and vertical motions of a body are independent.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2633</TotalTime>
  <Words>260</Words>
  <Application>Microsoft Office PowerPoint</Application>
  <PresentationFormat>Presentación en pantalla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Default Design</vt:lpstr>
      <vt:lpstr>Velocity and Acceleration 1</vt:lpstr>
      <vt:lpstr>Chapter 18 : Velocity and Acceleration </vt:lpstr>
      <vt:lpstr>Distance time graphs</vt:lpstr>
      <vt:lpstr>Distance time graphs</vt:lpstr>
      <vt:lpstr>Extension</vt:lpstr>
      <vt:lpstr>v=at</vt:lpstr>
      <vt:lpstr>s= ½ at2 </vt:lpstr>
      <vt:lpstr>Notes</vt:lpstr>
      <vt:lpstr>Summary</vt:lpstr>
    </vt:vector>
  </TitlesOfParts>
  <Company>Nelson Thornes Ltd, Cheltenham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</dc:title>
  <dc:subject>for Physics for You  CD-ROM</dc:subject>
  <dc:creator>Keith Johnson,   keith@timetabler.com   (c)</dc:creator>
  <cp:lastModifiedBy>sciencia</cp:lastModifiedBy>
  <cp:revision>482</cp:revision>
  <dcterms:created xsi:type="dcterms:W3CDTF">2004-01-03T16:47:25Z</dcterms:created>
  <dcterms:modified xsi:type="dcterms:W3CDTF">2010-07-09T16:16:28Z</dcterms:modified>
</cp:coreProperties>
</file>