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49"/>
  </p:notesMasterIdLst>
  <p:sldIdLst>
    <p:sldId id="296" r:id="rId2"/>
    <p:sldId id="297" r:id="rId3"/>
    <p:sldId id="293" r:id="rId4"/>
    <p:sldId id="270" r:id="rId5"/>
    <p:sldId id="271" r:id="rId6"/>
    <p:sldId id="272" r:id="rId7"/>
    <p:sldId id="273" r:id="rId8"/>
    <p:sldId id="274" r:id="rId9"/>
    <p:sldId id="276" r:id="rId10"/>
    <p:sldId id="277" r:id="rId11"/>
    <p:sldId id="278" r:id="rId12"/>
    <p:sldId id="294" r:id="rId13"/>
    <p:sldId id="279" r:id="rId14"/>
    <p:sldId id="282" r:id="rId15"/>
    <p:sldId id="284" r:id="rId16"/>
    <p:sldId id="283" r:id="rId17"/>
    <p:sldId id="285" r:id="rId18"/>
    <p:sldId id="295" r:id="rId19"/>
    <p:sldId id="298" r:id="rId20"/>
    <p:sldId id="280" r:id="rId21"/>
    <p:sldId id="300" r:id="rId22"/>
    <p:sldId id="299" r:id="rId23"/>
    <p:sldId id="301" r:id="rId24"/>
    <p:sldId id="302" r:id="rId25"/>
    <p:sldId id="286" r:id="rId26"/>
    <p:sldId id="303" r:id="rId27"/>
    <p:sldId id="304" r:id="rId28"/>
    <p:sldId id="305" r:id="rId29"/>
    <p:sldId id="287" r:id="rId30"/>
    <p:sldId id="291" r:id="rId31"/>
    <p:sldId id="292" r:id="rId32"/>
    <p:sldId id="257" r:id="rId33"/>
    <p:sldId id="262" r:id="rId34"/>
    <p:sldId id="264" r:id="rId35"/>
    <p:sldId id="265" r:id="rId36"/>
    <p:sldId id="281" r:id="rId37"/>
    <p:sldId id="258" r:id="rId38"/>
    <p:sldId id="306" r:id="rId39"/>
    <p:sldId id="308" r:id="rId40"/>
    <p:sldId id="309" r:id="rId41"/>
    <p:sldId id="310" r:id="rId42"/>
    <p:sldId id="311" r:id="rId43"/>
    <p:sldId id="312" r:id="rId44"/>
    <p:sldId id="313" r:id="rId45"/>
    <p:sldId id="315" r:id="rId46"/>
    <p:sldId id="316" r:id="rId47"/>
    <p:sldId id="307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706" autoAdjust="0"/>
  </p:normalViewPr>
  <p:slideViewPr>
    <p:cSldViewPr>
      <p:cViewPr varScale="1">
        <p:scale>
          <a:sx n="69" d="100"/>
          <a:sy n="69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8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3136E5D-7871-48BE-9556-F040F64B9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940E2-8A90-4986-A39A-A657BB96D3CD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DC1C2-995A-466C-9645-C8B460886218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3F7D7-3537-47E8-B1D7-1093B2FE2818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8F96A-ED7E-4415-9941-3E2707DF424A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79D2CB-2D58-4853-900A-421D099E8EAB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4B8B26-E809-4F74-9E09-F2B311DA7CDA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6226A4-F109-4BC2-8859-C294EE79880E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6226A4-F109-4BC2-8859-C294EE79880E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6226A4-F109-4BC2-8859-C294EE79880E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6A75A5-371F-4249-ADD8-D99A783D0CFE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6E80F-E852-46D7-B6BC-B3BCAF1C9CAB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0247C0-0CF6-4D57-97AE-6FFE91FFBD2C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14A71-3338-4CF4-8755-82423DA201F8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CDDE2-A0ED-46AC-8E32-B00EA83CF114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D00756-662E-487C-BB1D-2F2EFE8DC2C8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47072-EDC7-4930-9FCB-B006EA3EE25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EC28F-7CE3-4E64-9D25-F1967C0470A4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0A4448-E47A-4F8B-AEA1-7B6A13B20761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987833-A3B0-48B9-ABD0-0981402B6B6D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5F7569-DEC0-4503-9D4A-E2F477C5F6BA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AB923C-4EC0-4502-A040-4C035393CDC3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F32F15-F66E-44ED-97EC-5554F476B3BA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B1F153-E188-422F-9FCE-D696D4835B75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6F0BB9-D285-4170-84CC-B5AE6420A1D3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00B377-554F-4238-80CA-208B99D0C19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3781A9-3439-419B-B337-08D1E17C2F8D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8DD1D-56B4-4238-8F46-23026028E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064C7-12E9-4F9D-BD7B-9BE31B672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1809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2768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8DB7A-8086-47E3-9D05-E70D2F2AF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1914C-C3D7-4577-964A-44F300E88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1E922-58AF-478E-96A1-A22B36FE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828800"/>
            <a:ext cx="35433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5433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F201-E29B-447C-A420-E0EE50D6D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05650-C796-4F1D-A72F-986F2A829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10949-B992-4299-9DB3-BA1A177D2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D414B-D025-4D2C-B9F7-089A66B44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E6D02-D6A7-4AC5-9B48-732CE8A9D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0964F-DCC8-490C-947E-48DADC8DF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828800"/>
            <a:ext cx="72390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E37A770-8C0F-40A3-806F-A2FBBF1F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9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250238" y="5951538"/>
            <a:ext cx="8223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7" descr="towerskygold"/>
          <p:cNvPicPr>
            <a:picLocks noChangeAspect="1" noChangeArrowheads="1"/>
          </p:cNvPicPr>
          <p:nvPr userDrawn="1"/>
        </p:nvPicPr>
        <p:blipFill>
          <a:blip r:embed="rId14"/>
          <a:srcRect l="14299" r="19917"/>
          <a:stretch>
            <a:fillRect/>
          </a:stretch>
        </p:blipFill>
        <p:spPr bwMode="auto">
          <a:xfrm>
            <a:off x="0" y="0"/>
            <a:ext cx="144303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34" descr="logo-gatech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00013" y="6219825"/>
            <a:ext cx="1233487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perational_amplifier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Operational_amplifier_applications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eb.njit.edu/~joelsd/electronics/Labs/ecglab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systems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show an understanding that an electronic sensor consists of a sensing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 and a circuit that provides an output voltage</a:t>
            </a:r>
          </a:p>
          <a:p>
            <a:pPr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show an understanding of the change in resistance with light intensity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light-dependent resistor (LDR)</a:t>
            </a:r>
          </a:p>
          <a:p>
            <a:pPr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sketch the temperature characteristic of a negative temperature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coefficient </a:t>
            </a:r>
            <a:r>
              <a:rPr lang="en-US" sz="20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thermistor</a:t>
            </a:r>
            <a:endParaRPr lang="en-US" sz="20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show an understanding of the action of a </a:t>
            </a:r>
            <a:r>
              <a:rPr lang="en-US" sz="2000" b="1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piezo</a:t>
            </a:r>
            <a:r>
              <a: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-electric transducer and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application in a simple microphone</a:t>
            </a:r>
          </a:p>
          <a:p>
            <a:pPr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(e) describe the structure of a metal-wire strain gauge</a:t>
            </a:r>
          </a:p>
          <a:p>
            <a:pPr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(f) relate extension of a strain gauge to change in resistance of the gauge</a:t>
            </a:r>
          </a:p>
          <a:p>
            <a:pPr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(g) show an understanding that the output from sensing devices can be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registered as a voltage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History of the Op-Amp – The Shift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620000" cy="3200400"/>
          </a:xfrm>
        </p:spPr>
        <p:txBody>
          <a:bodyPr/>
          <a:lstStyle/>
          <a:p>
            <a:pPr eaLnBrk="1" hangingPunct="1"/>
            <a:r>
              <a:rPr lang="en-US" sz="2800" smtClean="0"/>
              <a:t>1960s: beginning of the Solid State Op-Amp</a:t>
            </a:r>
          </a:p>
          <a:p>
            <a:pPr eaLnBrk="1" hangingPunct="1"/>
            <a:r>
              <a:rPr lang="en-US" sz="2800" smtClean="0"/>
              <a:t>Example: GAP/R P45 (1961 – 1971)</a:t>
            </a:r>
          </a:p>
          <a:p>
            <a:pPr lvl="1" eaLnBrk="1" hangingPunct="1"/>
            <a:r>
              <a:rPr lang="en-US" sz="2400" smtClean="0"/>
              <a:t>Runs on ± 15 V, but costs $118 for 1 – 4</a:t>
            </a:r>
          </a:p>
          <a:p>
            <a:pPr eaLnBrk="1" hangingPunct="1"/>
            <a:r>
              <a:rPr lang="en-US" sz="2800" smtClean="0"/>
              <a:t>The GAP/R PP65 (1962) makes the Op-Amp into a circuit component as a potted module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876800"/>
            <a:ext cx="205740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8768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History of the Op-Amp – The Evolution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The solid-state decade saw a proliferation of Op-Amps</a:t>
            </a:r>
          </a:p>
          <a:p>
            <a:pPr lvl="1" eaLnBrk="1" hangingPunct="1"/>
            <a:r>
              <a:rPr lang="en-US" sz="2000" smtClean="0"/>
              <a:t>Model 121, High Speed FET family, etc.</a:t>
            </a:r>
          </a:p>
          <a:p>
            <a:pPr eaLnBrk="1" hangingPunct="1"/>
            <a:r>
              <a:rPr lang="en-US" sz="2400" smtClean="0"/>
              <a:t>Robert J. Widlar develops the </a:t>
            </a:r>
            <a:r>
              <a:rPr lang="el-GR" sz="2400" smtClean="0"/>
              <a:t>μ</a:t>
            </a:r>
            <a:r>
              <a:rPr lang="en-US" sz="2400" smtClean="0"/>
              <a:t>A702 Monolithic IC Op-Amp (1963) and shortly after the </a:t>
            </a:r>
            <a:r>
              <a:rPr lang="el-GR" sz="2400" smtClean="0"/>
              <a:t>μ</a:t>
            </a:r>
            <a:r>
              <a:rPr lang="en-US" sz="2400" smtClean="0"/>
              <a:t>A709</a:t>
            </a:r>
          </a:p>
          <a:p>
            <a:pPr eaLnBrk="1" hangingPunct="1"/>
            <a:r>
              <a:rPr lang="en-US" sz="2400" smtClean="0"/>
              <a:t>Fairchild Semiconductor vs. National Semiconductor</a:t>
            </a:r>
          </a:p>
          <a:p>
            <a:pPr lvl="1" eaLnBrk="1" hangingPunct="1"/>
            <a:r>
              <a:rPr lang="en-US" sz="2000" smtClean="0"/>
              <a:t>National:  The LM101 (1967) and then the LM101A (1968) (both by Widlar)</a:t>
            </a:r>
          </a:p>
          <a:p>
            <a:pPr lvl="1" eaLnBrk="1" hangingPunct="1"/>
            <a:r>
              <a:rPr lang="en-US" sz="2000" smtClean="0"/>
              <a:t>Fairchild:  The “famous” </a:t>
            </a:r>
            <a:r>
              <a:rPr lang="el-GR" sz="2000" smtClean="0"/>
              <a:t>μ</a:t>
            </a:r>
            <a:r>
              <a:rPr lang="en-US" sz="2000" smtClean="0"/>
              <a:t>A741 (by Dave Fullager 1968) and then the </a:t>
            </a:r>
            <a:r>
              <a:rPr lang="el-GR" sz="2000" smtClean="0"/>
              <a:t>μ</a:t>
            </a:r>
            <a:r>
              <a:rPr lang="en-US" sz="2000" smtClean="0"/>
              <a:t>A748 (1969)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(h) recall the main properties of the ideal operational amplifier (op-amp)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239000" cy="1143000"/>
          </a:xfrm>
        </p:spPr>
        <p:txBody>
          <a:bodyPr/>
          <a:lstStyle/>
          <a:p>
            <a:pPr eaLnBrk="1" hangingPunct="1"/>
            <a:r>
              <a:rPr lang="en-US" smtClean="0"/>
              <a:t>Mathematics of the Op-Amp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The gain of the Op-Amp itself is calculated as: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2400" dirty="0" smtClean="0"/>
              <a:t>G =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out</a:t>
            </a:r>
            <a:r>
              <a:rPr lang="en-US" sz="2400" dirty="0" smtClean="0"/>
              <a:t>/(V</a:t>
            </a:r>
            <a:r>
              <a:rPr lang="en-US" sz="2400" baseline="-25000" dirty="0" smtClean="0"/>
              <a:t>+</a:t>
            </a:r>
            <a:r>
              <a:rPr lang="en-US" sz="2400" dirty="0" smtClean="0"/>
              <a:t> – V</a:t>
            </a:r>
            <a:r>
              <a:rPr lang="en-US" sz="2400" baseline="-25000" dirty="0" smtClean="0"/>
              <a:t>-</a:t>
            </a:r>
            <a:r>
              <a:rPr lang="en-US" sz="2400" dirty="0" smtClean="0"/>
              <a:t>)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The maximum output is the power supply voltage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When used in a circuit, the gain of the circuit (as opposed to the op-amp component) is: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2400" dirty="0" smtClean="0"/>
              <a:t>A</a:t>
            </a:r>
            <a:r>
              <a:rPr lang="en-US" sz="2400" baseline="-25000" dirty="0" smtClean="0"/>
              <a:t>v</a:t>
            </a:r>
            <a:r>
              <a:rPr lang="en-US" sz="2400" dirty="0" smtClean="0"/>
              <a:t> =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out</a:t>
            </a:r>
            <a:r>
              <a:rPr lang="en-US" sz="2400" dirty="0" smtClean="0"/>
              <a:t>/V</a:t>
            </a:r>
            <a:r>
              <a:rPr lang="en-US" sz="2400" baseline="-25000" dirty="0" smtClean="0"/>
              <a:t>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239000" cy="1143000"/>
          </a:xfrm>
        </p:spPr>
        <p:txBody>
          <a:bodyPr/>
          <a:lstStyle/>
          <a:p>
            <a:pPr eaLnBrk="1" hangingPunct="1"/>
            <a:r>
              <a:rPr lang="en-US" smtClean="0"/>
              <a:t>741 Op-Amp Schematic</a:t>
            </a:r>
          </a:p>
        </p:txBody>
      </p:sp>
      <p:pic>
        <p:nvPicPr>
          <p:cNvPr id="12291" name="Picture 2" descr="http://upload.wikimedia.org/wikipedia/commons/thumb/e/e0/OpAmpTransistorLevel_Colored_Labeled.svg/1000px-OpAmpTransistorLevel_Colored_Labeled.svg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36700" y="1295400"/>
            <a:ext cx="7607300" cy="4678363"/>
          </a:xfrm>
          <a:noFill/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2219325" y="5772150"/>
            <a:ext cx="2971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differential amplifier</a:t>
            </a: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6172200" y="5757863"/>
            <a:ext cx="297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high-gain amplifier</a:t>
            </a: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5761038" y="3048000"/>
            <a:ext cx="106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/>
              <a:t>voltage level shifter</a:t>
            </a: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8496300" y="3759200"/>
            <a:ext cx="800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output stage</a:t>
            </a:r>
          </a:p>
        </p:txBody>
      </p:sp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4591050" y="5751513"/>
            <a:ext cx="297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current mirror</a:t>
            </a:r>
          </a:p>
        </p:txBody>
      </p:sp>
      <p:sp>
        <p:nvSpPr>
          <p:cNvPr id="12297" name="TextBox 9"/>
          <p:cNvSpPr txBox="1">
            <a:spLocks noChangeArrowheads="1"/>
          </p:cNvSpPr>
          <p:nvPr/>
        </p:nvSpPr>
        <p:spPr bwMode="auto">
          <a:xfrm>
            <a:off x="3352800" y="1033463"/>
            <a:ext cx="297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current mirror</a:t>
            </a:r>
          </a:p>
        </p:txBody>
      </p:sp>
      <p:sp>
        <p:nvSpPr>
          <p:cNvPr id="12298" name="TextBox 10"/>
          <p:cNvSpPr txBox="1">
            <a:spLocks noChangeArrowheads="1"/>
          </p:cNvSpPr>
          <p:nvPr/>
        </p:nvSpPr>
        <p:spPr bwMode="auto">
          <a:xfrm>
            <a:off x="5867400" y="1033463"/>
            <a:ext cx="297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current mirror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6962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Ideal</a:t>
            </a:r>
            <a:r>
              <a:rPr lang="en-US" smtClean="0"/>
              <a:t> Op-Amp Characteristics</a:t>
            </a:r>
          </a:p>
        </p:txBody>
      </p:sp>
      <p:pic>
        <p:nvPicPr>
          <p:cNvPr id="14339" name="Picture 2" descr="http://upload.wikimedia.org/wikipedia/commons/thumb/0/0d/Op-Amp_Internal.svg/1000px-Op-Amp_Internal.svg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86200" y="1295400"/>
            <a:ext cx="2895600" cy="2171700"/>
          </a:xfrm>
          <a:noFill/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2438400" y="3581400"/>
            <a:ext cx="6705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Open-loop gain G is infinite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baseline="-25000" dirty="0" err="1"/>
              <a:t>in</a:t>
            </a:r>
            <a:r>
              <a:rPr lang="en-US" baseline="-25000" dirty="0"/>
              <a:t> </a:t>
            </a:r>
            <a:r>
              <a:rPr lang="en-US" dirty="0"/>
              <a:t>is infinite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 Zero input current</a:t>
            </a:r>
            <a:endParaRPr lang="en-US" baseline="-25000" dirty="0"/>
          </a:p>
          <a:p>
            <a:pPr>
              <a:buFont typeface="Arial" charset="0"/>
              <a:buChar char="•"/>
            </a:pPr>
            <a:r>
              <a:rPr lang="en-US" baseline="-25000" dirty="0"/>
              <a:t> </a:t>
            </a:r>
            <a:r>
              <a:rPr lang="en-US" dirty="0"/>
              <a:t>R</a:t>
            </a:r>
            <a:r>
              <a:rPr lang="en-US" baseline="-25000" dirty="0"/>
              <a:t>out</a:t>
            </a:r>
            <a:r>
              <a:rPr lang="en-US" dirty="0"/>
              <a:t> is </a:t>
            </a:r>
            <a:r>
              <a:rPr lang="en-US" dirty="0" smtClean="0"/>
              <a:t>zero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Infinite bandwidth (same amplification for all frequencies)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Infinite slew rate (How fast the op amp reacts)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Op-Amp Characteristics</a:t>
            </a:r>
          </a:p>
        </p:txBody>
      </p:sp>
      <p:pic>
        <p:nvPicPr>
          <p:cNvPr id="13315" name="Picture 2" descr="http://upload.wikimedia.org/wikipedia/commons/thumb/0/0d/Op-Amp_Internal.svg/1000px-Op-Amp_Internal.svg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0" y="1543050"/>
            <a:ext cx="4038600" cy="3028950"/>
          </a:xfrm>
          <a:noFill/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524000" y="4648200"/>
            <a:ext cx="6705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Open-loop gain G is typically over 9000</a:t>
            </a:r>
          </a:p>
          <a:p>
            <a:pPr lvl="1">
              <a:buFont typeface="Arial" charset="0"/>
              <a:buChar char="•"/>
            </a:pPr>
            <a:r>
              <a:rPr lang="en-US"/>
              <a:t> But closed-loop gain is much smaller</a:t>
            </a:r>
          </a:p>
          <a:p>
            <a:pPr>
              <a:buFont typeface="Arial" charset="0"/>
              <a:buChar char="•"/>
            </a:pPr>
            <a:r>
              <a:rPr lang="en-US"/>
              <a:t> R</a:t>
            </a:r>
            <a:r>
              <a:rPr lang="en-US" baseline="-25000"/>
              <a:t>in </a:t>
            </a:r>
            <a:r>
              <a:rPr lang="en-US"/>
              <a:t>is very large (M</a:t>
            </a:r>
            <a:r>
              <a:rPr lang="el-GR"/>
              <a:t>Ω</a:t>
            </a:r>
            <a:r>
              <a:rPr lang="en-US"/>
              <a:t> or larger)</a:t>
            </a:r>
            <a:endParaRPr lang="en-US" baseline="-25000"/>
          </a:p>
          <a:p>
            <a:pPr>
              <a:buFont typeface="Arial" charset="0"/>
              <a:buChar char="•"/>
            </a:pPr>
            <a:r>
              <a:rPr lang="en-US" baseline="-25000"/>
              <a:t> </a:t>
            </a:r>
            <a:r>
              <a:rPr lang="en-US"/>
              <a:t>R</a:t>
            </a:r>
            <a:r>
              <a:rPr lang="en-US" baseline="-25000"/>
              <a:t>out</a:t>
            </a:r>
            <a:r>
              <a:rPr lang="en-US"/>
              <a:t> is small (75</a:t>
            </a:r>
            <a:r>
              <a:rPr lang="el-GR"/>
              <a:t>Ω</a:t>
            </a:r>
            <a:r>
              <a:rPr lang="en-US"/>
              <a:t> or smaller)</a:t>
            </a:r>
          </a:p>
          <a:p>
            <a:pPr lvl="1">
              <a:buFont typeface="Arial" charset="0"/>
              <a:buChar char="•"/>
            </a:pPr>
            <a:r>
              <a:rPr lang="en-US"/>
              <a:t> Effective output impedance in closed loop is very small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Ideal Op-Amp Analysis</a:t>
            </a:r>
          </a:p>
        </p:txBody>
      </p:sp>
      <p:pic>
        <p:nvPicPr>
          <p:cNvPr id="15363" name="Picture 2" descr="http://upload.wikimedia.org/wikipedia/commons/thumb/6/66/Operational_amplifier_noninverting.svg/1000px-Operational_amplifier_noninverting.svg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352800" y="1219200"/>
            <a:ext cx="3429000" cy="3381375"/>
          </a:xfrm>
          <a:noFill/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828800" y="4343400"/>
            <a:ext cx="6705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To analyze an op-amp feedback circuit:</a:t>
            </a:r>
          </a:p>
          <a:p>
            <a:pPr lvl="1">
              <a:buFont typeface="Arial" charset="0"/>
              <a:buChar char="•"/>
            </a:pPr>
            <a:r>
              <a:rPr lang="en-US" sz="2000"/>
              <a:t> Assume no current flows into either input terminal</a:t>
            </a:r>
          </a:p>
          <a:p>
            <a:pPr lvl="1">
              <a:buFont typeface="Arial" charset="0"/>
              <a:buChar char="•"/>
            </a:pPr>
            <a:r>
              <a:rPr lang="en-US" sz="2000"/>
              <a:t> Assume no current flows out of the output terminal</a:t>
            </a:r>
          </a:p>
          <a:p>
            <a:pPr lvl="1">
              <a:buFont typeface="Arial" charset="0"/>
              <a:buChar char="•"/>
            </a:pPr>
            <a:r>
              <a:rPr lang="en-US" sz="2000"/>
              <a:t> Constrain: V</a:t>
            </a:r>
            <a:r>
              <a:rPr lang="en-US" sz="2000" baseline="-25000"/>
              <a:t>+</a:t>
            </a:r>
            <a:r>
              <a:rPr lang="en-US" sz="2000"/>
              <a:t> = V</a:t>
            </a:r>
            <a:r>
              <a:rPr lang="en-US" sz="2000" baseline="-2500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4000" b="1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4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deduce, from the properties of an ideal operational amplifier, the use of 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operational amplifier as a comparator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comparator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3276600" cy="4495800"/>
          </a:xfrm>
        </p:spPr>
        <p:txBody>
          <a:bodyPr/>
          <a:lstStyle/>
          <a:p>
            <a:r>
              <a:rPr lang="en-US" sz="2800" dirty="0" smtClean="0"/>
              <a:t>Vo=</a:t>
            </a:r>
            <a:r>
              <a:rPr lang="en-US" sz="2800" dirty="0" err="1" smtClean="0"/>
              <a:t>Ao</a:t>
            </a:r>
            <a:r>
              <a:rPr lang="en-US" sz="2800" dirty="0" smtClean="0"/>
              <a:t>(V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-V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)</a:t>
            </a:r>
          </a:p>
          <a:p>
            <a:r>
              <a:rPr lang="en-US" sz="2800" dirty="0" err="1" smtClean="0"/>
              <a:t>Ao</a:t>
            </a:r>
            <a:r>
              <a:rPr lang="en-US" sz="2800" dirty="0" smtClean="0"/>
              <a:t> is very large</a:t>
            </a:r>
          </a:p>
          <a:p>
            <a:r>
              <a:rPr lang="en-US" sz="2800" dirty="0" smtClean="0"/>
              <a:t>So output is usually saturated</a:t>
            </a:r>
          </a:p>
          <a:p>
            <a:r>
              <a:rPr lang="en-US" sz="2800" dirty="0" smtClean="0"/>
              <a:t>Polarity depends on which input has biggest magnitude</a:t>
            </a:r>
            <a:endParaRPr lang="en-US" sz="2800" dirty="0"/>
          </a:p>
        </p:txBody>
      </p:sp>
      <p:pic>
        <p:nvPicPr>
          <p:cNvPr id="83970" name="Picture 2" descr="Operational amplifier compara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362200"/>
            <a:ext cx="2857500" cy="2733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LDR (203)</a:t>
            </a:r>
          </a:p>
          <a:p>
            <a:r>
              <a:rPr lang="en-US" dirty="0" err="1" smtClean="0"/>
              <a:t>Thermistor</a:t>
            </a:r>
            <a:r>
              <a:rPr lang="en-US" dirty="0" smtClean="0"/>
              <a:t> (199)</a:t>
            </a:r>
          </a:p>
          <a:p>
            <a:r>
              <a:rPr lang="en-US" dirty="0" smtClean="0"/>
              <a:t>Strain gauge (203)</a:t>
            </a:r>
          </a:p>
          <a:p>
            <a:r>
              <a:rPr lang="en-US" dirty="0" smtClean="0"/>
              <a:t>Potential divider (p210)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239000" cy="1143000"/>
          </a:xfrm>
        </p:spPr>
        <p:txBody>
          <a:bodyPr/>
          <a:lstStyle/>
          <a:p>
            <a:pPr eaLnBrk="1" hangingPunct="1"/>
            <a:r>
              <a:rPr lang="en-US" smtClean="0"/>
              <a:t>Op-Amp Saturation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3124200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As mentioned earlier, the maximum output value is the </a:t>
            </a:r>
            <a:r>
              <a:rPr lang="en-US" sz="2400" b="1" smtClean="0"/>
              <a:t>supply voltage</a:t>
            </a:r>
            <a:r>
              <a:rPr lang="en-US" sz="2400" smtClean="0"/>
              <a:t>, positive and negative.</a:t>
            </a:r>
          </a:p>
          <a:p>
            <a:pPr eaLnBrk="1" hangingPunct="1"/>
            <a:r>
              <a:rPr lang="en-US" sz="2400" smtClean="0"/>
              <a:t>The gain (G) is the slope between saturation points.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72000" y="3754438"/>
            <a:ext cx="411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656388" y="1697038"/>
            <a:ext cx="0" cy="411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5867400" y="1697038"/>
            <a:ext cx="609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V</a:t>
            </a:r>
            <a:r>
              <a:rPr lang="en-US" baseline="-25000"/>
              <a:t>out</a:t>
            </a:r>
            <a:endParaRPr lang="en-US"/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8077200" y="38862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V</a:t>
            </a:r>
            <a:r>
              <a:rPr lang="en-US" baseline="-25000"/>
              <a:t>in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473825" y="2286000"/>
            <a:ext cx="3667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67475" y="5181600"/>
            <a:ext cx="365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74" name="TextBox 13"/>
          <p:cNvSpPr txBox="1">
            <a:spLocks noChangeArrowheads="1"/>
          </p:cNvSpPr>
          <p:nvPr/>
        </p:nvSpPr>
        <p:spPr bwMode="auto">
          <a:xfrm>
            <a:off x="6840538" y="4997450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V</a:t>
            </a:r>
            <a:r>
              <a:rPr lang="en-US" baseline="-25000"/>
              <a:t>s</a:t>
            </a:r>
            <a:r>
              <a:rPr lang="en-US" baseline="30000"/>
              <a:t>-</a:t>
            </a:r>
            <a:endParaRPr lang="en-US"/>
          </a:p>
        </p:txBody>
      </p:sp>
      <p:sp>
        <p:nvSpPr>
          <p:cNvPr id="11275" name="TextBox 14"/>
          <p:cNvSpPr txBox="1">
            <a:spLocks noChangeArrowheads="1"/>
          </p:cNvSpPr>
          <p:nvPr/>
        </p:nvSpPr>
        <p:spPr bwMode="auto">
          <a:xfrm>
            <a:off x="5857875" y="2101850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V</a:t>
            </a:r>
            <a:r>
              <a:rPr lang="en-US" baseline="-25000"/>
              <a:t>s</a:t>
            </a:r>
            <a:r>
              <a:rPr lang="en-US" baseline="30000"/>
              <a:t>+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486400" y="2290763"/>
            <a:ext cx="2286000" cy="292735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772400" y="2286000"/>
            <a:ext cx="914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572000" y="5218113"/>
            <a:ext cx="914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comparator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7800"/>
            <a:ext cx="3276600" cy="4876800"/>
          </a:xfrm>
        </p:spPr>
        <p:txBody>
          <a:bodyPr/>
          <a:lstStyle/>
          <a:p>
            <a:r>
              <a:rPr lang="en-US" sz="2000" dirty="0" smtClean="0"/>
              <a:t>The potential divider provides a fixed input to V+</a:t>
            </a:r>
          </a:p>
          <a:p>
            <a:r>
              <a:rPr lang="en-US" sz="2000" dirty="0" smtClean="0"/>
              <a:t>The V- input will “be compared”</a:t>
            </a:r>
          </a:p>
          <a:p>
            <a:r>
              <a:rPr lang="en-US" sz="2000" dirty="0" smtClean="0"/>
              <a:t>If V in is larger than V+ output is negative</a:t>
            </a:r>
          </a:p>
          <a:p>
            <a:r>
              <a:rPr lang="en-US" sz="2000" dirty="0" smtClean="0"/>
              <a:t>Try some values with the equation </a:t>
            </a:r>
            <a:r>
              <a:rPr lang="en-US" sz="2000" dirty="0" err="1" smtClean="0"/>
              <a:t>eg</a:t>
            </a:r>
            <a:r>
              <a:rPr lang="en-US" sz="2000" dirty="0" smtClean="0"/>
              <a:t> V+= 5V Vin= 5.5V (assume an open loop gain of 10</a:t>
            </a:r>
            <a:r>
              <a:rPr lang="en-US" sz="2000" baseline="30000" dirty="0" smtClean="0"/>
              <a:t>5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What happens when Vin is less than V+?</a:t>
            </a:r>
            <a:endParaRPr lang="en-US" sz="2000" dirty="0"/>
          </a:p>
        </p:txBody>
      </p:sp>
      <p:pic>
        <p:nvPicPr>
          <p:cNvPr id="83970" name="Picture 2" descr="Operational amplifier compara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362200"/>
            <a:ext cx="2857500" cy="2733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potential divider to provide Vin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1"/>
            <a:ext cx="7391400" cy="1752600"/>
          </a:xfrm>
        </p:spPr>
        <p:txBody>
          <a:bodyPr/>
          <a:lstStyle/>
          <a:p>
            <a:r>
              <a:rPr lang="en-US" dirty="0" smtClean="0"/>
              <a:t>By using a potential divider circuit connected to the same power supply as the reference input.</a:t>
            </a:r>
            <a:endParaRPr lang="en-US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581400"/>
            <a:ext cx="5867400" cy="282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circuit using an operational amplifier to provide a positive output when it is hot and a negative output when it is cold.</a:t>
            </a:r>
          </a:p>
          <a:p>
            <a:r>
              <a:rPr lang="en-US" dirty="0" smtClean="0"/>
              <a:t>Try the past paper </a:t>
            </a:r>
            <a:r>
              <a:rPr lang="en-US" dirty="0" smtClean="0"/>
              <a:t>question (Nov 2007 p4q9)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(j) show an understanding of the effects of negative feedback on the gain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an operational amplifier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(k) recall the circuit diagrams for both the inverting and the non-inverting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amplifier for single signal input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Inverting Amplifier Analysis</a:t>
            </a:r>
          </a:p>
        </p:txBody>
      </p:sp>
      <p:pic>
        <p:nvPicPr>
          <p:cNvPr id="16387" name="Picture 2" descr="http://upload.wikimedia.org/wikipedia/commons/thumb/4/41/Op-Amp_Inverting_Amplifier.svg/1000px-Op-Amp_Inverting_Amplifier.svg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5000" y="1219200"/>
            <a:ext cx="6324600" cy="3687763"/>
          </a:xfrm>
          <a:noFill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7400" y="37338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virtual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earth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962400" y="3200400"/>
            <a:ext cx="838200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05000" y="5105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avoid saturation Vin must be very nearly equal to V+ (i.e. V) Hence virtual earth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Inverting Amplifier Analysis</a:t>
            </a:r>
          </a:p>
        </p:txBody>
      </p:sp>
      <p:pic>
        <p:nvPicPr>
          <p:cNvPr id="16387" name="Picture 2" descr="http://upload.wikimedia.org/wikipedia/commons/thumb/4/41/Op-Amp_Inverting_Amplifier.svg/1000px-Op-Amp_Inverting_Amplifier.svg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5000" y="990600"/>
            <a:ext cx="6324600" cy="3687763"/>
          </a:xfrm>
          <a:noFill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7400" y="37338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virtual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ground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962400" y="3200400"/>
            <a:ext cx="838200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28800" y="4549676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Since </a:t>
            </a:r>
            <a:r>
              <a:rPr lang="en-US" sz="2400" dirty="0" err="1" smtClean="0"/>
              <a:t>impedence</a:t>
            </a:r>
            <a:r>
              <a:rPr lang="en-US" sz="2400" dirty="0" smtClean="0"/>
              <a:t> of the op amp is very high no current flows through the device.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Current through </a:t>
            </a:r>
            <a:r>
              <a:rPr lang="en-US" sz="2400" dirty="0" err="1" smtClean="0"/>
              <a:t>Rin</a:t>
            </a:r>
            <a:r>
              <a:rPr lang="en-US" sz="2400" dirty="0" smtClean="0"/>
              <a:t>=Current through </a:t>
            </a:r>
            <a:r>
              <a:rPr lang="en-US" sz="2400" dirty="0" err="1" smtClean="0"/>
              <a:t>Rf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Positive values of Vin give –</a:t>
            </a:r>
            <a:r>
              <a:rPr lang="en-US" sz="2400" dirty="0" err="1" smtClean="0"/>
              <a:t>ve</a:t>
            </a:r>
            <a:r>
              <a:rPr lang="en-US" sz="2400" dirty="0" smtClean="0"/>
              <a:t> output values and vice-versa. (Can you use the equation to show why?)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Inverting Amplifier Analysis</a:t>
            </a:r>
          </a:p>
        </p:txBody>
      </p:sp>
      <p:pic>
        <p:nvPicPr>
          <p:cNvPr id="16387" name="Picture 2" descr="http://upload.wikimedia.org/wikipedia/commons/thumb/4/41/Op-Amp_Inverting_Amplifier.svg/1000px-Op-Amp_Inverting_Amplifier.svg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5000" y="1219201"/>
            <a:ext cx="3659174" cy="2133600"/>
          </a:xfrm>
          <a:noFill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0" y="30480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 (virtual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ground)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819400" y="2362200"/>
            <a:ext cx="838200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67400" y="1447800"/>
            <a:ext cx="3124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 smtClean="0"/>
              <a:t>Iin+If</a:t>
            </a:r>
            <a:endParaRPr lang="en-US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V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Rin</a:t>
            </a:r>
            <a:r>
              <a:rPr lang="en-US" sz="2400" baseline="-25000" dirty="0"/>
              <a:t>)</a:t>
            </a:r>
            <a:r>
              <a:rPr lang="en-US" sz="2400" dirty="0" smtClean="0"/>
              <a:t>/</a:t>
            </a:r>
            <a:r>
              <a:rPr lang="en-US" sz="2400" dirty="0" err="1" smtClean="0"/>
              <a:t>Rin</a:t>
            </a:r>
            <a:r>
              <a:rPr lang="en-US" sz="2400" dirty="0" smtClean="0"/>
              <a:t>=V</a:t>
            </a:r>
            <a:r>
              <a:rPr lang="en-US" sz="2400" baseline="-25000" dirty="0" smtClean="0"/>
              <a:t>(</a:t>
            </a:r>
            <a:r>
              <a:rPr lang="en-US" sz="2400" baseline="-25000" dirty="0" err="1" smtClean="0"/>
              <a:t>Rf</a:t>
            </a:r>
            <a:r>
              <a:rPr lang="en-US" sz="2400" baseline="-25000" dirty="0" smtClean="0"/>
              <a:t>)</a:t>
            </a:r>
            <a:r>
              <a:rPr lang="en-US" sz="2400" dirty="0" smtClean="0"/>
              <a:t>/</a:t>
            </a:r>
            <a:r>
              <a:rPr lang="en-US" sz="2400" dirty="0" err="1" smtClean="0"/>
              <a:t>Rf</a:t>
            </a:r>
            <a:endParaRPr lang="en-US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Since P=OV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V</a:t>
            </a:r>
            <a:r>
              <a:rPr lang="en-US" sz="2400" baseline="-25000" dirty="0" smtClean="0"/>
              <a:t>(</a:t>
            </a:r>
            <a:r>
              <a:rPr lang="en-US" sz="2400" baseline="-25000" dirty="0" err="1" smtClean="0"/>
              <a:t>Rin</a:t>
            </a:r>
            <a:r>
              <a:rPr lang="en-US" sz="2400" baseline="-25000" dirty="0" smtClean="0"/>
              <a:t>)=</a:t>
            </a:r>
            <a:r>
              <a:rPr lang="en-US" sz="2400" dirty="0" smtClean="0"/>
              <a:t> Vin-0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V</a:t>
            </a:r>
            <a:r>
              <a:rPr lang="en-US" sz="2400" baseline="-25000" dirty="0" smtClean="0"/>
              <a:t>(</a:t>
            </a:r>
            <a:r>
              <a:rPr lang="en-US" sz="2400" baseline="-25000" dirty="0" err="1" smtClean="0"/>
              <a:t>Rf</a:t>
            </a:r>
            <a:r>
              <a:rPr lang="en-US" sz="2400" baseline="-25000" dirty="0" smtClean="0"/>
              <a:t>)=</a:t>
            </a:r>
            <a:r>
              <a:rPr lang="en-US" sz="2400" dirty="0" smtClean="0"/>
              <a:t> 0-Vout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So </a:t>
            </a:r>
            <a:r>
              <a:rPr lang="en-US" sz="2400" dirty="0" err="1" smtClean="0"/>
              <a:t>Vout</a:t>
            </a:r>
            <a:r>
              <a:rPr lang="en-US" sz="2400" dirty="0" smtClean="0"/>
              <a:t>/Vin=-</a:t>
            </a:r>
            <a:r>
              <a:rPr lang="en-US" sz="2400" dirty="0" err="1" smtClean="0"/>
              <a:t>Rf</a:t>
            </a:r>
            <a:r>
              <a:rPr lang="en-US" sz="2400" dirty="0" smtClean="0"/>
              <a:t>/</a:t>
            </a:r>
            <a:r>
              <a:rPr lang="en-US" sz="2400" dirty="0" err="1" smtClean="0"/>
              <a:t>Rin</a:t>
            </a:r>
            <a:r>
              <a:rPr lang="en-US" sz="2400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4" descr="V_{\text{out}} = -\frac{R_{\text{f}}}{R_{\text{in}}} V_{\text{in}}\!\,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5105400"/>
            <a:ext cx="27146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cover check the derivation.</a:t>
            </a:r>
          </a:p>
          <a:p>
            <a:r>
              <a:rPr lang="en-US" dirty="0" smtClean="0"/>
              <a:t>Explain in a simple paragraph what is meant by “virtual earth” (hint use bullet points)</a:t>
            </a:r>
          </a:p>
          <a:p>
            <a:r>
              <a:rPr lang="en-US" dirty="0" smtClean="0"/>
              <a:t>Try questions from Understanding Physics (p529 25.5 +25.6, p547 EM19 +20)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Non-Inverting Amplifier Analysis</a:t>
            </a:r>
          </a:p>
        </p:txBody>
      </p:sp>
      <p:pic>
        <p:nvPicPr>
          <p:cNvPr id="17411" name="Picture 2" descr="http://upload.wikimedia.org/wikipedia/commons/thumb/4/44/Op-Amp_Non-Inverting_Amplifier.svg/1000px-Op-Amp_Non-Inverting_Amplifier.svg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5000" y="1744663"/>
            <a:ext cx="6324600" cy="2636837"/>
          </a:xfrm>
          <a:noFill/>
        </p:spPr>
      </p:pic>
      <p:pic>
        <p:nvPicPr>
          <p:cNvPr id="147468" name="Picture 12" descr="V_{\text{out}} = V_{\text{in}} \left( 1 + \frac{R_2}{R_1} \right)\,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9450" y="5181600"/>
            <a:ext cx="3257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Amplifiers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1524000"/>
            <a:ext cx="7239000" cy="4800600"/>
          </a:xfrm>
        </p:spPr>
        <p:txBody>
          <a:bodyPr/>
          <a:lstStyle/>
          <a:p>
            <a:pPr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(h) recall the main properties of the ideal operational amplifier (op-amp)</a:t>
            </a:r>
          </a:p>
          <a:p>
            <a:pPr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000" b="1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deduce, from the properties of an ideal operational amplifier, the use of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operational amplifier as a comparator</a:t>
            </a:r>
          </a:p>
          <a:p>
            <a:pPr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(j) show an understanding of the effects of negative feedback on the gain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an operational amplifier</a:t>
            </a:r>
          </a:p>
          <a:p>
            <a:pPr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(k) recall the circuit diagrams for both the inverting and the non-inverting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amplifier for single signal input</a:t>
            </a:r>
          </a:p>
          <a:p>
            <a:pPr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(l) show an understanding of the virtual earth approximation and derive an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expression for the gain of inverting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amplifiers.</a:t>
            </a:r>
            <a:endParaRPr lang="en-US" sz="20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(m) recall and use expressions for the voltage gain of inverting and </a:t>
            </a:r>
            <a:r>
              <a: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non-inverting amplifiers.</a:t>
            </a:r>
            <a:endParaRPr lang="en-US" sz="20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Op-Amp Summing Amplifier</a:t>
            </a:r>
          </a:p>
        </p:txBody>
      </p:sp>
      <p:pic>
        <p:nvPicPr>
          <p:cNvPr id="21507" name="Picture 2" descr="http://upload.wikimedia.org/wikipedia/commons/thumb/3/3e/Op-Amp_Summing_Amplifier.svg/1000px-Op-Amp_Summing_Amplifier.svg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89213" y="1143000"/>
            <a:ext cx="4956175" cy="4297363"/>
          </a:xfrm>
          <a:noFill/>
        </p:spPr>
      </p:pic>
      <p:pic>
        <p:nvPicPr>
          <p:cNvPr id="21508" name="Picture 4" descr=" V_{\text{out}} = -R_{\text{f}} \left( \frac{V_1}{R_1} + \frac{V_2}{R_2} + \cdots + \frac{V_n}{R_n} \right)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5638800"/>
            <a:ext cx="4746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467600" cy="1143000"/>
          </a:xfrm>
        </p:spPr>
        <p:txBody>
          <a:bodyPr/>
          <a:lstStyle/>
          <a:p>
            <a:pPr eaLnBrk="1" hangingPunct="1"/>
            <a:r>
              <a:rPr lang="en-US" smtClean="0"/>
              <a:t>Op-Amp Differential Amplifier</a:t>
            </a:r>
          </a:p>
        </p:txBody>
      </p:sp>
      <p:pic>
        <p:nvPicPr>
          <p:cNvPr id="22531" name="Picture 2" descr="http://upload.wikimedia.org/wikipedia/commons/thumb/a/a2/Op-Amp_Differential_Amplifier.svg/1000px-Op-Amp_Differential_Amplifier.svg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09800" y="1143000"/>
            <a:ext cx="5715000" cy="3811588"/>
          </a:xfrm>
          <a:noFill/>
        </p:spPr>
      </p:pic>
      <p:pic>
        <p:nvPicPr>
          <p:cNvPr id="22532" name="Picture 4" descr=" V_{\text{out}} = \frac{ \left( R_{\text{f}} + R_1 \right) R_{\text{g}} }{\left( R_{\text{g}} + R_2 \right) R_1} V_2 - \frac{R_{\text{f}}}{R_1} V_1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2463" y="5105400"/>
            <a:ext cx="328453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2133600" y="6107113"/>
            <a:ext cx="2667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If R</a:t>
            </a:r>
            <a:r>
              <a:rPr lang="en-US" baseline="-25000"/>
              <a:t>1</a:t>
            </a:r>
            <a:r>
              <a:rPr lang="en-US"/>
              <a:t> = R</a:t>
            </a:r>
            <a:r>
              <a:rPr lang="en-US" baseline="-25000"/>
              <a:t>2</a:t>
            </a:r>
            <a:r>
              <a:rPr lang="en-US"/>
              <a:t> and R</a:t>
            </a:r>
            <a:r>
              <a:rPr lang="en-US" baseline="-25000"/>
              <a:t>f</a:t>
            </a:r>
            <a:r>
              <a:rPr lang="en-US"/>
              <a:t> = R</a:t>
            </a:r>
            <a:r>
              <a:rPr lang="en-US" baseline="-25000"/>
              <a:t>g</a:t>
            </a:r>
            <a:r>
              <a:rPr lang="en-US"/>
              <a:t>:</a:t>
            </a:r>
          </a:p>
        </p:txBody>
      </p:sp>
      <p:pic>
        <p:nvPicPr>
          <p:cNvPr id="22534" name="Picture 6" descr="V_{\text{out}} = A (V_{\text{2}} - V_{\text{1}})\,"/>
          <p:cNvPicPr>
            <a:picLocks noChangeAspect="1" noChangeArrowheads="1"/>
          </p:cNvPicPr>
          <p:nvPr/>
        </p:nvPicPr>
        <p:blipFill>
          <a:blip r:embed="rId5"/>
          <a:srcRect r="63142"/>
          <a:stretch>
            <a:fillRect/>
          </a:stretch>
        </p:blipFill>
        <p:spPr bwMode="auto">
          <a:xfrm>
            <a:off x="4716463" y="6172200"/>
            <a:ext cx="92233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 descr="A \triangleq \frac{ R_{\text{f}} }{ R_1 }"/>
          <p:cNvPicPr>
            <a:picLocks noChangeAspect="1" noChangeArrowheads="1"/>
          </p:cNvPicPr>
          <p:nvPr/>
        </p:nvPicPr>
        <p:blipFill>
          <a:blip r:embed="rId6"/>
          <a:srcRect l="63754"/>
          <a:stretch>
            <a:fillRect/>
          </a:stretch>
        </p:blipFill>
        <p:spPr bwMode="auto">
          <a:xfrm>
            <a:off x="5730875" y="5988050"/>
            <a:ext cx="3905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6" descr="V_{\text{out}} = A (V_{\text{2}} - V_{\text{1}})\,"/>
          <p:cNvPicPr>
            <a:picLocks noChangeAspect="1" noChangeArrowheads="1"/>
          </p:cNvPicPr>
          <p:nvPr/>
        </p:nvPicPr>
        <p:blipFill>
          <a:blip r:embed="rId5"/>
          <a:srcRect l="48756"/>
          <a:stretch>
            <a:fillRect/>
          </a:stretch>
        </p:blipFill>
        <p:spPr bwMode="auto">
          <a:xfrm>
            <a:off x="6172200" y="6172200"/>
            <a:ext cx="128111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Applications of Op-Amps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371600"/>
            <a:ext cx="7239000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Electrocardiogram (EKG) Amplification</a:t>
            </a:r>
          </a:p>
          <a:p>
            <a:pPr lvl="1" eaLnBrk="1" hangingPunct="1"/>
            <a:r>
              <a:rPr lang="en-US" sz="2000" smtClean="0"/>
              <a:t>Need to measure difference in voltage from lead 1 and lead 2</a:t>
            </a:r>
          </a:p>
          <a:p>
            <a:pPr lvl="1" eaLnBrk="1" hangingPunct="1"/>
            <a:r>
              <a:rPr lang="en-US" sz="2000" smtClean="0"/>
              <a:t>60 Hz interference from electrical equipment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581400"/>
            <a:ext cx="25908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886200"/>
            <a:ext cx="26384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924800" cy="1143000"/>
          </a:xfrm>
        </p:spPr>
        <p:txBody>
          <a:bodyPr/>
          <a:lstStyle/>
          <a:p>
            <a:pPr eaLnBrk="1" hangingPunct="1"/>
            <a:r>
              <a:rPr lang="en-US" smtClean="0"/>
              <a:t>Applications of Op-Amps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066800"/>
            <a:ext cx="36576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Simple EKG circuit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Uses differential amplifier to cancel common mode signal and amplify differential mode signal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Realistic EKG circuit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Uses two non-inverting amplifiers to first amplify voltage from each lead, followed by differential amplifier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Forms an “instrumentation amplifier”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857250"/>
            <a:ext cx="373380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917950"/>
            <a:ext cx="36576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/>
          <p:cNvPicPr>
            <a:picLocks noChangeAspect="1" noChangeArrowheads="1"/>
          </p:cNvPicPr>
          <p:nvPr/>
        </p:nvPicPr>
        <p:blipFill>
          <a:blip r:embed="rId3"/>
          <a:srcRect l="4469"/>
          <a:stretch>
            <a:fillRect/>
          </a:stretch>
        </p:blipFill>
        <p:spPr bwMode="auto">
          <a:xfrm>
            <a:off x="1447800" y="1285875"/>
            <a:ext cx="48863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1"/>
          <p:cNvSpPr>
            <a:spLocks noGrp="1"/>
          </p:cNvSpPr>
          <p:nvPr>
            <p:ph type="title" idx="4294967295"/>
          </p:nvPr>
        </p:nvSpPr>
        <p:spPr>
          <a:xfrm>
            <a:off x="1514475" y="274638"/>
            <a:ext cx="7167563" cy="534987"/>
          </a:xfrm>
        </p:spPr>
        <p:txBody>
          <a:bodyPr lIns="0" tIns="0" rIns="0" bIns="0"/>
          <a:lstStyle/>
          <a:p>
            <a:pPr eaLnBrk="1" hangingPunct="1"/>
            <a:r>
              <a:rPr lang="en-US" smtClean="0"/>
              <a:t>Strain Gauge</a:t>
            </a:r>
          </a:p>
        </p:txBody>
      </p:sp>
      <p:pic>
        <p:nvPicPr>
          <p:cNvPr id="26628" name="Picture 10"/>
          <p:cNvPicPr>
            <a:picLocks noChangeAspect="1" noChangeArrowheads="1"/>
          </p:cNvPicPr>
          <p:nvPr/>
        </p:nvPicPr>
        <p:blipFill>
          <a:blip r:embed="rId4"/>
          <a:srcRect l="1067"/>
          <a:stretch>
            <a:fillRect/>
          </a:stretch>
        </p:blipFill>
        <p:spPr bwMode="auto">
          <a:xfrm>
            <a:off x="1447800" y="3573463"/>
            <a:ext cx="4522788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791200" y="1285875"/>
            <a:ext cx="3352800" cy="4954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/>
              <a:t>Use a Wheatstone bridge to determine the strain of an element by measuring the change in resistance of a strain gauge</a:t>
            </a:r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r>
              <a:rPr lang="en-US" sz="2000" dirty="0"/>
              <a:t>(No strain) Balanced Bridge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R #1 </a:t>
            </a:r>
            <a:r>
              <a:rPr lang="en-US" sz="2000" b="1" dirty="0"/>
              <a:t>=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R #2</a:t>
            </a:r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r>
              <a:rPr lang="en-US" sz="2000" dirty="0"/>
              <a:t>(Strain) Unbalanced Bridge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R #1 </a:t>
            </a:r>
            <a:r>
              <a:rPr lang="en-US" sz="2000" b="1" dirty="0"/>
              <a:t>≠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R #2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lIns="0" tIns="0" rIns="0" bIns="0"/>
          <a:lstStyle/>
          <a:p>
            <a:pPr eaLnBrk="1" hangingPunct="1"/>
            <a:r>
              <a:rPr lang="en-US" smtClean="0"/>
              <a:t>Strain Gauge</a:t>
            </a:r>
          </a:p>
        </p:txBody>
      </p:sp>
      <p:sp>
        <p:nvSpPr>
          <p:cNvPr id="27651" name="TextBox 8"/>
          <p:cNvSpPr txBox="1">
            <a:spLocks noChangeArrowheads="1"/>
          </p:cNvSpPr>
          <p:nvPr/>
        </p:nvSpPr>
        <p:spPr bwMode="auto">
          <a:xfrm>
            <a:off x="3071813" y="1000125"/>
            <a:ext cx="2928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Half-Bridge Arrangement</a:t>
            </a:r>
          </a:p>
        </p:txBody>
      </p:sp>
      <p:sp>
        <p:nvSpPr>
          <p:cNvPr id="27652" name="TextBox 126"/>
          <p:cNvSpPr txBox="1">
            <a:spLocks noChangeArrowheads="1"/>
          </p:cNvSpPr>
          <p:nvPr/>
        </p:nvSpPr>
        <p:spPr bwMode="auto">
          <a:xfrm>
            <a:off x="1600200" y="5791200"/>
            <a:ext cx="4929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Using KCL at the inverting and non-inverting terminals of the op amp we find that </a:t>
            </a:r>
            <a:r>
              <a:rPr lang="en-US">
                <a:sym typeface="Wingdings" pitchFamily="2" charset="2"/>
              </a:rPr>
              <a:t> </a:t>
            </a:r>
            <a:endParaRPr lang="en-US"/>
          </a:p>
        </p:txBody>
      </p:sp>
      <p:sp>
        <p:nvSpPr>
          <p:cNvPr id="27653" name="TextBox 127"/>
          <p:cNvSpPr txBox="1">
            <a:spLocks noChangeArrowheads="1"/>
          </p:cNvSpPr>
          <p:nvPr/>
        </p:nvSpPr>
        <p:spPr bwMode="auto">
          <a:xfrm>
            <a:off x="5715000" y="6172200"/>
            <a:ext cx="2571750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FF0000"/>
                </a:solidFill>
              </a:rPr>
              <a:t>ε ~ V</a:t>
            </a:r>
            <a:r>
              <a:rPr lang="en-US" i="1" baseline="-25000">
                <a:solidFill>
                  <a:srgbClr val="FF0000"/>
                </a:solidFill>
              </a:rPr>
              <a:t>o </a:t>
            </a:r>
            <a:r>
              <a:rPr lang="en-US" i="1">
                <a:solidFill>
                  <a:srgbClr val="FF0000"/>
                </a:solidFill>
              </a:rPr>
              <a:t> = 2</a:t>
            </a:r>
            <a:r>
              <a:rPr lang="el-GR" i="1">
                <a:solidFill>
                  <a:srgbClr val="FF0000"/>
                </a:solidFill>
              </a:rPr>
              <a:t>Δ</a:t>
            </a:r>
            <a:r>
              <a:rPr lang="en-US" i="1">
                <a:solidFill>
                  <a:srgbClr val="FF0000"/>
                </a:solidFill>
              </a:rPr>
              <a:t>R(R</a:t>
            </a:r>
            <a:r>
              <a:rPr lang="en-US" i="1" baseline="-25000">
                <a:solidFill>
                  <a:srgbClr val="FF0000"/>
                </a:solidFill>
              </a:rPr>
              <a:t>f </a:t>
            </a:r>
            <a:r>
              <a:rPr lang="en-US" i="1">
                <a:solidFill>
                  <a:srgbClr val="FF0000"/>
                </a:solidFill>
              </a:rPr>
              <a:t>/R</a:t>
            </a:r>
            <a:r>
              <a:rPr lang="en-US" i="1" baseline="30000">
                <a:solidFill>
                  <a:srgbClr val="FF0000"/>
                </a:solidFill>
              </a:rPr>
              <a:t>2</a:t>
            </a:r>
            <a:r>
              <a:rPr lang="en-US" i="1">
                <a:solidFill>
                  <a:srgbClr val="FF0000"/>
                </a:solidFill>
              </a:rPr>
              <a:t>)</a:t>
            </a:r>
          </a:p>
        </p:txBody>
      </p:sp>
      <p:grpSp>
        <p:nvGrpSpPr>
          <p:cNvPr id="27654" name="Group 63"/>
          <p:cNvGrpSpPr>
            <a:grpSpLocks/>
          </p:cNvGrpSpPr>
          <p:nvPr/>
        </p:nvGrpSpPr>
        <p:grpSpPr bwMode="auto">
          <a:xfrm>
            <a:off x="1676400" y="1905000"/>
            <a:ext cx="7097713" cy="3652838"/>
            <a:chOff x="142875" y="1447800"/>
            <a:chExt cx="8429625" cy="4338638"/>
          </a:xfrm>
        </p:grpSpPr>
        <p:sp>
          <p:nvSpPr>
            <p:cNvPr id="27656" name="TextBox 121"/>
            <p:cNvSpPr txBox="1">
              <a:spLocks noChangeArrowheads="1"/>
            </p:cNvSpPr>
            <p:nvPr/>
          </p:nvSpPr>
          <p:spPr bwMode="auto">
            <a:xfrm>
              <a:off x="5143500" y="1857375"/>
              <a:ext cx="1696828" cy="4386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 </a:t>
              </a:r>
              <a:r>
                <a:rPr lang="en-US" i="1"/>
                <a:t>R + </a:t>
              </a:r>
              <a:r>
                <a:rPr lang="el-GR" i="1"/>
                <a:t>Δ</a:t>
              </a:r>
              <a:r>
                <a:rPr lang="en-US" i="1"/>
                <a:t>R</a:t>
              </a:r>
            </a:p>
          </p:txBody>
        </p:sp>
        <p:pic>
          <p:nvPicPr>
            <p:cNvPr id="27657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0" y="1447800"/>
              <a:ext cx="2962275" cy="320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658" name="Group 71"/>
            <p:cNvGrpSpPr>
              <a:grpSpLocks/>
            </p:cNvGrpSpPr>
            <p:nvPr/>
          </p:nvGrpSpPr>
          <p:grpSpPr bwMode="auto">
            <a:xfrm>
              <a:off x="571500" y="1928813"/>
              <a:ext cx="7715250" cy="3363912"/>
              <a:chOff x="642910" y="1923804"/>
              <a:chExt cx="7715304" cy="3364146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10800000">
                <a:off x="1713186" y="3143637"/>
                <a:ext cx="71457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6200000" flipH="1">
                <a:off x="642122" y="4214701"/>
                <a:ext cx="214212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1713186" y="5281993"/>
                <a:ext cx="6644197" cy="377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 flipH="1" flipV="1">
                <a:off x="5319857" y="4393840"/>
                <a:ext cx="178762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>
                <a:off x="6893344" y="3678226"/>
                <a:ext cx="213082" cy="377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0800000">
                <a:off x="7499519" y="3285063"/>
                <a:ext cx="786218" cy="18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6887686" y="2897557"/>
                <a:ext cx="22439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5531092" y="2755189"/>
                <a:ext cx="79575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7700" name="Picture 14"/>
              <p:cNvPicPr>
                <a:picLocks noChangeAspect="1" noChangeArrowheads="1"/>
              </p:cNvPicPr>
              <p:nvPr/>
            </p:nvPicPr>
            <p:blipFill>
              <a:blip r:embed="rId4">
                <a:lum contrast="56000"/>
              </a:blip>
              <a:srcRect/>
              <a:stretch>
                <a:fillRect/>
              </a:stretch>
            </p:blipFill>
            <p:spPr bwMode="auto">
              <a:xfrm rot="-2685755">
                <a:off x="6705220" y="2052289"/>
                <a:ext cx="609600" cy="628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5" name="Straight Connector 54"/>
              <p:cNvCxnSpPr/>
              <p:nvPr/>
            </p:nvCxnSpPr>
            <p:spPr>
              <a:xfrm>
                <a:off x="5928970" y="2357311"/>
                <a:ext cx="855978" cy="18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214822" y="2357311"/>
                <a:ext cx="786217" cy="18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>
                <a:off x="7541877" y="2816473"/>
                <a:ext cx="927752" cy="94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704" name="TextBox 63"/>
              <p:cNvSpPr txBox="1">
                <a:spLocks noChangeArrowheads="1"/>
              </p:cNvSpPr>
              <p:nvPr/>
            </p:nvSpPr>
            <p:spPr bwMode="auto">
              <a:xfrm>
                <a:off x="6786578" y="1928802"/>
                <a:ext cx="7858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 R</a:t>
                </a:r>
                <a:r>
                  <a:rPr lang="en-US" i="1" baseline="-25000"/>
                  <a:t>f</a:t>
                </a:r>
                <a:endParaRPr lang="en-US" baseline="-25000"/>
              </a:p>
            </p:txBody>
          </p:sp>
          <p:sp>
            <p:nvSpPr>
              <p:cNvPr id="21" name="Isosceles Triangle 20"/>
              <p:cNvSpPr/>
              <p:nvPr/>
            </p:nvSpPr>
            <p:spPr bwMode="auto">
              <a:xfrm rot="5400000">
                <a:off x="6551086" y="2806168"/>
                <a:ext cx="1001294" cy="959676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6" name="Straight Connector 65"/>
              <p:cNvCxnSpPr/>
              <p:nvPr/>
            </p:nvCxnSpPr>
            <p:spPr>
              <a:xfrm rot="5400000">
                <a:off x="3236580" y="2072573"/>
                <a:ext cx="28662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642271" y="1923606"/>
                <a:ext cx="2752704" cy="18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213667" y="3500030"/>
                <a:ext cx="501520" cy="18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356535" y="3143637"/>
                <a:ext cx="235865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>
              <a:off x="484" y="2498992"/>
              <a:ext cx="1142640" cy="188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140957" y="4144128"/>
              <a:ext cx="857922" cy="1886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 bwMode="auto">
            <a:xfrm>
              <a:off x="142875" y="2858187"/>
              <a:ext cx="857858" cy="8560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rot="16200000" flipH="1">
              <a:off x="3073711" y="4322313"/>
              <a:ext cx="49967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63" name="TextBox 89"/>
            <p:cNvSpPr txBox="1">
              <a:spLocks noChangeArrowheads="1"/>
            </p:cNvSpPr>
            <p:nvPr/>
          </p:nvSpPr>
          <p:spPr bwMode="auto">
            <a:xfrm>
              <a:off x="428625" y="2857500"/>
              <a:ext cx="5715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+</a:t>
              </a:r>
            </a:p>
          </p:txBody>
        </p:sp>
        <p:sp>
          <p:nvSpPr>
            <p:cNvPr id="27664" name="TextBox 90"/>
            <p:cNvSpPr txBox="1">
              <a:spLocks noChangeArrowheads="1"/>
            </p:cNvSpPr>
            <p:nvPr/>
          </p:nvSpPr>
          <p:spPr bwMode="auto">
            <a:xfrm>
              <a:off x="401638" y="3357563"/>
              <a:ext cx="5619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 </a:t>
              </a:r>
              <a:r>
                <a:rPr lang="en-US" sz="2000" b="1"/>
                <a:t>-</a:t>
              </a: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6072459" y="5215117"/>
              <a:ext cx="116895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5785878" y="3071254"/>
              <a:ext cx="118780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857933" y="3214556"/>
              <a:ext cx="116895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8144514" y="3214556"/>
              <a:ext cx="116895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4215339" y="3071254"/>
              <a:ext cx="116895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2286576" y="3071254"/>
              <a:ext cx="116895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3253785" y="2143566"/>
              <a:ext cx="118781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8144514" y="5215117"/>
              <a:ext cx="116895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6875640" y="2786536"/>
              <a:ext cx="116895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6875640" y="3642574"/>
              <a:ext cx="116895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3263213" y="4051737"/>
              <a:ext cx="118780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929578" y="3142905"/>
              <a:ext cx="642922" cy="1663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  <a:p>
              <a:pPr>
                <a:defRPr/>
              </a:pPr>
              <a:r>
                <a:rPr lang="en-US" b="1" dirty="0">
                  <a:solidFill>
                    <a:schemeClr val="accent3"/>
                  </a:solidFill>
                </a:rPr>
                <a:t>+</a:t>
              </a:r>
            </a:p>
            <a:p>
              <a:pPr>
                <a:defRPr/>
              </a:pPr>
              <a:endParaRPr lang="en-US" b="1" dirty="0">
                <a:solidFill>
                  <a:schemeClr val="accent3"/>
                </a:solidFill>
              </a:endParaRPr>
            </a:p>
            <a:p>
              <a:pPr>
                <a:defRPr/>
              </a:pPr>
              <a:r>
                <a:rPr lang="en-US" b="1" i="1" dirty="0">
                  <a:solidFill>
                    <a:schemeClr val="accent3"/>
                  </a:solidFill>
                </a:rPr>
                <a:t>V</a:t>
              </a:r>
              <a:r>
                <a:rPr lang="en-US" b="1" i="1" baseline="-25000" dirty="0">
                  <a:solidFill>
                    <a:schemeClr val="accent3"/>
                  </a:solidFill>
                </a:rPr>
                <a:t>0</a:t>
              </a:r>
            </a:p>
            <a:p>
              <a:pPr>
                <a:defRPr/>
              </a:pPr>
              <a:endParaRPr lang="en-US" b="1" i="1" baseline="-25000" dirty="0">
                <a:solidFill>
                  <a:schemeClr val="accent3"/>
                </a:solidFill>
              </a:endParaRPr>
            </a:p>
            <a:p>
              <a:pPr>
                <a:defRPr/>
              </a:pPr>
              <a:r>
                <a:rPr lang="en-US" b="1" i="1" baseline="-25000" dirty="0">
                  <a:solidFill>
                    <a:schemeClr val="accent3"/>
                  </a:solidFill>
                </a:rPr>
                <a:t>__</a:t>
              </a:r>
              <a:endParaRPr lang="en-US" b="1" i="1" dirty="0">
                <a:solidFill>
                  <a:schemeClr val="accent3"/>
                </a:solidFill>
              </a:endParaRPr>
            </a:p>
          </p:txBody>
        </p:sp>
        <p:sp>
          <p:nvSpPr>
            <p:cNvPr id="27677" name="TextBox 108"/>
            <p:cNvSpPr txBox="1">
              <a:spLocks noChangeArrowheads="1"/>
            </p:cNvSpPr>
            <p:nvPr/>
          </p:nvSpPr>
          <p:spPr bwMode="auto">
            <a:xfrm>
              <a:off x="6929438" y="2571750"/>
              <a:ext cx="10001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/>
                <a:t>+ V</a:t>
              </a:r>
              <a:r>
                <a:rPr lang="en-US" i="1" baseline="-25000"/>
                <a:t>cc</a:t>
              </a:r>
              <a:endParaRPr lang="en-US" i="1"/>
            </a:p>
          </p:txBody>
        </p:sp>
        <p:sp>
          <p:nvSpPr>
            <p:cNvPr id="27678" name="TextBox 109"/>
            <p:cNvSpPr txBox="1">
              <a:spLocks noChangeArrowheads="1"/>
            </p:cNvSpPr>
            <p:nvPr/>
          </p:nvSpPr>
          <p:spPr bwMode="auto">
            <a:xfrm>
              <a:off x="7000875" y="3571875"/>
              <a:ext cx="10001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/>
                <a:t>- V</a:t>
              </a:r>
              <a:r>
                <a:rPr lang="en-US" i="1" baseline="-25000"/>
                <a:t>cc</a:t>
              </a:r>
              <a:endParaRPr lang="en-US" i="1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6572090" y="3071254"/>
              <a:ext cx="116895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6572090" y="3429508"/>
              <a:ext cx="116895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27681" name="TextBox 112"/>
            <p:cNvSpPr txBox="1">
              <a:spLocks noChangeArrowheads="1"/>
            </p:cNvSpPr>
            <p:nvPr/>
          </p:nvSpPr>
          <p:spPr bwMode="auto">
            <a:xfrm>
              <a:off x="6619875" y="2928938"/>
              <a:ext cx="50006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 -</a:t>
              </a:r>
            </a:p>
          </p:txBody>
        </p:sp>
        <p:sp>
          <p:nvSpPr>
            <p:cNvPr id="27682" name="TextBox 114"/>
            <p:cNvSpPr txBox="1">
              <a:spLocks noChangeArrowheads="1"/>
            </p:cNvSpPr>
            <p:nvPr/>
          </p:nvSpPr>
          <p:spPr bwMode="auto">
            <a:xfrm>
              <a:off x="6643688" y="3286125"/>
              <a:ext cx="5000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+</a:t>
              </a:r>
            </a:p>
          </p:txBody>
        </p:sp>
        <p:pic>
          <p:nvPicPr>
            <p:cNvPr id="27683" name="Picture 14"/>
            <p:cNvPicPr>
              <a:picLocks noChangeAspect="1" noChangeArrowheads="1"/>
            </p:cNvPicPr>
            <p:nvPr/>
          </p:nvPicPr>
          <p:blipFill>
            <a:blip r:embed="rId4">
              <a:lum contrast="56000"/>
            </a:blip>
            <a:srcRect/>
            <a:stretch>
              <a:fillRect/>
            </a:stretch>
          </p:blipFill>
          <p:spPr bwMode="auto">
            <a:xfrm rot="-2685755">
              <a:off x="6848475" y="4981575"/>
              <a:ext cx="60960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7" name="Straight Connector 116"/>
            <p:cNvCxnSpPr/>
            <p:nvPr/>
          </p:nvCxnSpPr>
          <p:spPr>
            <a:xfrm>
              <a:off x="6500445" y="5286768"/>
              <a:ext cx="499632" cy="18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7358302" y="5286768"/>
              <a:ext cx="499630" cy="18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86" name="TextBox 118"/>
            <p:cNvSpPr txBox="1">
              <a:spLocks noChangeArrowheads="1"/>
            </p:cNvSpPr>
            <p:nvPr/>
          </p:nvSpPr>
          <p:spPr bwMode="auto">
            <a:xfrm>
              <a:off x="6929438" y="4857750"/>
              <a:ext cx="78581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R</a:t>
              </a:r>
              <a:r>
                <a:rPr lang="en-US" i="1" baseline="-25000"/>
                <a:t>f</a:t>
              </a:r>
              <a:endParaRPr lang="en-US" baseline="-25000"/>
            </a:p>
          </p:txBody>
        </p:sp>
        <p:sp>
          <p:nvSpPr>
            <p:cNvPr id="27687" name="TextBox 119"/>
            <p:cNvSpPr txBox="1">
              <a:spLocks noChangeArrowheads="1"/>
            </p:cNvSpPr>
            <p:nvPr/>
          </p:nvSpPr>
          <p:spPr bwMode="auto">
            <a:xfrm>
              <a:off x="642938" y="2500313"/>
              <a:ext cx="785812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/>
                <a:t>V</a:t>
              </a:r>
              <a:r>
                <a:rPr lang="en-US" i="1" baseline="-25000"/>
                <a:t>ref</a:t>
              </a:r>
            </a:p>
          </p:txBody>
        </p:sp>
        <p:sp>
          <p:nvSpPr>
            <p:cNvPr id="27688" name="TextBox 120"/>
            <p:cNvSpPr txBox="1">
              <a:spLocks noChangeArrowheads="1"/>
            </p:cNvSpPr>
            <p:nvPr/>
          </p:nvSpPr>
          <p:spPr bwMode="auto">
            <a:xfrm>
              <a:off x="1714500" y="2214563"/>
              <a:ext cx="1143000" cy="369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            </a:t>
              </a:r>
              <a:r>
                <a:rPr lang="en-US" i="1"/>
                <a:t>R</a:t>
              </a:r>
            </a:p>
          </p:txBody>
        </p:sp>
        <p:sp>
          <p:nvSpPr>
            <p:cNvPr id="27689" name="TextBox 122"/>
            <p:cNvSpPr txBox="1">
              <a:spLocks noChangeArrowheads="1"/>
            </p:cNvSpPr>
            <p:nvPr/>
          </p:nvSpPr>
          <p:spPr bwMode="auto">
            <a:xfrm>
              <a:off x="3929062" y="4572000"/>
              <a:ext cx="1825191" cy="4386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    </a:t>
              </a:r>
              <a:r>
                <a:rPr lang="en-US" i="1"/>
                <a:t>R - </a:t>
              </a:r>
              <a:r>
                <a:rPr lang="el-GR" i="1"/>
                <a:t>Δ</a:t>
              </a:r>
              <a:r>
                <a:rPr lang="en-US" i="1"/>
                <a:t>R</a:t>
              </a:r>
            </a:p>
          </p:txBody>
        </p:sp>
        <p:sp>
          <p:nvSpPr>
            <p:cNvPr id="27690" name="TextBox 123"/>
            <p:cNvSpPr txBox="1">
              <a:spLocks noChangeArrowheads="1"/>
            </p:cNvSpPr>
            <p:nvPr/>
          </p:nvSpPr>
          <p:spPr bwMode="auto">
            <a:xfrm>
              <a:off x="2286000" y="3643313"/>
              <a:ext cx="571500" cy="369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  </a:t>
              </a:r>
              <a:r>
                <a:rPr lang="en-US" i="1"/>
                <a:t>R</a:t>
              </a:r>
            </a:p>
          </p:txBody>
        </p:sp>
        <p:cxnSp>
          <p:nvCxnSpPr>
            <p:cNvPr id="125" name="Straight Connector 124"/>
            <p:cNvCxnSpPr/>
            <p:nvPr/>
          </p:nvCxnSpPr>
          <p:spPr>
            <a:xfrm rot="16200000" flipH="1">
              <a:off x="7966324" y="5536603"/>
              <a:ext cx="49967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55" name="TextBox 128"/>
          <p:cNvSpPr txBox="1">
            <a:spLocks noChangeArrowheads="1"/>
          </p:cNvSpPr>
          <p:nvPr/>
        </p:nvSpPr>
        <p:spPr bwMode="auto">
          <a:xfrm>
            <a:off x="6143625" y="1143000"/>
            <a:ext cx="2786063" cy="646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Op amp used to amplify output from strain gauge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Cetinkunt, Sabri.  </a:t>
            </a:r>
            <a:r>
              <a:rPr lang="en-US" sz="2400" u="sng" smtClean="0"/>
              <a:t>Mechatronics</a:t>
            </a:r>
            <a:r>
              <a:rPr lang="en-US" sz="2400" smtClean="0"/>
              <a:t>.  Hoboken, NJ:  John Wiley &amp; Sons Inc., 2007.</a:t>
            </a:r>
          </a:p>
          <a:p>
            <a:pPr eaLnBrk="1" hangingPunct="1"/>
            <a:r>
              <a:rPr lang="en-US" sz="2400" smtClean="0"/>
              <a:t>Jung, Walter G.  </a:t>
            </a:r>
            <a:r>
              <a:rPr lang="en-US" sz="2400" u="sng" smtClean="0"/>
              <a:t>Op Amp Applications Handbook</a:t>
            </a:r>
            <a:r>
              <a:rPr lang="en-US" sz="2400" smtClean="0"/>
              <a:t>.  Analog Devices, Inc., 2005.</a:t>
            </a:r>
          </a:p>
          <a:p>
            <a:pPr eaLnBrk="1" hangingPunct="1"/>
            <a:r>
              <a:rPr lang="en-US" sz="2400" smtClean="0"/>
              <a:t>“Operational Amplifier.”  </a:t>
            </a:r>
            <a:r>
              <a:rPr lang="en-US" sz="2400" smtClean="0">
                <a:hlinkClick r:id="rId3"/>
              </a:rPr>
              <a:t>http://en.wikipedia.org/wiki/Operational_amplifier</a:t>
            </a:r>
            <a:r>
              <a:rPr lang="en-US" sz="2800" smtClean="0"/>
              <a:t>.</a:t>
            </a:r>
          </a:p>
          <a:p>
            <a:pPr eaLnBrk="1" hangingPunct="1"/>
            <a:r>
              <a:rPr lang="en-US" sz="2400" smtClean="0"/>
              <a:t>“Operational Amplifier Applications.” </a:t>
            </a:r>
            <a:r>
              <a:rPr lang="en-US" sz="2400" smtClean="0">
                <a:hlinkClick r:id="rId4"/>
              </a:rPr>
              <a:t>http://en.wikipedia.org/wiki/Operational_amplifier_applications</a:t>
            </a:r>
            <a:r>
              <a:rPr lang="en-US" sz="2400" smtClean="0"/>
              <a:t>.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Rizzoni, G. </a:t>
            </a:r>
            <a:r>
              <a:rPr lang="en-US" i="1" smtClean="0"/>
              <a:t>Principles and Applications of Electrical Engineering, </a:t>
            </a:r>
            <a:r>
              <a:rPr lang="en-US" smtClean="0"/>
              <a:t>McGraw Hill, 2007. </a:t>
            </a:r>
          </a:p>
          <a:p>
            <a:pPr eaLnBrk="1" hangingPunct="1"/>
            <a:r>
              <a:rPr lang="en-US" smtClean="0">
                <a:hlinkClick r:id="rId3"/>
              </a:rPr>
              <a:t>http://web.njit.edu/~joelsd/electronics/Labs/ecglab.pdf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/>
              <a:t>(</a:t>
            </a:r>
            <a:r>
              <a:rPr lang="en-US" sz="2800" b="1" i="1" dirty="0" smtClean="0"/>
              <a:t>n) show an understanding of the use of relays in electronic circuits</a:t>
            </a:r>
          </a:p>
          <a:p>
            <a:pPr>
              <a:buNone/>
            </a:pPr>
            <a:r>
              <a:rPr lang="en-US" sz="2800" b="1" i="1" dirty="0" smtClean="0"/>
              <a:t>(o) show an understanding of the use of light-emitting diodes (LEDs) </a:t>
            </a:r>
            <a:r>
              <a:rPr lang="en-US" sz="2800" b="1" i="1" dirty="0" smtClean="0"/>
              <a:t>as </a:t>
            </a:r>
            <a:r>
              <a:rPr lang="en-US" sz="2800" b="1" dirty="0" smtClean="0"/>
              <a:t>devices </a:t>
            </a:r>
            <a:r>
              <a:rPr lang="en-US" sz="2800" b="1" dirty="0" smtClean="0"/>
              <a:t>to indicate the state of the output of electronic circuits</a:t>
            </a:r>
          </a:p>
          <a:p>
            <a:pPr>
              <a:buNone/>
            </a:pPr>
            <a:r>
              <a:rPr lang="en-US" sz="2800" b="1" i="1" dirty="0" smtClean="0"/>
              <a:t>(p) show an understanding of the need for calibration where digital </a:t>
            </a:r>
            <a:r>
              <a:rPr lang="en-US" sz="2800" b="1" i="1" dirty="0" smtClean="0"/>
              <a:t>or </a:t>
            </a:r>
            <a:r>
              <a:rPr lang="en-US" sz="2800" b="1" dirty="0" smtClean="0"/>
              <a:t>analogue </a:t>
            </a:r>
            <a:r>
              <a:rPr lang="en-US" sz="2800" b="1" dirty="0" smtClean="0"/>
              <a:t>meters are used as output devices.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Know the definition of a relay</a:t>
            </a:r>
          </a:p>
          <a:p>
            <a:r>
              <a:rPr lang="en-US"/>
              <a:t>Understand relay operating principles </a:t>
            </a:r>
          </a:p>
          <a:p>
            <a:r>
              <a:rPr lang="en-US"/>
              <a:t>Properly test relay operation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239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an Op-Amp? – The Surface</a:t>
            </a:r>
          </a:p>
        </p:txBody>
      </p:sp>
      <p:sp>
        <p:nvSpPr>
          <p:cNvPr id="2051" name="Content Placeholder 4"/>
          <p:cNvSpPr>
            <a:spLocks noGrp="1"/>
          </p:cNvSpPr>
          <p:nvPr>
            <p:ph idx="1"/>
          </p:nvPr>
        </p:nvSpPr>
        <p:spPr>
          <a:xfrm>
            <a:off x="1600200" y="1371600"/>
            <a:ext cx="7086600" cy="2895600"/>
          </a:xfrm>
        </p:spPr>
        <p:txBody>
          <a:bodyPr/>
          <a:lstStyle/>
          <a:p>
            <a:pPr eaLnBrk="1" hangingPunct="1"/>
            <a:r>
              <a:rPr lang="en-US" sz="2800" smtClean="0"/>
              <a:t>An Operational Amplifier (Op-Amp) is an integrated circuit that uses external voltage to amplify the input through a very high gain.</a:t>
            </a:r>
          </a:p>
          <a:p>
            <a:pPr eaLnBrk="1" hangingPunct="1"/>
            <a:r>
              <a:rPr lang="en-US" sz="2800" smtClean="0"/>
              <a:t>We recognize an Op-Amp as a mass-produced component found in countless electronics.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900" y="4535488"/>
            <a:ext cx="16764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2700" y="4535488"/>
            <a:ext cx="31369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1676400" y="6135688"/>
            <a:ext cx="2819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What an Op-Amp looks like to a lay-person</a:t>
            </a:r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5251450" y="6135688"/>
            <a:ext cx="2819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What an Op-Amp looks like to an engineer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/>
              <a:t>Relay Principles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458200" cy="4572000"/>
          </a:xfrm>
        </p:spPr>
        <p:txBody>
          <a:bodyPr/>
          <a:lstStyle/>
          <a:p>
            <a:r>
              <a:rPr lang="en-US" dirty="0"/>
              <a:t>A relay may also be called an “electromagnetic switch”</a:t>
            </a:r>
          </a:p>
          <a:p>
            <a:r>
              <a:rPr lang="en-US" dirty="0"/>
              <a:t>Relays use a “low </a:t>
            </a:r>
            <a:r>
              <a:rPr lang="en-US" dirty="0" smtClean="0"/>
              <a:t>current </a:t>
            </a:r>
            <a:r>
              <a:rPr lang="en-US" dirty="0"/>
              <a:t>circuit” to control a “high </a:t>
            </a:r>
            <a:r>
              <a:rPr lang="en-US" dirty="0" smtClean="0"/>
              <a:t>current </a:t>
            </a:r>
            <a:r>
              <a:rPr lang="en-US" dirty="0"/>
              <a:t>circuit”</a:t>
            </a:r>
          </a:p>
          <a:p>
            <a:r>
              <a:rPr lang="en-US" dirty="0"/>
              <a:t>The low </a:t>
            </a:r>
            <a:r>
              <a:rPr lang="en-US" dirty="0" smtClean="0"/>
              <a:t>current </a:t>
            </a:r>
            <a:r>
              <a:rPr lang="en-US" dirty="0"/>
              <a:t>circuit controls an electromagnetic device</a:t>
            </a:r>
          </a:p>
          <a:p>
            <a:r>
              <a:rPr lang="en-US" dirty="0"/>
              <a:t>The electromagnetic device “closes/opens” the high </a:t>
            </a:r>
            <a:r>
              <a:rPr lang="en-US" dirty="0" smtClean="0"/>
              <a:t>current </a:t>
            </a:r>
            <a:r>
              <a:rPr lang="en-US" dirty="0"/>
              <a:t>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/>
              <a:t>Relay Operation</a:t>
            </a:r>
          </a:p>
        </p:txBody>
      </p:sp>
      <p:pic>
        <p:nvPicPr>
          <p:cNvPr id="50179" name="Picture 3" descr="C:\AAA Drive\PPT Graphics\relays\electromagnetic swit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24000"/>
            <a:ext cx="55626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/>
              <a:t>Relay Applications</a:t>
            </a:r>
          </a:p>
        </p:txBody>
      </p:sp>
      <p:pic>
        <p:nvPicPr>
          <p:cNvPr id="53253" name="Picture 5" descr="C:\AAA Drive\PPT Graphics\horns\HORN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752600"/>
            <a:ext cx="5105400" cy="38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/>
              <a:t>Relay Applications</a:t>
            </a:r>
          </a:p>
        </p:txBody>
      </p:sp>
      <p:pic>
        <p:nvPicPr>
          <p:cNvPr id="44036" name="Picture 4" descr="C:\AAA Drive\PPT Graphics\relays\starter rel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828800"/>
            <a:ext cx="5715000" cy="400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/>
              <a:t>Relay Applications</a:t>
            </a:r>
          </a:p>
        </p:txBody>
      </p:sp>
      <p:pic>
        <p:nvPicPr>
          <p:cNvPr id="45060" name="Picture 4" descr="C:\AAA Drive\PPT Graphics\relays\starter relay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76400"/>
            <a:ext cx="5334000" cy="4183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dirty="0" smtClean="0"/>
              <a:t>REVIEW</a:t>
            </a:r>
            <a:r>
              <a:rPr lang="en-US" dirty="0"/>
              <a:t>...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ARE RELAYS CALLED MAGNETIC SWITCHES?</a:t>
            </a:r>
          </a:p>
          <a:p>
            <a:r>
              <a:rPr lang="en-US"/>
              <a:t>HOW MUCH CURRENT DOES THE CONTROL CIRCUIT USE?</a:t>
            </a:r>
          </a:p>
          <a:p>
            <a:r>
              <a:rPr lang="en-US"/>
              <a:t>HOW MUCH CURRENT DOES THE LOAD CIRCUIT USE?</a:t>
            </a:r>
          </a:p>
          <a:p>
            <a:r>
              <a:rPr lang="en-US"/>
              <a:t>NAME SOME ADVANTAGES OF USING RELAYS?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90775"/>
            <a:ext cx="7772400" cy="1373188"/>
          </a:xfrm>
        </p:spPr>
        <p:txBody>
          <a:bodyPr/>
          <a:lstStyle/>
          <a:p>
            <a:r>
              <a:rPr lang="en-US" sz="2800" b="1" i="1">
                <a:latin typeface="Arial" charset="0"/>
              </a:rPr>
              <a:t>Elizabethtown Technical College</a:t>
            </a:r>
            <a:br>
              <a:rPr lang="en-US" sz="2800" b="1" i="1">
                <a:latin typeface="Arial" charset="0"/>
              </a:rPr>
            </a:br>
            <a:r>
              <a:rPr lang="en-US" sz="2800" b="1" i="1">
                <a:latin typeface="Arial" charset="0"/>
              </a:rPr>
              <a:t>BEX100 – Basic Electricity</a:t>
            </a:r>
            <a:br>
              <a:rPr lang="en-US" sz="2800" b="1" i="1">
                <a:latin typeface="Arial" charset="0"/>
              </a:rPr>
            </a:br>
            <a:endParaRPr lang="en-US" sz="2800" b="1" i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What is an Op-Amp? – The Layout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162800" cy="1600200"/>
          </a:xfrm>
        </p:spPr>
        <p:txBody>
          <a:bodyPr/>
          <a:lstStyle/>
          <a:p>
            <a:pPr eaLnBrk="1" hangingPunct="1"/>
            <a:r>
              <a:rPr lang="en-US" smtClean="0"/>
              <a:t>There are 8 pins in a common Op-Amp, like the 741 which is used in many instructional courses.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0450" y="3733800"/>
            <a:ext cx="55181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7"/>
          <p:cNvGrpSpPr>
            <a:grpSpLocks/>
          </p:cNvGrpSpPr>
          <p:nvPr/>
        </p:nvGrpSpPr>
        <p:grpSpPr bwMode="auto">
          <a:xfrm>
            <a:off x="3352800" y="4379913"/>
            <a:ext cx="3124200" cy="1560512"/>
            <a:chOff x="3352800" y="4379913"/>
            <a:chExt cx="3124200" cy="1560512"/>
          </a:xfrm>
        </p:grpSpPr>
        <p:grpSp>
          <p:nvGrpSpPr>
            <p:cNvPr id="4109" name="Group 6"/>
            <p:cNvGrpSpPr>
              <a:grpSpLocks/>
            </p:cNvGrpSpPr>
            <p:nvPr/>
          </p:nvGrpSpPr>
          <p:grpSpPr bwMode="auto">
            <a:xfrm>
              <a:off x="3352800" y="4703793"/>
              <a:ext cx="647700" cy="193982"/>
              <a:chOff x="3352800" y="4703618"/>
              <a:chExt cx="647700" cy="193964"/>
            </a:xfrm>
          </p:grpSpPr>
          <p:cxnSp>
            <p:nvCxnSpPr>
              <p:cNvPr id="4" name="Straight Connector 3"/>
              <p:cNvCxnSpPr/>
              <p:nvPr/>
            </p:nvCxnSpPr>
            <p:spPr>
              <a:xfrm flipH="1">
                <a:off x="3505200" y="4800416"/>
                <a:ext cx="4953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Oval 5"/>
              <p:cNvSpPr/>
              <p:nvPr/>
            </p:nvSpPr>
            <p:spPr>
              <a:xfrm>
                <a:off x="3352800" y="4703588"/>
                <a:ext cx="190500" cy="1936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110" name="Group 11"/>
            <p:cNvGrpSpPr>
              <a:grpSpLocks/>
            </p:cNvGrpSpPr>
            <p:nvPr/>
          </p:nvGrpSpPr>
          <p:grpSpPr bwMode="auto">
            <a:xfrm>
              <a:off x="3364923" y="5313449"/>
              <a:ext cx="647700" cy="193982"/>
              <a:chOff x="3352800" y="4703618"/>
              <a:chExt cx="647700" cy="193964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H="1">
                <a:off x="3505777" y="4800360"/>
                <a:ext cx="4953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3353377" y="4703532"/>
                <a:ext cx="190500" cy="1936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111" name="Group 14"/>
            <p:cNvGrpSpPr>
              <a:grpSpLocks/>
            </p:cNvGrpSpPr>
            <p:nvPr/>
          </p:nvGrpSpPr>
          <p:grpSpPr bwMode="auto">
            <a:xfrm rot="5400000">
              <a:off x="4341639" y="4606811"/>
              <a:ext cx="647760" cy="193964"/>
              <a:chOff x="3352800" y="4703618"/>
              <a:chExt cx="647700" cy="193964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H="1">
                <a:off x="3505186" y="4800456"/>
                <a:ext cx="4952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3352800" y="4703619"/>
                <a:ext cx="190482" cy="1936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112" name="Group 17"/>
            <p:cNvGrpSpPr>
              <a:grpSpLocks/>
            </p:cNvGrpSpPr>
            <p:nvPr/>
          </p:nvGrpSpPr>
          <p:grpSpPr bwMode="auto">
            <a:xfrm rot="-5400000">
              <a:off x="4341639" y="5519563"/>
              <a:ext cx="647760" cy="193964"/>
              <a:chOff x="3352800" y="4703618"/>
              <a:chExt cx="647700" cy="193964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H="1">
                <a:off x="3505186" y="4800744"/>
                <a:ext cx="4952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3352800" y="4703907"/>
                <a:ext cx="190482" cy="1936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113" name="Group 20"/>
            <p:cNvGrpSpPr>
              <a:grpSpLocks/>
            </p:cNvGrpSpPr>
            <p:nvPr/>
          </p:nvGrpSpPr>
          <p:grpSpPr bwMode="auto">
            <a:xfrm rot="10800000">
              <a:off x="5829300" y="5046725"/>
              <a:ext cx="647700" cy="193982"/>
              <a:chOff x="3352800" y="4703618"/>
              <a:chExt cx="647700" cy="193964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H="1">
                <a:off x="3511550" y="4800816"/>
                <a:ext cx="4953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/>
              <p:nvPr/>
            </p:nvSpPr>
            <p:spPr>
              <a:xfrm>
                <a:off x="3359150" y="4703987"/>
                <a:ext cx="190500" cy="1936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an Op-Amp? – The Inside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162800" cy="2667000"/>
          </a:xfrm>
        </p:spPr>
        <p:txBody>
          <a:bodyPr/>
          <a:lstStyle/>
          <a:p>
            <a:pPr eaLnBrk="1" hangingPunct="1"/>
            <a:r>
              <a:rPr lang="en-US" sz="2800" smtClean="0"/>
              <a:t>The actual count varies, but an Op-Amp contains several Transistors, Resistors, and a few Capacitors and Diodes.</a:t>
            </a:r>
          </a:p>
          <a:p>
            <a:pPr eaLnBrk="1" hangingPunct="1"/>
            <a:r>
              <a:rPr lang="en-US" sz="2800" smtClean="0"/>
              <a:t>For simplicity, an Op-Amp is often depicted as this:</a:t>
            </a:r>
          </a:p>
        </p:txBody>
      </p:sp>
      <p:sp>
        <p:nvSpPr>
          <p:cNvPr id="2" name="Isosceles Triangle 1"/>
          <p:cNvSpPr/>
          <p:nvPr/>
        </p:nvSpPr>
        <p:spPr bwMode="auto">
          <a:xfrm rot="5400000">
            <a:off x="4343400" y="4229100"/>
            <a:ext cx="1143000" cy="1828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2133600" y="52578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Non-Inverting Input</a:t>
            </a:r>
          </a:p>
        </p:txBody>
      </p:sp>
      <p:sp>
        <p:nvSpPr>
          <p:cNvPr id="4103" name="TextBox 25"/>
          <p:cNvSpPr txBox="1">
            <a:spLocks noChangeArrowheads="1"/>
          </p:cNvSpPr>
          <p:nvPr/>
        </p:nvSpPr>
        <p:spPr bwMode="auto">
          <a:xfrm>
            <a:off x="2133600" y="4343400"/>
            <a:ext cx="152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Inverting Input</a:t>
            </a:r>
          </a:p>
        </p:txBody>
      </p:sp>
      <p:sp>
        <p:nvSpPr>
          <p:cNvPr id="4104" name="TextBox 26"/>
          <p:cNvSpPr txBox="1">
            <a:spLocks noChangeArrowheads="1"/>
          </p:cNvSpPr>
          <p:nvPr/>
        </p:nvSpPr>
        <p:spPr bwMode="auto">
          <a:xfrm>
            <a:off x="4762500" y="37338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Positive Power Supply</a:t>
            </a:r>
          </a:p>
        </p:txBody>
      </p:sp>
      <p:sp>
        <p:nvSpPr>
          <p:cNvPr id="4105" name="TextBox 27"/>
          <p:cNvSpPr txBox="1">
            <a:spLocks noChangeArrowheads="1"/>
          </p:cNvSpPr>
          <p:nvPr/>
        </p:nvSpPr>
        <p:spPr bwMode="auto">
          <a:xfrm>
            <a:off x="4857750" y="5749925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Negative Power Supply</a:t>
            </a:r>
          </a:p>
        </p:txBody>
      </p:sp>
      <p:sp>
        <p:nvSpPr>
          <p:cNvPr id="4106" name="TextBox 28"/>
          <p:cNvSpPr txBox="1">
            <a:spLocks noChangeArrowheads="1"/>
          </p:cNvSpPr>
          <p:nvPr/>
        </p:nvSpPr>
        <p:spPr bwMode="auto">
          <a:xfrm>
            <a:off x="6643688" y="4959350"/>
            <a:ext cx="152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Output</a:t>
            </a:r>
          </a:p>
        </p:txBody>
      </p:sp>
      <p:sp>
        <p:nvSpPr>
          <p:cNvPr id="4107" name="TextBox 25"/>
          <p:cNvSpPr txBox="1">
            <a:spLocks noChangeArrowheads="1"/>
          </p:cNvSpPr>
          <p:nvPr/>
        </p:nvSpPr>
        <p:spPr bwMode="auto">
          <a:xfrm>
            <a:off x="3992563" y="4592638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-</a:t>
            </a:r>
          </a:p>
        </p:txBody>
      </p:sp>
      <p:sp>
        <p:nvSpPr>
          <p:cNvPr id="4108" name="TextBox 26"/>
          <p:cNvSpPr txBox="1">
            <a:spLocks noChangeArrowheads="1"/>
          </p:cNvSpPr>
          <p:nvPr/>
        </p:nvSpPr>
        <p:spPr bwMode="auto">
          <a:xfrm>
            <a:off x="3971925" y="52451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History of the Op-Amp – The Dawn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620000" cy="1600200"/>
          </a:xfrm>
        </p:spPr>
        <p:txBody>
          <a:bodyPr/>
          <a:lstStyle/>
          <a:p>
            <a:pPr eaLnBrk="1" hangingPunct="1"/>
            <a:r>
              <a:rPr lang="en-US" sz="2800" smtClean="0"/>
              <a:t>Before the Op-Amp:  Harold S. Black develops the feedback amplifier for the Western Electric Company (1920-1930)</a:t>
            </a:r>
          </a:p>
        </p:txBody>
      </p:sp>
      <p:sp>
        <p:nvSpPr>
          <p:cNvPr id="4" name="Isosceles Triangle 3"/>
          <p:cNvSpPr/>
          <p:nvPr/>
        </p:nvSpPr>
        <p:spPr>
          <a:xfrm rot="5400000">
            <a:off x="5029200" y="3581400"/>
            <a:ext cx="914400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95600" y="35814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50292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Arrow Connector 7"/>
          <p:cNvCxnSpPr>
            <a:stCxn id="4" idx="0"/>
          </p:cNvCxnSpPr>
          <p:nvPr/>
        </p:nvCxnSpPr>
        <p:spPr>
          <a:xfrm>
            <a:off x="5943600" y="4038600"/>
            <a:ext cx="2743200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24000" y="4038600"/>
            <a:ext cx="1371600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6"/>
            <a:endCxn id="4" idx="3"/>
          </p:cNvCxnSpPr>
          <p:nvPr/>
        </p:nvCxnSpPr>
        <p:spPr>
          <a:xfrm>
            <a:off x="3810000" y="4038600"/>
            <a:ext cx="12192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5" idx="4"/>
            <a:endCxn id="6" idx="1"/>
          </p:cNvCxnSpPr>
          <p:nvPr/>
        </p:nvCxnSpPr>
        <p:spPr>
          <a:xfrm rot="16200000" flipH="1">
            <a:off x="3581400" y="4267200"/>
            <a:ext cx="990600" cy="1447800"/>
          </a:xfrm>
          <a:prstGeom prst="bentConnector2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6" idx="3"/>
          </p:cNvCxnSpPr>
          <p:nvPr/>
        </p:nvCxnSpPr>
        <p:spPr>
          <a:xfrm flipV="1">
            <a:off x="6172200" y="4038600"/>
            <a:ext cx="990600" cy="1447800"/>
          </a:xfrm>
          <a:prstGeom prst="bentConnector2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us 15"/>
          <p:cNvSpPr/>
          <p:nvPr/>
        </p:nvSpPr>
        <p:spPr>
          <a:xfrm>
            <a:off x="2438400" y="3352800"/>
            <a:ext cx="4572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3810000" y="4495800"/>
            <a:ext cx="457200" cy="457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34" name="TextBox 17"/>
          <p:cNvSpPr txBox="1">
            <a:spLocks noChangeArrowheads="1"/>
          </p:cNvSpPr>
          <p:nvPr/>
        </p:nvSpPr>
        <p:spPr bwMode="auto">
          <a:xfrm>
            <a:off x="5132388" y="3854450"/>
            <a:ext cx="457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5135" name="TextBox 18"/>
          <p:cNvSpPr txBox="1">
            <a:spLocks noChangeArrowheads="1"/>
          </p:cNvSpPr>
          <p:nvPr/>
        </p:nvSpPr>
        <p:spPr bwMode="auto">
          <a:xfrm>
            <a:off x="5195888" y="5295900"/>
            <a:ext cx="5810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/>
              <a:t>β</a:t>
            </a:r>
            <a:endParaRPr lang="en-US"/>
          </a:p>
        </p:txBody>
      </p:sp>
      <p:sp>
        <p:nvSpPr>
          <p:cNvPr id="5136" name="TextBox 19"/>
          <p:cNvSpPr txBox="1">
            <a:spLocks noChangeArrowheads="1"/>
          </p:cNvSpPr>
          <p:nvPr/>
        </p:nvSpPr>
        <p:spPr bwMode="auto">
          <a:xfrm>
            <a:off x="1524000" y="4125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5137" name="TextBox 20"/>
          <p:cNvSpPr txBox="1">
            <a:spLocks noChangeArrowheads="1"/>
          </p:cNvSpPr>
          <p:nvPr/>
        </p:nvSpPr>
        <p:spPr bwMode="auto">
          <a:xfrm>
            <a:off x="7862888" y="4125913"/>
            <a:ext cx="976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Output</a:t>
            </a:r>
          </a:p>
        </p:txBody>
      </p:sp>
      <p:sp>
        <p:nvSpPr>
          <p:cNvPr id="5138" name="TextBox 21"/>
          <p:cNvSpPr txBox="1">
            <a:spLocks noChangeArrowheads="1"/>
          </p:cNvSpPr>
          <p:nvPr/>
        </p:nvSpPr>
        <p:spPr bwMode="auto">
          <a:xfrm>
            <a:off x="5589588" y="3440113"/>
            <a:ext cx="1573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Forward Gain</a:t>
            </a:r>
          </a:p>
        </p:txBody>
      </p:sp>
      <p:sp>
        <p:nvSpPr>
          <p:cNvPr id="5139" name="TextBox 22"/>
          <p:cNvSpPr txBox="1">
            <a:spLocks noChangeArrowheads="1"/>
          </p:cNvSpPr>
          <p:nvPr/>
        </p:nvSpPr>
        <p:spPr bwMode="auto">
          <a:xfrm>
            <a:off x="4700588" y="59848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History of the Op-Amp – The Dawn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162800" cy="2438400"/>
          </a:xfrm>
        </p:spPr>
        <p:txBody>
          <a:bodyPr/>
          <a:lstStyle/>
          <a:p>
            <a:pPr eaLnBrk="1" hangingPunct="1"/>
            <a:r>
              <a:rPr lang="en-US" b="1" smtClean="0"/>
              <a:t>The Vacuum Tube Age</a:t>
            </a:r>
          </a:p>
          <a:p>
            <a:pPr eaLnBrk="1" hangingPunct="1"/>
            <a:r>
              <a:rPr lang="en-US" sz="1800" smtClean="0"/>
              <a:t>The First Op-Amp: (1930 – 1940) Designed by Karl Swartzel for the Bell Labs M9 gun director</a:t>
            </a:r>
          </a:p>
          <a:p>
            <a:pPr eaLnBrk="1" hangingPunct="1"/>
            <a:r>
              <a:rPr lang="en-US" sz="1800" smtClean="0"/>
              <a:t>Uses 3 vacuum tubes, only one input, and ± 350 V to attain a gain of 90 dB</a:t>
            </a:r>
          </a:p>
          <a:p>
            <a:pPr eaLnBrk="1" hangingPunct="1"/>
            <a:r>
              <a:rPr lang="en-US" sz="1800" smtClean="0"/>
              <a:t>Loebe Julie then develops an Op-Amp with two inputs:  Inverting and Non-inverting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014788"/>
            <a:ext cx="563880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History of the Op-Amp – The Shift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6858000" cy="4297363"/>
          </a:xfrm>
        </p:spPr>
        <p:txBody>
          <a:bodyPr/>
          <a:lstStyle/>
          <a:p>
            <a:pPr eaLnBrk="1" hangingPunct="1"/>
            <a:r>
              <a:rPr lang="en-US" sz="2400" smtClean="0"/>
              <a:t>The end of Vacuum Tubes was built up during the 1950’s-1960’s to the advent of solid-state electronics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>
              <a:buFontTx/>
              <a:buAutoNum type="arabicPeriod"/>
            </a:pPr>
            <a:r>
              <a:rPr lang="en-US" sz="2400" u="sng" smtClean="0"/>
              <a:t>The Transistor</a:t>
            </a:r>
            <a:r>
              <a:rPr lang="en-US" sz="2400" smtClean="0"/>
              <a:t> </a:t>
            </a:r>
          </a:p>
          <a:p>
            <a:pPr eaLnBrk="1" hangingPunct="1">
              <a:buFontTx/>
              <a:buAutoNum type="arabicPeriod"/>
            </a:pPr>
            <a:r>
              <a:rPr lang="en-US" sz="2400" u="sng" smtClean="0"/>
              <a:t>The Integrated Circuit</a:t>
            </a:r>
            <a:endParaRPr lang="en-US" sz="2400" smtClean="0"/>
          </a:p>
          <a:p>
            <a:pPr eaLnBrk="1" hangingPunct="1">
              <a:buFontTx/>
              <a:buAutoNum type="arabicPeriod"/>
            </a:pPr>
            <a:r>
              <a:rPr lang="en-US" sz="2400" u="sng" smtClean="0"/>
              <a:t>The Planar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31537</TotalTime>
  <Words>1756</Words>
  <Application>Microsoft Office PowerPoint</Application>
  <PresentationFormat>On-screen Show (4:3)</PresentationFormat>
  <Paragraphs>260</Paragraphs>
  <Slides>47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Default Design</vt:lpstr>
      <vt:lpstr>Electronic systems</vt:lpstr>
      <vt:lpstr>Sensors</vt:lpstr>
      <vt:lpstr>Operational Amplifiers</vt:lpstr>
      <vt:lpstr>What is an Op-Amp? – The Surface</vt:lpstr>
      <vt:lpstr>What is an Op-Amp? – The Layout</vt:lpstr>
      <vt:lpstr>What is an Op-Amp? – The Inside</vt:lpstr>
      <vt:lpstr>History of the Op-Amp – The Dawn</vt:lpstr>
      <vt:lpstr>History of the Op-Amp – The Dawn</vt:lpstr>
      <vt:lpstr>History of the Op-Amp – The Shift</vt:lpstr>
      <vt:lpstr>History of the Op-Amp – The Shift</vt:lpstr>
      <vt:lpstr>History of the Op-Amp – The Evolution</vt:lpstr>
      <vt:lpstr>Slide 12</vt:lpstr>
      <vt:lpstr>Mathematics of the Op-Amp</vt:lpstr>
      <vt:lpstr>741 Op-Amp Schematic</vt:lpstr>
      <vt:lpstr>Ideal Op-Amp Characteristics</vt:lpstr>
      <vt:lpstr>Op-Amp Characteristics</vt:lpstr>
      <vt:lpstr>Ideal Op-Amp Analysis</vt:lpstr>
      <vt:lpstr>Slide 18</vt:lpstr>
      <vt:lpstr>Basic comparator</vt:lpstr>
      <vt:lpstr>Op-Amp Saturation</vt:lpstr>
      <vt:lpstr>Basic comparator</vt:lpstr>
      <vt:lpstr>Using a potential divider to provide Vin</vt:lpstr>
      <vt:lpstr>To do</vt:lpstr>
      <vt:lpstr>Slide 24</vt:lpstr>
      <vt:lpstr>Inverting Amplifier Analysis</vt:lpstr>
      <vt:lpstr>Inverting Amplifier Analysis</vt:lpstr>
      <vt:lpstr>Inverting Amplifier Analysis</vt:lpstr>
      <vt:lpstr>To do</vt:lpstr>
      <vt:lpstr>Non-Inverting Amplifier Analysis</vt:lpstr>
      <vt:lpstr>Op-Amp Summing Amplifier</vt:lpstr>
      <vt:lpstr>Op-Amp Differential Amplifier</vt:lpstr>
      <vt:lpstr>Applications of Op-Amps</vt:lpstr>
      <vt:lpstr>Applications of Op-Amps</vt:lpstr>
      <vt:lpstr>Strain Gauge</vt:lpstr>
      <vt:lpstr>Strain Gauge</vt:lpstr>
      <vt:lpstr>References</vt:lpstr>
      <vt:lpstr>References</vt:lpstr>
      <vt:lpstr>Output</vt:lpstr>
      <vt:lpstr>Objectives</vt:lpstr>
      <vt:lpstr>Relay Principles</vt:lpstr>
      <vt:lpstr>Relay Operation</vt:lpstr>
      <vt:lpstr>Relay Applications</vt:lpstr>
      <vt:lpstr>Relay Applications</vt:lpstr>
      <vt:lpstr>Relay Applications</vt:lpstr>
      <vt:lpstr>REVIEW...</vt:lpstr>
      <vt:lpstr>Elizabethtown Technical College BEX100 – Basic Electricity </vt:lpstr>
      <vt:lpstr>Slide 47</vt:lpstr>
    </vt:vector>
  </TitlesOfParts>
  <Company>Georgia 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of Op-Amps</dc:title>
  <dc:creator>Emily A. Leylek</dc:creator>
  <cp:lastModifiedBy>S-8</cp:lastModifiedBy>
  <cp:revision>149</cp:revision>
  <dcterms:created xsi:type="dcterms:W3CDTF">2011-09-22T23:30:43Z</dcterms:created>
  <dcterms:modified xsi:type="dcterms:W3CDTF">2014-02-24T05:13:57Z</dcterms:modified>
</cp:coreProperties>
</file>