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6" r:id="rId5"/>
    <p:sldId id="262" r:id="rId6"/>
    <p:sldId id="268" r:id="rId7"/>
    <p:sldId id="263" r:id="rId8"/>
    <p:sldId id="267" r:id="rId9"/>
    <p:sldId id="264" r:id="rId10"/>
    <p:sldId id="257" r:id="rId11"/>
    <p:sldId id="265" r:id="rId12"/>
    <p:sldId id="270" r:id="rId13"/>
    <p:sldId id="274" r:id="rId14"/>
    <p:sldId id="275" r:id="rId15"/>
    <p:sldId id="271" r:id="rId16"/>
    <p:sldId id="276" r:id="rId17"/>
    <p:sldId id="273"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4" d="100"/>
          <a:sy n="44" d="100"/>
        </p:scale>
        <p:origin x="-90"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351A43-88EE-4C89-9786-57B9BC2D54D3}"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51A43-88EE-4C89-9786-57B9BC2D54D3}"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51A43-88EE-4C89-9786-57B9BC2D54D3}"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51A43-88EE-4C89-9786-57B9BC2D54D3}"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51A43-88EE-4C89-9786-57B9BC2D54D3}"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351A43-88EE-4C89-9786-57B9BC2D54D3}"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351A43-88EE-4C89-9786-57B9BC2D54D3}" type="datetimeFigureOut">
              <a:rPr lang="en-US" smtClean="0"/>
              <a:pPr/>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351A43-88EE-4C89-9786-57B9BC2D54D3}" type="datetimeFigureOut">
              <a:rPr lang="en-US" smtClean="0"/>
              <a:pPr/>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51A43-88EE-4C89-9786-57B9BC2D54D3}" type="datetimeFigureOut">
              <a:rPr lang="en-US" smtClean="0"/>
              <a:pPr/>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51A43-88EE-4C89-9786-57B9BC2D54D3}"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51A43-88EE-4C89-9786-57B9BC2D54D3}"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C5CA0-3F5E-4765-A883-CDBAAAC2E6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tx1">
              <a:alpha val="80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tx1">
              <a:alpha val="8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51A43-88EE-4C89-9786-57B9BC2D54D3}" type="datetimeFigureOut">
              <a:rPr lang="en-US" smtClean="0"/>
              <a:pPr/>
              <a:t>5/27/2014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C5CA0-3F5E-4765-A883-CDBAAAC2E6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exponential decay </a:t>
            </a:r>
            <a:endParaRPr lang="en-US" dirty="0"/>
          </a:p>
        </p:txBody>
      </p:sp>
      <p:sp>
        <p:nvSpPr>
          <p:cNvPr id="3" name="Subtitle 2"/>
          <p:cNvSpPr>
            <a:spLocks noGrp="1"/>
          </p:cNvSpPr>
          <p:nvPr>
            <p:ph type="subTitle" idx="1"/>
          </p:nvPr>
        </p:nvSpPr>
        <p:spPr>
          <a:xfrm>
            <a:off x="990600" y="3886200"/>
            <a:ext cx="7315200" cy="2209800"/>
          </a:xfrm>
        </p:spPr>
        <p:txBody>
          <a:bodyPr>
            <a:normAutofit fontScale="55000" lnSpcReduction="20000"/>
          </a:bodyPr>
          <a:lstStyle/>
          <a:p>
            <a:pPr algn="l"/>
            <a:r>
              <a:rPr lang="en-US" sz="4000" dirty="0" smtClean="0">
                <a:solidFill>
                  <a:schemeClr val="bg2"/>
                </a:solidFill>
              </a:rPr>
              <a:t>State that radioactive decay is a random and spontaneous process and that the rate of decay decreases exponentially with time.</a:t>
            </a:r>
          </a:p>
          <a:p>
            <a:pPr algn="l"/>
            <a:r>
              <a:rPr lang="en-US" sz="4000" dirty="0" smtClean="0">
                <a:solidFill>
                  <a:schemeClr val="bg2"/>
                </a:solidFill>
              </a:rPr>
              <a:t>Define the term radioactive half-life. </a:t>
            </a:r>
          </a:p>
          <a:p>
            <a:pPr algn="l"/>
            <a:r>
              <a:rPr lang="en-US" sz="4000" dirty="0" smtClean="0">
                <a:solidFill>
                  <a:schemeClr val="bg2"/>
                </a:solidFill>
              </a:rPr>
              <a:t>Determine the half-life of a nuclide from a decay curve. </a:t>
            </a:r>
            <a:endParaRPr lang="en-US" sz="4000" b="1" dirty="0" smtClean="0">
              <a:solidFill>
                <a:schemeClr val="bg2"/>
              </a:solidFill>
            </a:endParaRPr>
          </a:p>
          <a:p>
            <a:pPr algn="l"/>
            <a:r>
              <a:rPr lang="en-US" sz="4000" dirty="0" smtClean="0">
                <a:solidFill>
                  <a:schemeClr val="bg2"/>
                </a:solidFill>
              </a:rPr>
              <a:t>Solve radioactive decay problems involving integral numbers of half lives.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can you</a:t>
            </a:r>
            <a:endParaRPr lang="en-US" dirty="0"/>
          </a:p>
        </p:txBody>
      </p:sp>
      <p:sp>
        <p:nvSpPr>
          <p:cNvPr id="3" name="Content Placeholder 2"/>
          <p:cNvSpPr>
            <a:spLocks noGrp="1"/>
          </p:cNvSpPr>
          <p:nvPr>
            <p:ph idx="1"/>
          </p:nvPr>
        </p:nvSpPr>
        <p:spPr/>
        <p:txBody>
          <a:bodyPr/>
          <a:lstStyle/>
          <a:p>
            <a:r>
              <a:rPr lang="en-US" dirty="0" smtClean="0"/>
              <a:t>       Define the term half-life. </a:t>
            </a:r>
          </a:p>
          <a:p>
            <a:r>
              <a:rPr lang="en-US" dirty="0" smtClean="0"/>
              <a:t>       Make calculations involving numbers of 	half-lives. </a:t>
            </a:r>
          </a:p>
          <a:p>
            <a:r>
              <a:rPr lang="en-US" dirty="0" smtClean="0"/>
              <a:t>       Relate half-life to decay probability. </a:t>
            </a:r>
          </a:p>
          <a:p>
            <a:r>
              <a:rPr lang="en-US" dirty="0" smtClean="0"/>
              <a:t>       Measure the half-life of a fast-decaying 	nuclide.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short half lives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A short half-life source commonly available in schools and colleges is protactinium-234, </a:t>
            </a:r>
            <a:r>
              <a:rPr lang="en-GB" i="1" dirty="0" smtClean="0"/>
              <a:t>T</a:t>
            </a:r>
            <a:r>
              <a:rPr lang="en-GB" baseline="-25000" dirty="0" smtClean="0"/>
              <a:t>1/2</a:t>
            </a:r>
            <a:r>
              <a:rPr lang="en-GB" dirty="0" smtClean="0"/>
              <a:t> = 72s. Another is radon-220, </a:t>
            </a:r>
            <a:r>
              <a:rPr lang="en-GB" i="1" dirty="0" smtClean="0"/>
              <a:t>T</a:t>
            </a:r>
            <a:r>
              <a:rPr lang="en-GB" baseline="-25000" dirty="0" smtClean="0"/>
              <a:t>1/2</a:t>
            </a:r>
            <a:r>
              <a:rPr lang="en-GB" dirty="0" smtClean="0"/>
              <a:t> = 55s.</a:t>
            </a:r>
          </a:p>
          <a:p>
            <a:r>
              <a:rPr lang="en-GB" dirty="0" smtClean="0"/>
              <a:t>Take readings from the GM tube as frequently as you can accurately manage until the count rate is the same as the background count.</a:t>
            </a:r>
            <a:endParaRPr lang="en-US" dirty="0" smtClean="0"/>
          </a:p>
          <a:p>
            <a:r>
              <a:rPr lang="en-GB" dirty="0" smtClean="0"/>
              <a:t>Subtract the effects of background radiation from your readings.</a:t>
            </a:r>
          </a:p>
          <a:p>
            <a:r>
              <a:rPr lang="en-GB" dirty="0" smtClean="0"/>
              <a:t>This is the corrected count rate (CCR); it corresponds to the activity of the sample.</a:t>
            </a:r>
            <a:endParaRPr lang="en-US" dirty="0" smtClean="0"/>
          </a:p>
          <a:p>
            <a:r>
              <a:rPr lang="en-GB" dirty="0" smtClean="0"/>
              <a:t>Plot a graph of corrected count rate against time and a graph of log(CCR) against time.</a:t>
            </a:r>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normAutofit lnSpcReduction="10000"/>
          </a:bodyPr>
          <a:lstStyle/>
          <a:p>
            <a:r>
              <a:rPr lang="en-US" b="1" i="1" dirty="0" smtClean="0"/>
              <a:t>define the terms activity and decay constant and recall and solve </a:t>
            </a:r>
            <a:r>
              <a:rPr lang="en-US" b="1" dirty="0" smtClean="0"/>
              <a:t>problems using </a:t>
            </a:r>
            <a:r>
              <a:rPr lang="en-US" b="1" i="1" dirty="0" smtClean="0"/>
              <a:t>A = </a:t>
            </a:r>
            <a:r>
              <a:rPr lang="el-GR" b="1" i="1" dirty="0" smtClean="0"/>
              <a:t>λ</a:t>
            </a:r>
            <a:r>
              <a:rPr lang="en-US" b="1" i="1" dirty="0" smtClean="0"/>
              <a:t>N</a:t>
            </a:r>
          </a:p>
          <a:p>
            <a:r>
              <a:rPr lang="en-US" b="1" i="1" dirty="0" smtClean="0"/>
              <a:t>infer and sketch the exponential nature of radioactive decay and </a:t>
            </a:r>
            <a:r>
              <a:rPr lang="en-US" b="1" dirty="0" smtClean="0"/>
              <a:t>solve problems using the relationship </a:t>
            </a:r>
            <a:r>
              <a:rPr lang="en-US" b="1" i="1" dirty="0" smtClean="0"/>
              <a:t>x = x</a:t>
            </a:r>
            <a:r>
              <a:rPr lang="en-US" b="1" i="1" baseline="-25000" dirty="0" smtClean="0"/>
              <a:t>0</a:t>
            </a:r>
            <a:r>
              <a:rPr lang="en-US" b="1" i="1" dirty="0" smtClean="0"/>
              <a:t>exp(–</a:t>
            </a:r>
            <a:r>
              <a:rPr lang="en-US" b="1" i="1" dirty="0" err="1" smtClean="0"/>
              <a:t>λt</a:t>
            </a:r>
            <a:r>
              <a:rPr lang="en-US" b="1" i="1" dirty="0" smtClean="0"/>
              <a:t>), where x could </a:t>
            </a:r>
            <a:r>
              <a:rPr lang="en-US" b="1" dirty="0" smtClean="0"/>
              <a:t>represent activity, number of </a:t>
            </a:r>
            <a:r>
              <a:rPr lang="en-US" b="1" dirty="0" err="1" smtClean="0"/>
              <a:t>undecayed</a:t>
            </a:r>
            <a:r>
              <a:rPr lang="en-US" b="1" dirty="0" smtClean="0"/>
              <a:t> particles or received count rate</a:t>
            </a:r>
            <a:endParaRPr lang="en-US" b="1" i="1" dirty="0" smtClean="0"/>
          </a:p>
          <a:p>
            <a:r>
              <a:rPr lang="en-US" b="1" i="1" dirty="0" smtClean="0"/>
              <a:t>solve problems using the relation </a:t>
            </a:r>
          </a:p>
          <a:p>
            <a:pPr lvl="1">
              <a:buNone/>
            </a:pPr>
            <a:r>
              <a:rPr lang="en-US" b="1" i="1" dirty="0" smtClean="0"/>
              <a:t>λ = 0. 693/t</a:t>
            </a:r>
            <a:r>
              <a:rPr lang="en-US" b="1" i="1" baseline="-25000" dirty="0" smtClean="0"/>
              <a:t>1/2</a:t>
            </a:r>
            <a:endParaRPr lang="en-US" baseline="-25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is the activity of a sample of radioactive material.  It is the </a:t>
            </a:r>
            <a:r>
              <a:rPr lang="en-US" b="1" i="1" u="sng" dirty="0" smtClean="0"/>
              <a:t>number of decays per unit time</a:t>
            </a:r>
            <a:r>
              <a:rPr lang="en-US" dirty="0" smtClean="0"/>
              <a:t>.</a:t>
            </a:r>
          </a:p>
          <a:p>
            <a:r>
              <a:rPr lang="el-GR" dirty="0" smtClean="0"/>
              <a:t>λ</a:t>
            </a:r>
            <a:r>
              <a:rPr lang="en-US" dirty="0" smtClean="0"/>
              <a:t> is the decay constant.  It is </a:t>
            </a:r>
            <a:r>
              <a:rPr lang="en-US" b="1" i="1" u="sng" dirty="0" smtClean="0"/>
              <a:t>the probability of a particular nucleus decaying per unit time </a:t>
            </a:r>
          </a:p>
          <a:p>
            <a:r>
              <a:rPr lang="en-US" dirty="0" err="1" smtClean="0"/>
              <a:t>Eg</a:t>
            </a:r>
            <a:r>
              <a:rPr lang="en-US" dirty="0" smtClean="0"/>
              <a:t> if 2million particles from a sample of 1 billion decay in 1min.</a:t>
            </a:r>
          </a:p>
          <a:p>
            <a:r>
              <a:rPr lang="en-US" dirty="0" smtClean="0"/>
              <a:t> the activity is:</a:t>
            </a:r>
          </a:p>
          <a:p>
            <a:pPr lvl="1"/>
            <a:r>
              <a:rPr lang="en-US" dirty="0" smtClean="0"/>
              <a:t>2.0x10</a:t>
            </a:r>
            <a:r>
              <a:rPr lang="en-US" baseline="30000" dirty="0" smtClean="0"/>
              <a:t>6</a:t>
            </a:r>
            <a:r>
              <a:rPr lang="en-US" dirty="0" smtClean="0"/>
              <a:t>/60 </a:t>
            </a:r>
            <a:r>
              <a:rPr lang="en-US" dirty="0" err="1" smtClean="0"/>
              <a:t>Bq</a:t>
            </a:r>
            <a:r>
              <a:rPr lang="en-US" dirty="0" smtClean="0"/>
              <a:t> (1Bequerel = 1 decay per second</a:t>
            </a:r>
            <a:r>
              <a:rPr lang="en-US" dirty="0" smtClean="0"/>
              <a:t>)</a:t>
            </a:r>
          </a:p>
          <a:p>
            <a:r>
              <a:rPr lang="en-US" dirty="0" smtClean="0"/>
              <a:t>The decay constant is:</a:t>
            </a:r>
          </a:p>
          <a:p>
            <a:pPr lvl="1"/>
            <a:r>
              <a:rPr lang="en-US" dirty="0" smtClean="0"/>
              <a:t>2.0x10</a:t>
            </a:r>
            <a:r>
              <a:rPr lang="en-US" baseline="30000" dirty="0" smtClean="0"/>
              <a:t>6</a:t>
            </a:r>
            <a:r>
              <a:rPr lang="en-US" dirty="0" smtClean="0"/>
              <a:t>/1.0x10</a:t>
            </a:r>
            <a:r>
              <a:rPr lang="en-US" baseline="30000" dirty="0" smtClean="0"/>
              <a:t>9  </a:t>
            </a:r>
            <a:r>
              <a:rPr lang="en-US" dirty="0" smtClean="0"/>
              <a:t>= 0.0020 min</a:t>
            </a:r>
            <a:r>
              <a:rPr lang="en-US" baseline="30000" dirty="0" smtClean="0"/>
              <a:t>-1</a:t>
            </a:r>
            <a:r>
              <a:rPr lang="en-US" dirty="0" smtClean="0"/>
              <a:t> = 3.3x10</a:t>
            </a:r>
            <a:r>
              <a:rPr lang="en-US" baseline="30000" dirty="0" smtClean="0"/>
              <a:t>-5</a:t>
            </a:r>
            <a:r>
              <a:rPr lang="en-US" dirty="0" smtClean="0"/>
              <a:t>s</a:t>
            </a:r>
            <a:r>
              <a:rPr lang="en-US" baseline="30000" dirty="0" smtClean="0"/>
              <a:t>-1</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Ppq</a:t>
            </a:r>
            <a:r>
              <a:rPr lang="en-US" dirty="0" smtClean="0"/>
              <a:t> 1</a:t>
            </a:r>
            <a:endParaRPr lang="en-US" dirty="0"/>
          </a:p>
        </p:txBody>
      </p:sp>
      <p:pic>
        <p:nvPicPr>
          <p:cNvPr id="26626" name="Picture 2"/>
          <p:cNvPicPr>
            <a:picLocks noChangeAspect="1" noChangeArrowheads="1"/>
          </p:cNvPicPr>
          <p:nvPr/>
        </p:nvPicPr>
        <p:blipFill>
          <a:blip r:embed="rId2"/>
          <a:srcRect/>
          <a:stretch>
            <a:fillRect/>
          </a:stretch>
        </p:blipFill>
        <p:spPr bwMode="auto">
          <a:xfrm>
            <a:off x="0" y="1905000"/>
            <a:ext cx="9144000" cy="4110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Equation of exponential decay</a:t>
            </a:r>
            <a:endParaRPr lang="en-US" dirty="0"/>
          </a:p>
        </p:txBody>
      </p:sp>
      <p:pic>
        <p:nvPicPr>
          <p:cNvPr id="15363" name="Picture 3" descr="Image3"/>
          <p:cNvPicPr>
            <a:picLocks noChangeAspect="1" noChangeArrowheads="1"/>
          </p:cNvPicPr>
          <p:nvPr/>
        </p:nvPicPr>
        <p:blipFill>
          <a:blip r:embed="rId3"/>
          <a:srcRect/>
          <a:stretch>
            <a:fillRect/>
          </a:stretch>
        </p:blipFill>
        <p:spPr bwMode="auto">
          <a:xfrm>
            <a:off x="304800" y="1676400"/>
            <a:ext cx="4572000" cy="4070350"/>
          </a:xfrm>
          <a:prstGeom prst="rect">
            <a:avLst/>
          </a:prstGeom>
          <a:noFill/>
        </p:spPr>
      </p:pic>
      <p:graphicFrame>
        <p:nvGraphicFramePr>
          <p:cNvPr id="43008" name="Object 0"/>
          <p:cNvGraphicFramePr>
            <a:graphicFrameLocks noChangeAspect="1"/>
          </p:cNvGraphicFramePr>
          <p:nvPr/>
        </p:nvGraphicFramePr>
        <p:xfrm>
          <a:off x="5391150" y="2057400"/>
          <a:ext cx="2324100" cy="3386138"/>
        </p:xfrm>
        <a:graphic>
          <a:graphicData uri="http://schemas.openxmlformats.org/presentationml/2006/ole">
            <p:oleObj spid="_x0000_s1026" name="Equation" r:id="rId4" imgW="888840" imgH="1295280" progId="Equation.3">
              <p:embed/>
            </p:oleObj>
          </a:graphicData>
        </a:graphic>
      </p:graphicFrame>
      <p:sp>
        <p:nvSpPr>
          <p:cNvPr id="15367" name="Text Box 7"/>
          <p:cNvSpPr txBox="1">
            <a:spLocks noChangeArrowheads="1"/>
          </p:cNvSpPr>
          <p:nvPr/>
        </p:nvSpPr>
        <p:spPr bwMode="auto">
          <a:xfrm>
            <a:off x="457200" y="5562600"/>
            <a:ext cx="2402068" cy="923330"/>
          </a:xfrm>
          <a:prstGeom prst="rect">
            <a:avLst/>
          </a:prstGeom>
          <a:solidFill>
            <a:schemeClr val="tx1">
              <a:alpha val="95000"/>
            </a:schemeClr>
          </a:solidFill>
          <a:ln w="9525">
            <a:noFill/>
            <a:miter lim="800000"/>
            <a:headEnd/>
            <a:tailEnd/>
          </a:ln>
          <a:effectLst/>
        </p:spPr>
        <p:txBody>
          <a:bodyPr wrap="none">
            <a:spAutoFit/>
          </a:bodyPr>
          <a:lstStyle/>
          <a:p>
            <a:r>
              <a:rPr lang="en-US" dirty="0" smtClean="0">
                <a:solidFill>
                  <a:schemeClr val="bg1"/>
                </a:solidFill>
              </a:rPr>
              <a:t>A: </a:t>
            </a:r>
            <a:r>
              <a:rPr lang="en-US" dirty="0">
                <a:solidFill>
                  <a:schemeClr val="bg1"/>
                </a:solidFill>
              </a:rPr>
              <a:t>decay rate or Activity</a:t>
            </a:r>
          </a:p>
          <a:p>
            <a:r>
              <a:rPr lang="en-US" dirty="0">
                <a:solidFill>
                  <a:schemeClr val="bg1"/>
                </a:solidFill>
                <a:sym typeface="Symbol" pitchFamily="18" charset="2"/>
              </a:rPr>
              <a:t>: decay constant</a:t>
            </a:r>
          </a:p>
          <a:p>
            <a:r>
              <a:rPr lang="en-US" dirty="0">
                <a:solidFill>
                  <a:schemeClr val="bg1"/>
                </a:solidFill>
                <a:sym typeface="Symbol" pitchFamily="18" charset="2"/>
              </a:rPr>
              <a:t>: decay time (=1/)</a:t>
            </a:r>
          </a:p>
        </p:txBody>
      </p:sp>
      <p:sp>
        <p:nvSpPr>
          <p:cNvPr id="15368" name="Rectangle 8"/>
          <p:cNvSpPr>
            <a:spLocks noChangeArrowheads="1"/>
          </p:cNvSpPr>
          <p:nvPr/>
        </p:nvSpPr>
        <p:spPr bwMode="auto">
          <a:xfrm>
            <a:off x="5029200" y="4724400"/>
            <a:ext cx="2971800" cy="762000"/>
          </a:xfrm>
          <a:prstGeom prst="rect">
            <a:avLst/>
          </a:prstGeom>
          <a:noFill/>
          <a:ln w="38100">
            <a:solidFill>
              <a:srgbClr val="FF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100" dirty="0" smtClean="0"/>
              <a:t>Show that the decay constant </a:t>
            </a:r>
            <a:r>
              <a:rPr lang="en-US" sz="3100" i="1" dirty="0" smtClean="0"/>
              <a:t> is related to the half-life t </a:t>
            </a:r>
            <a:r>
              <a:rPr lang="en-US" sz="3100" i="1" baseline="-25000" dirty="0" smtClean="0"/>
              <a:t>½</a:t>
            </a:r>
            <a:r>
              <a:rPr lang="en-US" sz="3100" dirty="0" smtClean="0"/>
              <a:t> by the expression </a:t>
            </a:r>
            <a:r>
              <a:rPr lang="en-US" sz="3100" i="1" dirty="0" smtClean="0"/>
              <a:t>t </a:t>
            </a:r>
            <a:r>
              <a:rPr lang="en-US" sz="3100" i="1" baseline="-25000" dirty="0" smtClean="0"/>
              <a:t>½</a:t>
            </a:r>
            <a:r>
              <a:rPr lang="en-US" sz="3100" dirty="0" smtClean="0"/>
              <a:t> = 0.693</a:t>
            </a:r>
            <a:r>
              <a:rPr lang="en-US" sz="3100" dirty="0" smtClean="0"/>
              <a:t>.</a:t>
            </a:r>
            <a:endParaRPr lang="en-US" dirty="0"/>
          </a:p>
        </p:txBody>
      </p:sp>
      <p:sp>
        <p:nvSpPr>
          <p:cNvPr id="5" name="Content Placeholder 4"/>
          <p:cNvSpPr>
            <a:spLocks noGrp="1"/>
          </p:cNvSpPr>
          <p:nvPr>
            <p:ph idx="1"/>
          </p:nvPr>
        </p:nvSpPr>
        <p:spPr/>
        <p:txBody>
          <a:bodyPr>
            <a:normAutofit lnSpcReduction="10000"/>
          </a:bodyPr>
          <a:lstStyle/>
          <a:p>
            <a:r>
              <a:rPr lang="en-US" sz="3100" dirty="0" smtClean="0">
                <a:latin typeface="+mj-lt"/>
                <a:ea typeface="+mj-ea"/>
                <a:cs typeface="+mj-cs"/>
              </a:rPr>
              <a:t>Using x = x</a:t>
            </a:r>
            <a:r>
              <a:rPr lang="en-US" sz="3100" baseline="-25000" dirty="0" smtClean="0">
                <a:latin typeface="+mj-lt"/>
                <a:ea typeface="+mj-ea"/>
                <a:cs typeface="+mj-cs"/>
              </a:rPr>
              <a:t>0</a:t>
            </a:r>
            <a:r>
              <a:rPr lang="en-US" sz="3100" dirty="0" smtClean="0">
                <a:latin typeface="+mj-lt"/>
                <a:ea typeface="+mj-ea"/>
                <a:cs typeface="+mj-cs"/>
              </a:rPr>
              <a:t>e</a:t>
            </a:r>
            <a:r>
              <a:rPr lang="en-US" i="1" baseline="30000" dirty="0" smtClean="0"/>
              <a:t>(–</a:t>
            </a:r>
            <a:r>
              <a:rPr lang="en-US" i="1" baseline="30000" dirty="0" err="1" smtClean="0"/>
              <a:t>λt</a:t>
            </a:r>
            <a:r>
              <a:rPr lang="en-US" i="1" baseline="30000" dirty="0" smtClean="0"/>
              <a:t>)</a:t>
            </a:r>
          </a:p>
          <a:p>
            <a:r>
              <a:rPr lang="en-US" i="1" dirty="0" smtClean="0"/>
              <a:t>And at </a:t>
            </a:r>
            <a:r>
              <a:rPr lang="en-US" i="1" dirty="0" smtClean="0"/>
              <a:t>t </a:t>
            </a:r>
            <a:r>
              <a:rPr lang="en-US" i="1" baseline="-25000" dirty="0" smtClean="0"/>
              <a:t>½</a:t>
            </a:r>
            <a:r>
              <a:rPr lang="en-US" i="1" dirty="0" smtClean="0"/>
              <a:t> , x= ½x</a:t>
            </a:r>
            <a:r>
              <a:rPr lang="en-US" i="1" baseline="-25000" dirty="0" smtClean="0"/>
              <a:t>0</a:t>
            </a:r>
            <a:r>
              <a:rPr lang="en-US" i="1" dirty="0" smtClean="0"/>
              <a:t> </a:t>
            </a:r>
          </a:p>
          <a:p>
            <a:r>
              <a:rPr lang="en-US" i="1" dirty="0" smtClean="0"/>
              <a:t>½x</a:t>
            </a:r>
            <a:r>
              <a:rPr lang="en-US" i="1" baseline="-25000" dirty="0" smtClean="0"/>
              <a:t>0</a:t>
            </a:r>
            <a:r>
              <a:rPr lang="en-US" i="1" dirty="0" smtClean="0"/>
              <a:t> </a:t>
            </a:r>
            <a:r>
              <a:rPr lang="en-US" i="1" dirty="0" smtClean="0"/>
              <a:t>=</a:t>
            </a:r>
            <a:r>
              <a:rPr lang="en-US" i="1" dirty="0" smtClean="0"/>
              <a:t> x</a:t>
            </a:r>
            <a:r>
              <a:rPr lang="en-US" i="1" baseline="-25000" dirty="0" smtClean="0"/>
              <a:t>0</a:t>
            </a:r>
            <a:r>
              <a:rPr lang="en-US" i="1" dirty="0" smtClean="0"/>
              <a:t>e</a:t>
            </a:r>
            <a:r>
              <a:rPr lang="en-US" i="1" baseline="30000" dirty="0" smtClean="0"/>
              <a:t>(–</a:t>
            </a:r>
            <a:r>
              <a:rPr lang="en-US" i="1" baseline="30000" dirty="0" smtClean="0"/>
              <a:t>λt</a:t>
            </a:r>
            <a:r>
              <a:rPr lang="en-US" sz="2000" i="1" baseline="28000" dirty="0" smtClean="0"/>
              <a:t>1/2</a:t>
            </a:r>
            <a:r>
              <a:rPr lang="en-US" i="1" baseline="30000" dirty="0" smtClean="0"/>
              <a:t>)</a:t>
            </a:r>
          </a:p>
          <a:p>
            <a:r>
              <a:rPr lang="en-US" i="1" dirty="0" smtClean="0"/>
              <a:t>½ </a:t>
            </a:r>
            <a:r>
              <a:rPr lang="en-US" i="1" dirty="0" smtClean="0"/>
              <a:t>= </a:t>
            </a:r>
            <a:r>
              <a:rPr lang="en-US" i="1" dirty="0" smtClean="0"/>
              <a:t>e</a:t>
            </a:r>
            <a:r>
              <a:rPr lang="en-US" i="1" baseline="30000" dirty="0" smtClean="0"/>
              <a:t>(–λt</a:t>
            </a:r>
            <a:r>
              <a:rPr lang="en-US" sz="2000" i="1" baseline="28000" dirty="0" smtClean="0"/>
              <a:t>1/2</a:t>
            </a:r>
            <a:r>
              <a:rPr lang="en-US" i="1" baseline="30000" dirty="0" smtClean="0"/>
              <a:t>)</a:t>
            </a:r>
          </a:p>
          <a:p>
            <a:r>
              <a:rPr lang="en-US" i="1" dirty="0" err="1" smtClean="0"/>
              <a:t>ln</a:t>
            </a:r>
            <a:r>
              <a:rPr lang="en-US" i="1" baseline="30000" dirty="0" smtClean="0"/>
              <a:t>  </a:t>
            </a:r>
            <a:r>
              <a:rPr lang="en-US" i="1" dirty="0" smtClean="0"/>
              <a:t>½ = </a:t>
            </a:r>
            <a:r>
              <a:rPr lang="en-US" i="1" dirty="0" smtClean="0"/>
              <a:t>–λt</a:t>
            </a:r>
            <a:r>
              <a:rPr lang="en-US" i="1" baseline="-25000" dirty="0" smtClean="0"/>
              <a:t>1/2</a:t>
            </a:r>
          </a:p>
          <a:p>
            <a:r>
              <a:rPr lang="en-US" sz="3100" dirty="0" smtClean="0">
                <a:latin typeface="+mj-lt"/>
                <a:ea typeface="+mj-ea"/>
                <a:cs typeface="+mj-cs"/>
              </a:rPr>
              <a:t>- 0.693 = </a:t>
            </a:r>
            <a:r>
              <a:rPr lang="en-US" sz="2800" i="1" dirty="0" smtClean="0"/>
              <a:t>–</a:t>
            </a:r>
            <a:r>
              <a:rPr lang="en-US" sz="2800" i="1" dirty="0" smtClean="0"/>
              <a:t>λt</a:t>
            </a:r>
            <a:r>
              <a:rPr lang="en-US" sz="2800" i="1" baseline="-25000" dirty="0" smtClean="0"/>
              <a:t>1/2</a:t>
            </a:r>
          </a:p>
          <a:p>
            <a:r>
              <a:rPr lang="en-US" sz="3100" dirty="0" smtClean="0"/>
              <a:t>0.693 = </a:t>
            </a:r>
            <a:r>
              <a:rPr lang="en-US" sz="2800" i="1" dirty="0" smtClean="0"/>
              <a:t>λt</a:t>
            </a:r>
            <a:r>
              <a:rPr lang="en-US" sz="2800" i="1" baseline="-25000" dirty="0" smtClean="0"/>
              <a:t>1/2</a:t>
            </a:r>
          </a:p>
          <a:p>
            <a:r>
              <a:rPr lang="en-US" sz="2800" i="1" dirty="0" smtClean="0">
                <a:latin typeface="+mj-lt"/>
                <a:ea typeface="+mj-ea"/>
                <a:cs typeface="+mj-cs"/>
              </a:rPr>
              <a:t>QED</a:t>
            </a:r>
            <a:endParaRPr lang="en-US" sz="3100" dirty="0" smtClean="0">
              <a:latin typeface="+mj-lt"/>
              <a:ea typeface="+mj-ea"/>
              <a:cs typeface="+mj-cs"/>
            </a:endParaRPr>
          </a:p>
          <a:p>
            <a:endParaRPr lang="en-US" b="1" i="1" baseline="30000" dirty="0" smtClean="0"/>
          </a:p>
          <a:p>
            <a:endParaRPr lang="en-US" b="1" i="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2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2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20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aseline="30000"/>
              <a:t>14</a:t>
            </a:r>
            <a:r>
              <a:rPr lang="en-US"/>
              <a:t>C dating</a:t>
            </a:r>
          </a:p>
        </p:txBody>
      </p:sp>
      <p:pic>
        <p:nvPicPr>
          <p:cNvPr id="17414" name="Picture 6" descr="06-turin-inside"/>
          <p:cNvPicPr>
            <a:picLocks noChangeAspect="1" noChangeArrowheads="1"/>
          </p:cNvPicPr>
          <p:nvPr/>
        </p:nvPicPr>
        <p:blipFill>
          <a:blip r:embed="rId2"/>
          <a:srcRect/>
          <a:stretch>
            <a:fillRect/>
          </a:stretch>
        </p:blipFill>
        <p:spPr bwMode="auto">
          <a:xfrm>
            <a:off x="228600" y="1752600"/>
            <a:ext cx="3429000" cy="3429000"/>
          </a:xfrm>
          <a:prstGeom prst="rect">
            <a:avLst/>
          </a:prstGeom>
          <a:noFill/>
        </p:spPr>
      </p:pic>
      <p:sp>
        <p:nvSpPr>
          <p:cNvPr id="17415" name="Text Box 7"/>
          <p:cNvSpPr txBox="1">
            <a:spLocks noChangeArrowheads="1"/>
          </p:cNvSpPr>
          <p:nvPr/>
        </p:nvSpPr>
        <p:spPr bwMode="auto">
          <a:xfrm>
            <a:off x="1066800" y="5181600"/>
            <a:ext cx="1626984" cy="369332"/>
          </a:xfrm>
          <a:prstGeom prst="rect">
            <a:avLst/>
          </a:prstGeom>
          <a:solidFill>
            <a:schemeClr val="tx1">
              <a:alpha val="90000"/>
            </a:schemeClr>
          </a:solidFill>
          <a:ln w="9525">
            <a:noFill/>
            <a:miter lim="800000"/>
            <a:headEnd/>
            <a:tailEnd/>
          </a:ln>
          <a:effectLst/>
        </p:spPr>
        <p:txBody>
          <a:bodyPr wrap="none">
            <a:spAutoFit/>
          </a:bodyPr>
          <a:lstStyle/>
          <a:p>
            <a:r>
              <a:rPr lang="en-US" dirty="0">
                <a:solidFill>
                  <a:schemeClr val="bg1"/>
                </a:solidFill>
              </a:rPr>
              <a:t>Shroud of Turin</a:t>
            </a:r>
          </a:p>
        </p:txBody>
      </p:sp>
      <p:sp>
        <p:nvSpPr>
          <p:cNvPr id="17416" name="Text Box 8"/>
          <p:cNvSpPr txBox="1">
            <a:spLocks noChangeArrowheads="1"/>
          </p:cNvSpPr>
          <p:nvPr/>
        </p:nvSpPr>
        <p:spPr bwMode="auto">
          <a:xfrm>
            <a:off x="3886200" y="1905000"/>
            <a:ext cx="5019107" cy="4401205"/>
          </a:xfrm>
          <a:prstGeom prst="rect">
            <a:avLst/>
          </a:prstGeom>
          <a:solidFill>
            <a:schemeClr val="tx1">
              <a:alpha val="90000"/>
            </a:schemeClr>
          </a:solidFill>
          <a:ln w="9525">
            <a:noFill/>
            <a:miter lim="800000"/>
            <a:headEnd/>
            <a:tailEnd/>
          </a:ln>
          <a:effectLst/>
        </p:spPr>
        <p:txBody>
          <a:bodyPr wrap="square">
            <a:spAutoFit/>
          </a:bodyPr>
          <a:lstStyle/>
          <a:p>
            <a:r>
              <a:rPr lang="en-US" sz="2800" baseline="30000" dirty="0">
                <a:solidFill>
                  <a:schemeClr val="bg1"/>
                </a:solidFill>
              </a:rPr>
              <a:t>14</a:t>
            </a:r>
            <a:r>
              <a:rPr lang="en-US" sz="2800" dirty="0">
                <a:solidFill>
                  <a:schemeClr val="bg1"/>
                </a:solidFill>
              </a:rPr>
              <a:t>C is produced from </a:t>
            </a:r>
            <a:r>
              <a:rPr lang="en-US" sz="2800" baseline="30000" dirty="0">
                <a:solidFill>
                  <a:schemeClr val="bg1"/>
                </a:solidFill>
              </a:rPr>
              <a:t>14</a:t>
            </a:r>
            <a:r>
              <a:rPr lang="en-US" sz="2800" dirty="0">
                <a:solidFill>
                  <a:schemeClr val="bg1"/>
                </a:solidFill>
              </a:rPr>
              <a:t>N by Cosmic </a:t>
            </a:r>
          </a:p>
          <a:p>
            <a:r>
              <a:rPr lang="en-US" sz="2800" dirty="0">
                <a:solidFill>
                  <a:schemeClr val="bg1"/>
                </a:solidFill>
              </a:rPr>
              <a:t>rays. While alive, organisms have</a:t>
            </a:r>
          </a:p>
          <a:p>
            <a:r>
              <a:rPr lang="en-US" sz="2800" dirty="0">
                <a:solidFill>
                  <a:schemeClr val="bg1"/>
                </a:solidFill>
              </a:rPr>
              <a:t>a fixed </a:t>
            </a:r>
            <a:r>
              <a:rPr lang="en-US" sz="2800" baseline="30000" dirty="0">
                <a:solidFill>
                  <a:schemeClr val="bg1"/>
                </a:solidFill>
              </a:rPr>
              <a:t>12</a:t>
            </a:r>
            <a:r>
              <a:rPr lang="en-US" sz="2800" dirty="0">
                <a:solidFill>
                  <a:schemeClr val="bg1"/>
                </a:solidFill>
              </a:rPr>
              <a:t>C/</a:t>
            </a:r>
            <a:r>
              <a:rPr lang="en-US" sz="2800" baseline="30000" dirty="0">
                <a:solidFill>
                  <a:schemeClr val="bg1"/>
                </a:solidFill>
              </a:rPr>
              <a:t>14</a:t>
            </a:r>
            <a:r>
              <a:rPr lang="en-US" sz="2800" dirty="0">
                <a:solidFill>
                  <a:schemeClr val="bg1"/>
                </a:solidFill>
              </a:rPr>
              <a:t>C ratio (1/1.3x10</a:t>
            </a:r>
            <a:r>
              <a:rPr lang="en-US" sz="2800" baseline="30000" dirty="0">
                <a:solidFill>
                  <a:schemeClr val="bg1"/>
                </a:solidFill>
              </a:rPr>
              <a:t>-12</a:t>
            </a:r>
            <a:r>
              <a:rPr lang="en-US" sz="2800" dirty="0">
                <a:solidFill>
                  <a:schemeClr val="bg1"/>
                </a:solidFill>
              </a:rPr>
              <a:t>)</a:t>
            </a:r>
          </a:p>
          <a:p>
            <a:r>
              <a:rPr lang="en-US" sz="2800" dirty="0">
                <a:solidFill>
                  <a:schemeClr val="bg1"/>
                </a:solidFill>
              </a:rPr>
              <a:t>(Carbon in CO</a:t>
            </a:r>
            <a:r>
              <a:rPr lang="en-US" sz="2800" baseline="-25000" dirty="0">
                <a:solidFill>
                  <a:schemeClr val="bg1"/>
                </a:solidFill>
              </a:rPr>
              <a:t>2</a:t>
            </a:r>
            <a:r>
              <a:rPr lang="en-US" sz="2800" dirty="0">
                <a:solidFill>
                  <a:schemeClr val="bg1"/>
                </a:solidFill>
              </a:rPr>
              <a:t>).</a:t>
            </a:r>
          </a:p>
          <a:p>
            <a:r>
              <a:rPr lang="en-US" sz="2800" dirty="0">
                <a:solidFill>
                  <a:schemeClr val="bg1"/>
                </a:solidFill>
              </a:rPr>
              <a:t>After dying, no more </a:t>
            </a:r>
            <a:r>
              <a:rPr lang="en-US" sz="2800" baseline="30000" dirty="0">
                <a:solidFill>
                  <a:schemeClr val="bg1"/>
                </a:solidFill>
              </a:rPr>
              <a:t>14</a:t>
            </a:r>
            <a:r>
              <a:rPr lang="en-US" sz="2800" dirty="0">
                <a:solidFill>
                  <a:schemeClr val="bg1"/>
                </a:solidFill>
              </a:rPr>
              <a:t>C is absorbed</a:t>
            </a:r>
          </a:p>
          <a:p>
            <a:r>
              <a:rPr lang="en-US" sz="2800" dirty="0">
                <a:solidFill>
                  <a:schemeClr val="bg1"/>
                </a:solidFill>
              </a:rPr>
              <a:t>and it decays away and the ratio of</a:t>
            </a:r>
          </a:p>
          <a:p>
            <a:r>
              <a:rPr lang="en-US" sz="2800" baseline="30000" dirty="0">
                <a:solidFill>
                  <a:schemeClr val="bg1"/>
                </a:solidFill>
              </a:rPr>
              <a:t>12</a:t>
            </a:r>
            <a:r>
              <a:rPr lang="en-US" sz="2800" dirty="0">
                <a:solidFill>
                  <a:schemeClr val="bg1"/>
                </a:solidFill>
              </a:rPr>
              <a:t>C/</a:t>
            </a:r>
            <a:r>
              <a:rPr lang="en-US" sz="2800" baseline="30000" dirty="0">
                <a:solidFill>
                  <a:schemeClr val="bg1"/>
                </a:solidFill>
              </a:rPr>
              <a:t>14</a:t>
            </a:r>
            <a:r>
              <a:rPr lang="en-US" sz="2800" dirty="0">
                <a:solidFill>
                  <a:schemeClr val="bg1"/>
                </a:solidFill>
              </a:rPr>
              <a:t>C can be used for dating.</a:t>
            </a:r>
            <a:endParaRPr lang="en-US" sz="2800" baseline="30000" dirty="0">
              <a:solidFill>
                <a:schemeClr val="bg1"/>
              </a:solidFill>
            </a:endParaRPr>
          </a:p>
        </p:txBody>
      </p:sp>
      <p:sp>
        <p:nvSpPr>
          <p:cNvPr id="17417" name="Text Box 9"/>
          <p:cNvSpPr txBox="1">
            <a:spLocks noChangeArrowheads="1"/>
          </p:cNvSpPr>
          <p:nvPr/>
        </p:nvSpPr>
        <p:spPr bwMode="auto">
          <a:xfrm>
            <a:off x="0" y="3276600"/>
            <a:ext cx="4081758" cy="523220"/>
          </a:xfrm>
          <a:prstGeom prst="rect">
            <a:avLst/>
          </a:prstGeom>
          <a:solidFill>
            <a:schemeClr val="tx1">
              <a:alpha val="90000"/>
            </a:schemeClr>
          </a:solidFill>
          <a:ln w="9525">
            <a:noFill/>
            <a:miter lim="800000"/>
            <a:headEnd/>
            <a:tailEnd/>
          </a:ln>
          <a:effectLst/>
        </p:spPr>
        <p:txBody>
          <a:bodyPr wrap="none">
            <a:spAutoFit/>
          </a:bodyPr>
          <a:lstStyle/>
          <a:p>
            <a:r>
              <a:rPr lang="en-US" sz="2800" dirty="0">
                <a:solidFill>
                  <a:schemeClr val="bg1"/>
                </a:solidFill>
              </a:rPr>
              <a:t>Found to </a:t>
            </a:r>
            <a:r>
              <a:rPr lang="en-US" sz="2800" dirty="0" smtClean="0">
                <a:solidFill>
                  <a:schemeClr val="bg1"/>
                </a:solidFill>
              </a:rPr>
              <a:t>be from 1320±60</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animEffect transition="in" filter="fade">
                                      <p:cBhvr>
                                        <p:cTn id="7" dur="770" decel="100000"/>
                                        <p:tgtEl>
                                          <p:spTgt spid="17417"/>
                                        </p:tgtEl>
                                      </p:cBhvr>
                                    </p:animEffect>
                                    <p:animScale>
                                      <p:cBhvr>
                                        <p:cTn id="8" dur="770" decel="100000"/>
                                        <p:tgtEl>
                                          <p:spTgt spid="17417"/>
                                        </p:tgtEl>
                                      </p:cBhvr>
                                      <p:from x="10000" y="10000"/>
                                      <p:to x="200000" y="450000"/>
                                    </p:animScale>
                                    <p:animScale>
                                      <p:cBhvr>
                                        <p:cTn id="9" dur="1230" accel="100000" fill="hold">
                                          <p:stCondLst>
                                            <p:cond delay="770"/>
                                          </p:stCondLst>
                                        </p:cTn>
                                        <p:tgtEl>
                                          <p:spTgt spid="17417"/>
                                        </p:tgtEl>
                                      </p:cBhvr>
                                      <p:from x="200000" y="450000"/>
                                      <p:to x="100000" y="100000"/>
                                    </p:animScale>
                                    <p:set>
                                      <p:cBhvr>
                                        <p:cTn id="10" dur="770" fill="hold"/>
                                        <p:tgtEl>
                                          <p:spTgt spid="17417"/>
                                        </p:tgtEl>
                                        <p:attrNameLst>
                                          <p:attrName>ppt_x</p:attrName>
                                        </p:attrNameLst>
                                      </p:cBhvr>
                                      <p:to>
                                        <p:strVal val="(0.5)"/>
                                      </p:to>
                                    </p:set>
                                    <p:anim from="(0.5)" to="(#ppt_x)" calcmode="lin" valueType="num">
                                      <p:cBhvr>
                                        <p:cTn id="11" dur="1230" accel="100000" fill="hold">
                                          <p:stCondLst>
                                            <p:cond delay="770"/>
                                          </p:stCondLst>
                                        </p:cTn>
                                        <p:tgtEl>
                                          <p:spTgt spid="17417"/>
                                        </p:tgtEl>
                                        <p:attrNameLst>
                                          <p:attrName>ppt_x</p:attrName>
                                        </p:attrNameLst>
                                      </p:cBhvr>
                                    </p:anim>
                                    <p:set>
                                      <p:cBhvr>
                                        <p:cTn id="12" dur="770" fill="hold"/>
                                        <p:tgtEl>
                                          <p:spTgt spid="17417"/>
                                        </p:tgtEl>
                                        <p:attrNameLst>
                                          <p:attrName>ppt_y</p:attrName>
                                        </p:attrNameLst>
                                      </p:cBhvr>
                                      <p:to>
                                        <p:strVal val="(#ppt_y+0.4)"/>
                                      </p:to>
                                    </p:set>
                                    <p:anim from="(#ppt_y+0.4)" to="(#ppt_y)" calcmode="lin" valueType="num">
                                      <p:cBhvr>
                                        <p:cTn id="13" dur="1230" accel="100000" fill="hold">
                                          <p:stCondLst>
                                            <p:cond delay="770"/>
                                          </p:stCondLst>
                                        </p:cTn>
                                        <p:tgtEl>
                                          <p:spTgt spid="1741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US" dirty="0"/>
          </a:p>
        </p:txBody>
      </p:sp>
      <p:sp>
        <p:nvSpPr>
          <p:cNvPr id="3" name="Content Placeholder 2"/>
          <p:cNvSpPr>
            <a:spLocks noGrp="1"/>
          </p:cNvSpPr>
          <p:nvPr>
            <p:ph idx="1"/>
          </p:nvPr>
        </p:nvSpPr>
        <p:spPr/>
        <p:txBody>
          <a:bodyPr/>
          <a:lstStyle/>
          <a:p>
            <a:r>
              <a:rPr lang="en-US" dirty="0" smtClean="0"/>
              <a:t>P464 </a:t>
            </a:r>
            <a:r>
              <a:rPr lang="en-US" dirty="0" smtClean="0"/>
              <a:t>q11&amp;17</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Prior knowledge</a:t>
            </a:r>
            <a:endParaRPr lang="en-US" dirty="0"/>
          </a:p>
        </p:txBody>
      </p:sp>
      <p:sp>
        <p:nvSpPr>
          <p:cNvPr id="3" name="Content Placeholder 2"/>
          <p:cNvSpPr>
            <a:spLocks noGrp="1"/>
          </p:cNvSpPr>
          <p:nvPr>
            <p:ph idx="1"/>
          </p:nvPr>
        </p:nvSpPr>
        <p:spPr/>
        <p:txBody>
          <a:bodyPr/>
          <a:lstStyle/>
          <a:p>
            <a:r>
              <a:rPr lang="en-US" dirty="0" smtClean="0"/>
              <a:t>Basic</a:t>
            </a:r>
            <a:r>
              <a:rPr lang="en-US" dirty="0"/>
              <a:t>, descriptive radioactivity should already have been covered. Students will have previously been introduced to the term half-life, but are unlikely to be confident in using the quantity in calculations.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US" dirty="0"/>
          </a:p>
        </p:txBody>
      </p:sp>
      <p:sp>
        <p:nvSpPr>
          <p:cNvPr id="3" name="Content Placeholder 2"/>
          <p:cNvSpPr>
            <a:spLocks noGrp="1"/>
          </p:cNvSpPr>
          <p:nvPr>
            <p:ph idx="1"/>
          </p:nvPr>
        </p:nvSpPr>
        <p:spPr/>
        <p:txBody>
          <a:bodyPr/>
          <a:lstStyle/>
          <a:p>
            <a:r>
              <a:rPr lang="en-US" dirty="0" smtClean="0"/>
              <a:t>Draw a graph of the coin experiment</a:t>
            </a:r>
          </a:p>
          <a:p>
            <a:r>
              <a:rPr lang="en-US" dirty="0" smtClean="0"/>
              <a:t>Make notes on half life and decay using text book pages 462. (Especially methods to determine half life).</a:t>
            </a:r>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066800"/>
          </a:xfrm>
        </p:spPr>
        <p:txBody>
          <a:bodyPr>
            <a:normAutofit/>
          </a:bodyPr>
          <a:lstStyle/>
          <a:p>
            <a:r>
              <a:rPr lang="en-US" b="1" dirty="0" smtClean="0"/>
              <a:t>Plotting a graph</a:t>
            </a:r>
            <a:endParaRPr lang="en-US" dirty="0"/>
          </a:p>
        </p:txBody>
      </p:sp>
      <p:sp>
        <p:nvSpPr>
          <p:cNvPr id="3" name="Content Placeholder 2"/>
          <p:cNvSpPr>
            <a:spLocks noGrp="1"/>
          </p:cNvSpPr>
          <p:nvPr>
            <p:ph idx="1"/>
          </p:nvPr>
        </p:nvSpPr>
        <p:spPr>
          <a:xfrm>
            <a:off x="457200" y="1219200"/>
            <a:ext cx="8229600" cy="4876800"/>
          </a:xfrm>
        </p:spPr>
        <p:txBody>
          <a:bodyPr>
            <a:normAutofit fontScale="85000" lnSpcReduction="20000"/>
          </a:bodyPr>
          <a:lstStyle/>
          <a:p>
            <a:r>
              <a:rPr lang="en-GB" dirty="0" smtClean="0"/>
              <a:t> The definition of half life </a:t>
            </a:r>
            <a:r>
              <a:rPr lang="en-GB" i="1" dirty="0" smtClean="0"/>
              <a:t>T</a:t>
            </a:r>
            <a:r>
              <a:rPr lang="en-GB" baseline="-25000" dirty="0" smtClean="0"/>
              <a:t>1/2</a:t>
            </a:r>
            <a:r>
              <a:rPr lang="en-GB" dirty="0" smtClean="0"/>
              <a:t>. The half life of a radioactive substance is the time taken </a:t>
            </a:r>
            <a:r>
              <a:rPr lang="en-GB" i="1" dirty="0" smtClean="0"/>
              <a:t>on average</a:t>
            </a:r>
            <a:r>
              <a:rPr lang="en-GB" dirty="0" smtClean="0"/>
              <a:t> for half of </a:t>
            </a:r>
            <a:r>
              <a:rPr lang="en-GB" i="1" dirty="0" smtClean="0"/>
              <a:t>any quantity </a:t>
            </a:r>
            <a:r>
              <a:rPr lang="en-GB" dirty="0" smtClean="0"/>
              <a:t>of the substance</a:t>
            </a:r>
            <a:r>
              <a:rPr lang="en-GB" i="1" dirty="0" smtClean="0"/>
              <a:t> </a:t>
            </a:r>
            <a:r>
              <a:rPr lang="en-GB" dirty="0" smtClean="0"/>
              <a:t>to have decayed. (Halving time is ok for IB.)</a:t>
            </a:r>
            <a:endParaRPr lang="en-US" dirty="0" smtClean="0"/>
          </a:p>
          <a:p>
            <a:r>
              <a:rPr lang="en-GB" dirty="0" smtClean="0"/>
              <a:t>We use the term </a:t>
            </a:r>
            <a:r>
              <a:rPr lang="en-GB" i="1" dirty="0" smtClean="0"/>
              <a:t>exponential</a:t>
            </a:r>
            <a:r>
              <a:rPr lang="en-GB" dirty="0" smtClean="0"/>
              <a:t> to describe this behaviour, in which a quantity decreases by a constant factor in equal intervals of time.</a:t>
            </a:r>
            <a:endParaRPr lang="en-US" dirty="0" smtClean="0"/>
          </a:p>
          <a:p>
            <a:r>
              <a:rPr lang="en-GB" dirty="0" smtClean="0"/>
              <a:t>Exponential behaviour in nature is very common. </a:t>
            </a:r>
          </a:p>
          <a:p>
            <a:pPr lvl="1"/>
            <a:r>
              <a:rPr lang="en-GB" dirty="0" smtClean="0"/>
              <a:t>the reduction in amplitude of a damped simple harmonic oscillator; </a:t>
            </a:r>
          </a:p>
          <a:p>
            <a:pPr lvl="1"/>
            <a:r>
              <a:rPr lang="en-GB" dirty="0" smtClean="0"/>
              <a:t>the absorption of electromagnetic radiation passing through matter (e.g. g rays by lead, visible light by glass)</a:t>
            </a:r>
          </a:p>
          <a:p>
            <a:pPr lvl="1"/>
            <a:r>
              <a:rPr lang="en-GB" dirty="0" smtClean="0"/>
              <a:t>Newton’s Law of Cooling. </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55000" lnSpcReduction="20000"/>
          </a:bodyPr>
          <a:lstStyle/>
          <a:p>
            <a:r>
              <a:rPr lang="en-GB" dirty="0" smtClean="0"/>
              <a:t>Question:  The nuclear industry considers that after 20 half lives, any radioactive substance will no longer present a significant radiological hazard. The half life of the fission product from a nuclear reactor, caesium-137, is 30 years. What fraction will still be active after 20 half lives?</a:t>
            </a:r>
            <a:endParaRPr lang="en-US" dirty="0" smtClean="0"/>
          </a:p>
          <a:p>
            <a:r>
              <a:rPr lang="en-GB" dirty="0" smtClean="0"/>
              <a:t>Answer: Use the long method. Calculate 1/2 of 1/2 and so on for twenty steps:</a:t>
            </a:r>
            <a:endParaRPr lang="en-US" dirty="0" smtClean="0"/>
          </a:p>
          <a:p>
            <a:r>
              <a:rPr lang="en-GB" dirty="0" smtClean="0"/>
              <a:t>1/2, 1/4, 1/8, 1/16, 1/32, …, 1/1024 after 10 half lives</a:t>
            </a:r>
            <a:endParaRPr lang="en-US" dirty="0" smtClean="0"/>
          </a:p>
          <a:p>
            <a:r>
              <a:rPr lang="en-GB" dirty="0" smtClean="0"/>
              <a:t>1/2048, …, 1/1048576 after 20 half lives</a:t>
            </a:r>
            <a:endParaRPr lang="en-US" dirty="0" smtClean="0"/>
          </a:p>
          <a:p>
            <a:r>
              <a:rPr lang="en-GB" dirty="0" smtClean="0"/>
              <a:t>i.e. less than one millionth of the original quantity remains radioactive.</a:t>
            </a:r>
            <a:endParaRPr lang="en-US" dirty="0" smtClean="0"/>
          </a:p>
          <a:p>
            <a:r>
              <a:rPr lang="en-GB" dirty="0" smtClean="0"/>
              <a:t>A quicker method is to calculate (1/2)</a:t>
            </a:r>
            <a:r>
              <a:rPr lang="en-GB" baseline="30000" dirty="0" smtClean="0"/>
              <a:t>20</a:t>
            </a:r>
            <a:r>
              <a:rPr lang="en-GB" dirty="0" smtClean="0"/>
              <a:t>. This is done with a calculator, using the </a:t>
            </a:r>
            <a:r>
              <a:rPr lang="en-GB" i="1" dirty="0" err="1" smtClean="0"/>
              <a:t>y</a:t>
            </a:r>
            <a:r>
              <a:rPr lang="en-GB" i="1" baseline="30000" dirty="0" err="1" smtClean="0"/>
              <a:t>x</a:t>
            </a:r>
            <a:r>
              <a:rPr lang="en-GB" dirty="0" smtClean="0"/>
              <a:t> key.</a:t>
            </a:r>
            <a:endParaRPr lang="en-US" dirty="0" smtClean="0"/>
          </a:p>
          <a:p>
            <a:r>
              <a:rPr lang="en-GB" dirty="0" smtClean="0"/>
              <a:t>Question: How many years into the future will Cs-137 be “safe”?</a:t>
            </a:r>
            <a:endParaRPr lang="en-US" dirty="0" smtClean="0"/>
          </a:p>
          <a:p>
            <a:r>
              <a:rPr lang="en-GB" dirty="0" smtClean="0"/>
              <a:t>Answer: 20 </a:t>
            </a:r>
            <a:r>
              <a:rPr lang="en-GB" dirty="0" smtClean="0">
                <a:sym typeface="Symbol"/>
              </a:rPr>
              <a:t></a:t>
            </a:r>
            <a:r>
              <a:rPr lang="en-GB" dirty="0" smtClean="0"/>
              <a:t> 30 = 600 years</a:t>
            </a:r>
            <a:endParaRPr lang="en-US" dirty="0" smtClean="0"/>
          </a:p>
          <a:p>
            <a:r>
              <a:rPr lang="en-GB" dirty="0" smtClean="0"/>
              <a:t>Question: If after ten half lives the activity of a substance is reduced to one thousandth of its original value, how many more half lives must elapse so that the original activity is reduced to one millionth of its original value?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r>
              <a:rPr lang="en-US" dirty="0" smtClean="0"/>
              <a:t>To answer more difficult questions you will need the relationship between half life and decay constant</a:t>
            </a:r>
          </a:p>
          <a:p>
            <a:r>
              <a:rPr lang="en-US" dirty="0" smtClean="0"/>
              <a:t>t1/2 = ln2/</a:t>
            </a:r>
            <a:r>
              <a:rPr lang="el-GR" dirty="0" smtClean="0"/>
              <a:t>λ</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 life questions</a:t>
            </a:r>
            <a:endParaRPr lang="en-US" dirty="0"/>
          </a:p>
        </p:txBody>
      </p:sp>
      <p:sp>
        <p:nvSpPr>
          <p:cNvPr id="3" name="Content Placeholder 2"/>
          <p:cNvSpPr>
            <a:spLocks noGrp="1"/>
          </p:cNvSpPr>
          <p:nvPr>
            <p:ph idx="1"/>
          </p:nvPr>
        </p:nvSpPr>
        <p:spPr/>
        <p:txBody>
          <a:bodyPr>
            <a:normAutofit fontScale="62500" lnSpcReduction="20000"/>
          </a:bodyPr>
          <a:lstStyle/>
          <a:p>
            <a:r>
              <a:rPr lang="en-GB" dirty="0" smtClean="0"/>
              <a:t>The half-life of strontium-90 is 27 years. The half-life of sodium-24 is 15 hours.</a:t>
            </a:r>
            <a:endParaRPr lang="en-US" dirty="0" smtClean="0"/>
          </a:p>
          <a:p>
            <a:r>
              <a:rPr lang="en-GB" dirty="0" smtClean="0"/>
              <a:t> 1.	Sketch two curves on one set of axes to show how the number of atoms of each change 	with time.</a:t>
            </a:r>
            <a:br>
              <a:rPr lang="en-GB" dirty="0" smtClean="0"/>
            </a:br>
            <a:r>
              <a:rPr lang="en-GB" dirty="0" smtClean="0"/>
              <a:t/>
            </a:r>
            <a:br>
              <a:rPr lang="en-GB" dirty="0" smtClean="0"/>
            </a:br>
            <a:r>
              <a:rPr lang="en-GB" dirty="0" smtClean="0"/>
              <a:t>Two samples are prepared, one containing 10</a:t>
            </a:r>
            <a:r>
              <a:rPr lang="en-GB" baseline="30000" dirty="0" smtClean="0"/>
              <a:t>20</a:t>
            </a:r>
            <a:r>
              <a:rPr lang="en-GB" dirty="0" smtClean="0"/>
              <a:t> atoms of strontium and the other containing 10</a:t>
            </a:r>
            <a:r>
              <a:rPr lang="en-GB" baseline="30000" dirty="0" smtClean="0"/>
              <a:t>20</a:t>
            </a:r>
            <a:r>
              <a:rPr lang="en-GB" dirty="0" smtClean="0"/>
              <a:t> atoms of sodium.</a:t>
            </a:r>
            <a:endParaRPr lang="en-US" dirty="0" smtClean="0"/>
          </a:p>
          <a:p>
            <a:r>
              <a:rPr lang="en-GB" dirty="0" smtClean="0"/>
              <a:t> 2.	Which of the two samples has the highest activity?</a:t>
            </a:r>
            <a:br>
              <a:rPr lang="en-GB" dirty="0" smtClean="0"/>
            </a:br>
            <a:r>
              <a:rPr lang="en-GB" dirty="0" smtClean="0"/>
              <a:t/>
            </a:r>
            <a:br>
              <a:rPr lang="en-GB" dirty="0" smtClean="0"/>
            </a:br>
            <a:r>
              <a:rPr lang="en-GB" dirty="0" smtClean="0"/>
              <a:t>3.	A sample of iodine-131, with half-life 8.0 days, has an activity of 7.4 x 10</a:t>
            </a:r>
            <a:r>
              <a:rPr lang="en-GB" baseline="30000" dirty="0" smtClean="0"/>
              <a:t>7</a:t>
            </a:r>
            <a:r>
              <a:rPr lang="en-GB" dirty="0" smtClean="0"/>
              <a:t> Becquerel (</a:t>
            </a:r>
            <a:r>
              <a:rPr lang="en-GB" dirty="0" err="1" smtClean="0"/>
              <a:t>Bq</a:t>
            </a:r>
            <a:r>
              <a:rPr lang="en-GB" dirty="0" smtClean="0"/>
              <a:t>). </a:t>
            </a:r>
            <a:br>
              <a:rPr lang="en-GB" dirty="0" smtClean="0"/>
            </a:br>
            <a:r>
              <a:rPr lang="en-GB" dirty="0" smtClean="0"/>
              <a:t>	Calculate the activity of the sample after 4 weeks and 4days?</a:t>
            </a:r>
            <a:br>
              <a:rPr lang="en-GB" dirty="0" smtClean="0"/>
            </a:br>
            <a:r>
              <a:rPr lang="en-GB" dirty="0" smtClean="0"/>
              <a:t/>
            </a:r>
            <a:br>
              <a:rPr lang="en-GB" dirty="0" smtClean="0"/>
            </a:br>
            <a:r>
              <a:rPr lang="en-GB" dirty="0" smtClean="0"/>
              <a:t>4. 	</a:t>
            </a:r>
            <a:r>
              <a:rPr lang="en-GB" baseline="30000" dirty="0" smtClean="0"/>
              <a:t>234</a:t>
            </a:r>
            <a:r>
              <a:rPr lang="en-GB" dirty="0" smtClean="0"/>
              <a:t>Th has a half life of 24.1 days.</a:t>
            </a:r>
            <a:endParaRPr lang="en-US" dirty="0" smtClean="0"/>
          </a:p>
          <a:p>
            <a:r>
              <a:rPr lang="en-GB" dirty="0" smtClean="0"/>
              <a:t>(a) 	What fraction of a sample remains after 96.4 days?</a:t>
            </a:r>
            <a:endParaRPr lang="en-US" dirty="0" smtClean="0"/>
          </a:p>
          <a:p>
            <a:r>
              <a:rPr lang="en-GB" dirty="0" smtClean="0"/>
              <a:t> (b) 	What fraction of a sample remains after 241 days?</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Answers</a:t>
            </a:r>
            <a:endParaRPr lang="en-US"/>
          </a:p>
        </p:txBody>
      </p:sp>
      <p:sp>
        <p:nvSpPr>
          <p:cNvPr id="3" name="Content Placeholder 2"/>
          <p:cNvSpPr>
            <a:spLocks noGrp="1"/>
          </p:cNvSpPr>
          <p:nvPr>
            <p:ph idx="1"/>
          </p:nvPr>
        </p:nvSpPr>
        <p:spPr/>
        <p:txBody>
          <a:bodyPr>
            <a:normAutofit/>
          </a:bodyPr>
          <a:lstStyle/>
          <a:p>
            <a:pPr marL="514350" indent="-514350">
              <a:buAutoNum type="arabicPeriod" startAt="2"/>
            </a:pPr>
            <a:r>
              <a:rPr lang="en-GB" dirty="0" smtClean="0"/>
              <a:t>Sodium, since a longer half-life means the source is less active.</a:t>
            </a:r>
            <a:endParaRPr lang="en-US" dirty="0" smtClean="0"/>
          </a:p>
          <a:p>
            <a:pPr marL="514350" indent="-514350">
              <a:buNone/>
            </a:pPr>
            <a:r>
              <a:rPr lang="en-GB" dirty="0" smtClean="0"/>
              <a:t>4 </a:t>
            </a:r>
            <a:endParaRPr lang="en-US" dirty="0" smtClean="0"/>
          </a:p>
          <a:p>
            <a:pPr>
              <a:buNone/>
            </a:pPr>
            <a:r>
              <a:rPr lang="en-GB" dirty="0" smtClean="0"/>
              <a:t>(a) 	96.4/24.1=4   so 4 half lives so (1/2)</a:t>
            </a:r>
            <a:r>
              <a:rPr lang="en-GB" baseline="30000" dirty="0" smtClean="0"/>
              <a:t>4</a:t>
            </a:r>
            <a:r>
              <a:rPr lang="en-GB" dirty="0" smtClean="0"/>
              <a:t> = =1/16 or .0625</a:t>
            </a:r>
            <a:endParaRPr lang="en-US" dirty="0" smtClean="0"/>
          </a:p>
          <a:p>
            <a:pPr>
              <a:buNone/>
            </a:pPr>
            <a:r>
              <a:rPr lang="en-GB" dirty="0" smtClean="0"/>
              <a:t>(b) 	241/24.1=10 so 10 half lives (1/2)</a:t>
            </a:r>
            <a:r>
              <a:rPr lang="en-GB" baseline="30000" dirty="0" smtClean="0"/>
              <a:t>10</a:t>
            </a:r>
            <a:r>
              <a:rPr lang="en-GB" dirty="0" smtClean="0"/>
              <a:t> = 1/1024 or 9.8 x 10</a:t>
            </a:r>
            <a:r>
              <a:rPr lang="en-GB" baseline="30000" dirty="0" smtClean="0"/>
              <a:t>-4</a:t>
            </a:r>
            <a:endParaRPr lang="en-US" dirty="0" smtClean="0"/>
          </a:p>
          <a:p>
            <a:endParaRPr lang="en-US"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questions</a:t>
            </a:r>
            <a:endParaRPr lang="en-US" dirty="0"/>
          </a:p>
        </p:txBody>
      </p:sp>
      <p:sp>
        <p:nvSpPr>
          <p:cNvPr id="3" name="Content Placeholder 2"/>
          <p:cNvSpPr>
            <a:spLocks noGrp="1"/>
          </p:cNvSpPr>
          <p:nvPr>
            <p:ph idx="1"/>
          </p:nvPr>
        </p:nvSpPr>
        <p:spPr/>
        <p:txBody>
          <a:bodyPr/>
          <a:lstStyle/>
          <a:p>
            <a:r>
              <a:rPr lang="en-US" dirty="0" smtClean="0"/>
              <a:t>P </a:t>
            </a:r>
            <a:r>
              <a:rPr lang="en-US" dirty="0" smtClean="0"/>
              <a:t>465</a:t>
            </a:r>
            <a:r>
              <a:rPr lang="en-US" dirty="0" smtClean="0"/>
              <a:t> </a:t>
            </a:r>
            <a:r>
              <a:rPr lang="en-US" dirty="0" smtClean="0"/>
              <a:t>q </a:t>
            </a:r>
            <a:r>
              <a:rPr lang="en-US" dirty="0" smtClean="0"/>
              <a:t>14</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8">
      <a:dk1>
        <a:srgbClr val="000000"/>
      </a:dk1>
      <a:lt1>
        <a:srgbClr val="FFFF00"/>
      </a:lt1>
      <a:dk2>
        <a:srgbClr val="000000"/>
      </a:dk2>
      <a:lt2>
        <a:srgbClr val="FFC00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6147</TotalTime>
  <Words>780</Words>
  <Application>Microsoft Office PowerPoint</Application>
  <PresentationFormat>On-screen Show (4:3)</PresentationFormat>
  <Paragraphs>97</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Microsoft Equation 3.0</vt:lpstr>
      <vt:lpstr>exponential decay </vt:lpstr>
      <vt:lpstr>Prior knowledge</vt:lpstr>
      <vt:lpstr>To do</vt:lpstr>
      <vt:lpstr>Plotting a graph</vt:lpstr>
      <vt:lpstr>Example</vt:lpstr>
      <vt:lpstr>Slide 6</vt:lpstr>
      <vt:lpstr>Half life questions</vt:lpstr>
      <vt:lpstr>Answers</vt:lpstr>
      <vt:lpstr>Further questions</vt:lpstr>
      <vt:lpstr>Summary – can you</vt:lpstr>
      <vt:lpstr>Measuring short half lives</vt:lpstr>
      <vt:lpstr>Aims</vt:lpstr>
      <vt:lpstr>Some definitions</vt:lpstr>
      <vt:lpstr>Ppq 1</vt:lpstr>
      <vt:lpstr>Equation of exponential decay</vt:lpstr>
      <vt:lpstr>Show that the decay constant  is related to the half-life t ½ by the expression t ½ = 0.693.</vt:lpstr>
      <vt:lpstr>14C dating</vt:lpstr>
      <vt:lpstr>To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jonathanb</dc:creator>
  <cp:lastModifiedBy>jonathan  bowen</cp:lastModifiedBy>
  <cp:revision>49</cp:revision>
  <dcterms:created xsi:type="dcterms:W3CDTF">2009-04-28T07:21:29Z</dcterms:created>
  <dcterms:modified xsi:type="dcterms:W3CDTF">2014-05-27T18:01:46Z</dcterms:modified>
</cp:coreProperties>
</file>