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0" r:id="rId4"/>
    <p:sldId id="265" r:id="rId5"/>
    <p:sldId id="266" r:id="rId6"/>
    <p:sldId id="267" r:id="rId7"/>
    <p:sldId id="268" r:id="rId8"/>
    <p:sldId id="274" r:id="rId9"/>
    <p:sldId id="269" r:id="rId10"/>
    <p:sldId id="276" r:id="rId11"/>
    <p:sldId id="270" r:id="rId12"/>
    <p:sldId id="271" r:id="rId13"/>
    <p:sldId id="272" r:id="rId14"/>
    <p:sldId id="27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03E6-DBE2-4F98-AED6-82547A4C3640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80BB-2873-4A7F-857E-5F509D7819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7F86-FC05-425B-A39C-418F57FC676A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C49C-F634-4B26-B577-23CFED4E48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21BB-5707-4F49-9AE5-C6C6DC7B220E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967A8-2914-4A9A-A5A4-1C42E283FC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3D35-5F34-4348-A4CA-1F8C8802069C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F45B7-A42F-47C7-B259-313F3E4A27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855C5-C276-448E-8FF7-2829E9C24895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C586B-27B3-4434-80F5-589D0B3381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2EBA8-E260-4BA6-BCC4-DA69FE9E9F29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F0A4-4B9C-46A8-B0EF-14C3FE38AD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F84EA-D424-48D6-9FFC-B7B1AE2A0BBA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7D00-6206-4768-9D77-943260F27D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83BB-F06A-4D9D-8E32-BDFDC6464684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E202-8329-4B78-8936-E809A69C67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A0DE-060C-4281-80F5-FDF7E3CEA1AF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402E6-CE1E-494E-A02D-20E16105EF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9067-DC5C-4C86-B2DA-5FC3EF43C456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9240-7378-4E91-B6C7-117E2182EF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3E71-8BDE-4960-995D-D67208378AC1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F9FA-5094-4B95-81A5-E264160892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tx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B013D5-EB6F-4937-AF8D-FE05019BDDC0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30BC09-AD83-4E50-A41D-74CA9F1D24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nucleardata.nuclear.lu.s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isiblemoose.org/ald/site_material/WALTA/Cosmic_Rays_CD/support_material/detectors/bubble_chamber/www.lalanet.gr.jp/nsm/E-radia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Binding energy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315200" cy="2362200"/>
          </a:xfrm>
        </p:spPr>
        <p:txBody>
          <a:bodyPr rtlCol="0">
            <a:normAutofit/>
          </a:bodyPr>
          <a:lstStyle/>
          <a:p>
            <a:pPr marL="144000" algn="l">
              <a:buFont typeface="Arial" pitchFamily="34" charset="0"/>
              <a:buChar char="•"/>
            </a:pPr>
            <a:r>
              <a:rPr lang="en-US" sz="1800" dirty="0" smtClean="0"/>
              <a:t>sketch the variation of binding energy per nucleon with nucleon number. </a:t>
            </a:r>
            <a:endParaRPr lang="es-ES" sz="1800" dirty="0" smtClean="0"/>
          </a:p>
          <a:p>
            <a:pPr marL="144000" algn="l">
              <a:buFont typeface="Arial" pitchFamily="34" charset="0"/>
              <a:buChar char="•"/>
            </a:pPr>
            <a:r>
              <a:rPr lang="en-US" sz="1800" dirty="0" smtClean="0"/>
              <a:t>explain </a:t>
            </a:r>
            <a:r>
              <a:rPr lang="en-US" sz="1800" dirty="0" smtClean="0"/>
              <a:t>what is meant by nuclear fusion and nuclear fission. </a:t>
            </a:r>
            <a:endParaRPr lang="es-ES" sz="1800" dirty="0" smtClean="0"/>
          </a:p>
          <a:p>
            <a:pPr marL="144000" algn="l">
              <a:buFont typeface="Arial" pitchFamily="34" charset="0"/>
              <a:buChar char="•"/>
            </a:pPr>
            <a:r>
              <a:rPr lang="en-US" sz="1800" dirty="0" smtClean="0"/>
              <a:t>explain </a:t>
            </a:r>
            <a:r>
              <a:rPr lang="en-US" sz="1800" dirty="0" smtClean="0"/>
              <a:t>the relevance of binding energy per nucleon to nuclear fusion and to nuclear fission.  </a:t>
            </a:r>
            <a:endParaRPr lang="es-ES" sz="1800" dirty="0" smtClean="0"/>
          </a:p>
          <a:p>
            <a:pPr marL="1440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2"/>
                </a:solidFill>
              </a:rPr>
              <a:t>Solve </a:t>
            </a:r>
            <a:r>
              <a:rPr lang="en-US" sz="1800" dirty="0" smtClean="0">
                <a:solidFill>
                  <a:schemeClr val="bg2"/>
                </a:solidFill>
              </a:rPr>
              <a:t>problems involving mass defect and binding energy.</a:t>
            </a:r>
            <a:endParaRPr lang="en-US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800" dirty="0" smtClean="0"/>
              <a:t>m</a:t>
            </a:r>
            <a:r>
              <a:rPr lang="en-GB" sz="1800" baseline="-25000" dirty="0" smtClean="0"/>
              <a:t>p</a:t>
            </a:r>
            <a:r>
              <a:rPr lang="en-GB" sz="1800" dirty="0" smtClean="0"/>
              <a:t> = 1.0073 u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800" dirty="0" err="1" smtClean="0"/>
              <a:t>m</a:t>
            </a:r>
            <a:r>
              <a:rPr lang="en-GB" sz="1800" baseline="-25000" dirty="0" err="1" smtClean="0"/>
              <a:t>n</a:t>
            </a:r>
            <a:r>
              <a:rPr lang="en-GB" sz="1800" dirty="0" smtClean="0"/>
              <a:t> = 1.0087 u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800" dirty="0" smtClean="0"/>
              <a:t>m</a:t>
            </a:r>
            <a:r>
              <a:rPr lang="en-GB" sz="1800" baseline="-25000" dirty="0" smtClean="0"/>
              <a:t>e</a:t>
            </a:r>
            <a:r>
              <a:rPr lang="en-GB" sz="1800" dirty="0" smtClean="0"/>
              <a:t> = 0.00055 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mass of a neutral  helium atom = 4.0026 u</a:t>
            </a:r>
            <a:endParaRPr lang="en-US" sz="2400" dirty="0" smtClean="0"/>
          </a:p>
          <a:p>
            <a:r>
              <a:rPr lang="en-US" sz="2400" dirty="0" smtClean="0"/>
              <a:t>Mass defect = (2m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 –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He</a:t>
            </a:r>
            <a:endParaRPr lang="en-US" sz="2400" baseline="-25000" dirty="0" smtClean="0"/>
          </a:p>
          <a:p>
            <a:r>
              <a:rPr lang="en-US" sz="2400" dirty="0" smtClean="0"/>
              <a:t>Mass defect = (2.0146+2.0174+.00110) – 4.0026</a:t>
            </a:r>
          </a:p>
          <a:p>
            <a:r>
              <a:rPr lang="en-US" sz="2400" dirty="0" smtClean="0"/>
              <a:t>Mass defect = 0.0305</a:t>
            </a:r>
          </a:p>
          <a:p>
            <a:r>
              <a:rPr lang="en-US" sz="2400" dirty="0" smtClean="0"/>
              <a:t>From data booklet 1u = 931.5 MeVc</a:t>
            </a:r>
            <a:r>
              <a:rPr lang="en-US" sz="2400" baseline="30000" dirty="0" smtClean="0"/>
              <a:t>-2</a:t>
            </a:r>
          </a:p>
          <a:p>
            <a:r>
              <a:rPr lang="en-US" sz="2400" dirty="0" smtClean="0"/>
              <a:t>E = mc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E = (931.5 x 0.0305) x c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E = 28.411 </a:t>
            </a:r>
            <a:r>
              <a:rPr lang="en-US" sz="2400" dirty="0" err="1" smtClean="0"/>
              <a:t>MeV</a:t>
            </a:r>
            <a:r>
              <a:rPr lang="en-US" sz="2400" dirty="0" smtClean="0"/>
              <a:t>    ……. Check  4.546x10</a:t>
            </a:r>
            <a:r>
              <a:rPr lang="en-US" sz="2400" baseline="30000" dirty="0" smtClean="0"/>
              <a:t>-12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 du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Complete changing energy changing mass worksheet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Use the spreadsheets to investigate binding energies and binding energies per nucleon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a spreadsheet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 the </a:t>
            </a:r>
            <a:r>
              <a:rPr lang="en-US" dirty="0" smtClean="0"/>
              <a:t>website </a:t>
            </a:r>
            <a:r>
              <a:rPr lang="en-US" dirty="0" smtClean="0"/>
              <a:t>you can find a spreadsheet to do these calculations for you.</a:t>
            </a:r>
          </a:p>
          <a:p>
            <a:r>
              <a:rPr lang="en-GB" b="1" dirty="0" smtClean="0"/>
              <a:t>Student activity: Spreadsheet calculations. (20 minutes)</a:t>
            </a:r>
            <a:endParaRPr lang="en-US" dirty="0" smtClean="0"/>
          </a:p>
          <a:p>
            <a:r>
              <a:rPr lang="en-GB" b="1" dirty="0" smtClean="0"/>
              <a:t>Student activity: Spreadsheet calculations of binding energy per nucleon. (20 minutes)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914400" y="1676400"/>
            <a:ext cx="7620000" cy="47244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Binding energy per nucleon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984" y="1913306"/>
            <a:ext cx="6263371" cy="4410933"/>
            <a:chOff x="1775" y="2397"/>
            <a:chExt cx="8158" cy="6107"/>
          </a:xfrm>
          <a:noFill/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75" y="2397"/>
              <a:ext cx="8158" cy="6107"/>
              <a:chOff x="1775" y="2397"/>
              <a:chExt cx="8158" cy="6107"/>
            </a:xfrm>
            <a:grpFill/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622" y="2397"/>
                <a:ext cx="6961" cy="5169"/>
                <a:chOff x="2442" y="3357"/>
                <a:chExt cx="6961" cy="5169"/>
              </a:xfrm>
              <a:grpFill/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2442" y="3357"/>
                  <a:ext cx="6961" cy="5169"/>
                  <a:chOff x="2442" y="3357"/>
                  <a:chExt cx="6961" cy="5169"/>
                </a:xfrm>
                <a:grpFill/>
              </p:grpSpPr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auto">
                  <a:xfrm>
                    <a:off x="2460" y="3520"/>
                    <a:ext cx="1540" cy="5000"/>
                  </a:xfrm>
                  <a:custGeom>
                    <a:avLst/>
                    <a:gdLst/>
                    <a:ahLst/>
                    <a:cxnLst>
                      <a:cxn ang="0">
                        <a:pos x="1540" y="5000"/>
                      </a:cxn>
                      <a:cxn ang="0">
                        <a:pos x="1540" y="0"/>
                      </a:cxn>
                      <a:cxn ang="0">
                        <a:pos x="1313" y="20"/>
                      </a:cxn>
                      <a:cxn ang="0">
                        <a:pos x="1088" y="73"/>
                      </a:cxn>
                      <a:cxn ang="0">
                        <a:pos x="825" y="200"/>
                      </a:cxn>
                      <a:cxn ang="0">
                        <a:pos x="653" y="328"/>
                      </a:cxn>
                      <a:cxn ang="0">
                        <a:pos x="495" y="478"/>
                      </a:cxn>
                      <a:cxn ang="0">
                        <a:pos x="443" y="388"/>
                      </a:cxn>
                      <a:cxn ang="0">
                        <a:pos x="405" y="665"/>
                      </a:cxn>
                      <a:cxn ang="0">
                        <a:pos x="330" y="538"/>
                      </a:cxn>
                      <a:cxn ang="0">
                        <a:pos x="218" y="1888"/>
                      </a:cxn>
                      <a:cxn ang="0">
                        <a:pos x="128" y="898"/>
                      </a:cxn>
                      <a:cxn ang="0">
                        <a:pos x="80" y="3000"/>
                      </a:cxn>
                      <a:cxn ang="0">
                        <a:pos x="0" y="5000"/>
                      </a:cxn>
                      <a:cxn ang="0">
                        <a:pos x="1540" y="5000"/>
                      </a:cxn>
                    </a:cxnLst>
                    <a:rect l="0" t="0" r="r" b="b"/>
                    <a:pathLst>
                      <a:path w="1540" h="5000">
                        <a:moveTo>
                          <a:pt x="1540" y="5000"/>
                        </a:moveTo>
                        <a:lnTo>
                          <a:pt x="1540" y="0"/>
                        </a:lnTo>
                        <a:lnTo>
                          <a:pt x="1313" y="20"/>
                        </a:lnTo>
                        <a:lnTo>
                          <a:pt x="1088" y="73"/>
                        </a:lnTo>
                        <a:lnTo>
                          <a:pt x="825" y="200"/>
                        </a:lnTo>
                        <a:lnTo>
                          <a:pt x="653" y="328"/>
                        </a:lnTo>
                        <a:lnTo>
                          <a:pt x="495" y="478"/>
                        </a:lnTo>
                        <a:lnTo>
                          <a:pt x="443" y="388"/>
                        </a:lnTo>
                        <a:lnTo>
                          <a:pt x="405" y="665"/>
                        </a:lnTo>
                        <a:lnTo>
                          <a:pt x="330" y="538"/>
                        </a:lnTo>
                        <a:lnTo>
                          <a:pt x="218" y="1888"/>
                        </a:lnTo>
                        <a:lnTo>
                          <a:pt x="128" y="898"/>
                        </a:lnTo>
                        <a:lnTo>
                          <a:pt x="80" y="3000"/>
                        </a:lnTo>
                        <a:lnTo>
                          <a:pt x="0" y="5000"/>
                        </a:lnTo>
                        <a:lnTo>
                          <a:pt x="1540" y="500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32" name="Freeform 8"/>
                  <p:cNvSpPr>
                    <a:spLocks/>
                  </p:cNvSpPr>
                  <p:nvPr/>
                </p:nvSpPr>
                <p:spPr bwMode="auto">
                  <a:xfrm>
                    <a:off x="3998" y="3510"/>
                    <a:ext cx="5400" cy="5010"/>
                  </a:xfrm>
                  <a:custGeom>
                    <a:avLst/>
                    <a:gdLst/>
                    <a:ahLst/>
                    <a:cxnLst>
                      <a:cxn ang="0">
                        <a:pos x="62" y="30"/>
                      </a:cxn>
                      <a:cxn ang="0">
                        <a:pos x="5392" y="608"/>
                      </a:cxn>
                      <a:cxn ang="0">
                        <a:pos x="5400" y="5010"/>
                      </a:cxn>
                      <a:cxn ang="0">
                        <a:pos x="2" y="5010"/>
                      </a:cxn>
                      <a:cxn ang="0">
                        <a:pos x="0" y="0"/>
                      </a:cxn>
                      <a:cxn ang="0">
                        <a:pos x="62" y="30"/>
                      </a:cxn>
                    </a:cxnLst>
                    <a:rect l="0" t="0" r="r" b="b"/>
                    <a:pathLst>
                      <a:path w="5400" h="5010">
                        <a:moveTo>
                          <a:pt x="62" y="30"/>
                        </a:moveTo>
                        <a:lnTo>
                          <a:pt x="5392" y="608"/>
                        </a:lnTo>
                        <a:lnTo>
                          <a:pt x="5400" y="5010"/>
                        </a:lnTo>
                        <a:lnTo>
                          <a:pt x="2" y="5010"/>
                        </a:lnTo>
                        <a:lnTo>
                          <a:pt x="0" y="0"/>
                        </a:lnTo>
                        <a:lnTo>
                          <a:pt x="62" y="3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442" y="3357"/>
                    <a:ext cx="6961" cy="5169"/>
                    <a:chOff x="2442" y="3357"/>
                    <a:chExt cx="6961" cy="5169"/>
                  </a:xfrm>
                  <a:grpFill/>
                </p:grpSpPr>
                <p:grpSp>
                  <p:nvGrpSpPr>
                    <p:cNvPr id="7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60" y="3357"/>
                      <a:ext cx="6943" cy="5169"/>
                      <a:chOff x="2460" y="3357"/>
                      <a:chExt cx="6943" cy="5169"/>
                    </a:xfrm>
                    <a:grpFill/>
                  </p:grpSpPr>
                  <p:sp>
                    <p:nvSpPr>
                      <p:cNvPr id="1035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0" y="3360"/>
                        <a:ext cx="6930" cy="516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>
                          <a:latin typeface="+mn-lt"/>
                        </a:endParaRPr>
                      </a:p>
                    </p:txBody>
                  </p:sp>
                  <p:grpSp>
                    <p:nvGrpSpPr>
                      <p:cNvPr id="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28" y="3357"/>
                        <a:ext cx="1740" cy="5168"/>
                        <a:chOff x="3028" y="3357"/>
                        <a:chExt cx="1740" cy="5168"/>
                      </a:xfrm>
                      <a:grpFill/>
                    </p:grpSpPr>
                    <p:sp>
                      <p:nvSpPr>
                        <p:cNvPr id="1037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191" y="3365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38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028" y="3357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39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620" y="3363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40" name="Line 1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768" y="3360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  <p:grpSp>
                    <p:nvGrpSpPr>
                      <p:cNvPr id="9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8" y="3358"/>
                        <a:ext cx="1740" cy="5168"/>
                        <a:chOff x="3028" y="3357"/>
                        <a:chExt cx="1740" cy="5168"/>
                      </a:xfrm>
                      <a:grpFill/>
                    </p:grpSpPr>
                    <p:sp>
                      <p:nvSpPr>
                        <p:cNvPr id="1042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191" y="3365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43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028" y="3357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44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620" y="3363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45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768" y="3360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  <p:grpSp>
                    <p:nvGrpSpPr>
                      <p:cNvPr id="10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63" y="3358"/>
                        <a:ext cx="1740" cy="5168"/>
                        <a:chOff x="3028" y="3357"/>
                        <a:chExt cx="1740" cy="5168"/>
                      </a:xfrm>
                      <a:grpFill/>
                    </p:grpSpPr>
                    <p:sp>
                      <p:nvSpPr>
                        <p:cNvPr id="1047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191" y="3365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48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028" y="3357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49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620" y="3363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50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768" y="3360"/>
                          <a:ext cx="0" cy="516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1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0" y="3900"/>
                      <a:ext cx="6947" cy="1718"/>
                      <a:chOff x="2450" y="3900"/>
                      <a:chExt cx="6947" cy="1718"/>
                    </a:xfrm>
                    <a:grpFill/>
                  </p:grpSpPr>
                  <p:grpSp>
                    <p:nvGrpSpPr>
                      <p:cNvPr id="12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50" y="3900"/>
                        <a:ext cx="6940" cy="570"/>
                        <a:chOff x="2450" y="3900"/>
                        <a:chExt cx="6940" cy="570"/>
                      </a:xfrm>
                      <a:grpFill/>
                    </p:grpSpPr>
                    <p:sp>
                      <p:nvSpPr>
                        <p:cNvPr id="1053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60" y="390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54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50" y="447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  <p:grpSp>
                    <p:nvGrpSpPr>
                      <p:cNvPr id="13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57" y="5048"/>
                        <a:ext cx="6940" cy="570"/>
                        <a:chOff x="2450" y="3900"/>
                        <a:chExt cx="6940" cy="570"/>
                      </a:xfrm>
                      <a:grpFill/>
                    </p:grpSpPr>
                    <p:sp>
                      <p:nvSpPr>
                        <p:cNvPr id="1056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60" y="390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57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50" y="447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4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42" y="6203"/>
                      <a:ext cx="6947" cy="1718"/>
                      <a:chOff x="2450" y="3900"/>
                      <a:chExt cx="6947" cy="1718"/>
                    </a:xfrm>
                    <a:grpFill/>
                  </p:grpSpPr>
                  <p:grpSp>
                    <p:nvGrpSpPr>
                      <p:cNvPr id="15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50" y="3900"/>
                        <a:ext cx="6940" cy="570"/>
                        <a:chOff x="2450" y="3900"/>
                        <a:chExt cx="6940" cy="570"/>
                      </a:xfrm>
                      <a:grpFill/>
                    </p:grpSpPr>
                    <p:sp>
                      <p:nvSpPr>
                        <p:cNvPr id="1060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60" y="390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61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50" y="447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  <p:grpSp>
                    <p:nvGrpSpPr>
                      <p:cNvPr id="16" name="Group 3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57" y="5048"/>
                        <a:ext cx="6940" cy="570"/>
                        <a:chOff x="2450" y="3900"/>
                        <a:chExt cx="6940" cy="570"/>
                      </a:xfrm>
                      <a:grpFill/>
                    </p:grpSpPr>
                    <p:sp>
                      <p:nvSpPr>
                        <p:cNvPr id="1063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60" y="390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064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450" y="4470"/>
                          <a:ext cx="6930" cy="0"/>
                        </a:xfrm>
                        <a:prstGeom prst="line">
                          <a:avLst/>
                        </a:prstGeom>
                        <a:grp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>
                            <a:latin typeface="+mn-lt"/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106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4365"/>
                    <a:ext cx="101" cy="101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66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2731" y="4013"/>
                    <a:ext cx="101" cy="101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6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2852" y="3855"/>
                    <a:ext cx="101" cy="101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6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954" y="3472"/>
                    <a:ext cx="101" cy="101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6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9144" y="4043"/>
                    <a:ext cx="101" cy="101"/>
                  </a:xfrm>
                  <a:prstGeom prst="ellipse">
                    <a:avLst/>
                  </a:prstGeom>
                  <a:grp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107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005" y="3600"/>
                    <a:ext cx="0" cy="4905"/>
                  </a:xfrm>
                  <a:prstGeom prst="line">
                    <a:avLst/>
                  </a:prstGeom>
                  <a:grpFill/>
                  <a:ln w="19050">
                    <a:solidFill>
                      <a:srgbClr val="003366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1071" name="Freeform 47"/>
                <p:cNvSpPr>
                  <a:spLocks/>
                </p:cNvSpPr>
                <p:nvPr/>
              </p:nvSpPr>
              <p:spPr bwMode="auto">
                <a:xfrm>
                  <a:off x="2520" y="3513"/>
                  <a:ext cx="6840" cy="4347"/>
                </a:xfrm>
                <a:custGeom>
                  <a:avLst/>
                  <a:gdLst/>
                  <a:ahLst/>
                  <a:cxnLst>
                    <a:cxn ang="0">
                      <a:pos x="0" y="4347"/>
                    </a:cxn>
                    <a:cxn ang="0">
                      <a:pos x="66" y="897"/>
                    </a:cxn>
                    <a:cxn ang="0">
                      <a:pos x="153" y="1914"/>
                    </a:cxn>
                    <a:cxn ang="0">
                      <a:pos x="270" y="567"/>
                    </a:cxn>
                    <a:cxn ang="0">
                      <a:pos x="353" y="687"/>
                    </a:cxn>
                    <a:cxn ang="0">
                      <a:pos x="375" y="387"/>
                    </a:cxn>
                    <a:cxn ang="0">
                      <a:pos x="420" y="507"/>
                    </a:cxn>
                    <a:cxn ang="0">
                      <a:pos x="593" y="327"/>
                    </a:cxn>
                    <a:cxn ang="0">
                      <a:pos x="717" y="234"/>
                    </a:cxn>
                    <a:cxn ang="0">
                      <a:pos x="870" y="150"/>
                    </a:cxn>
                    <a:cxn ang="0">
                      <a:pos x="1014" y="90"/>
                    </a:cxn>
                    <a:cxn ang="0">
                      <a:pos x="1116" y="54"/>
                    </a:cxn>
                    <a:cxn ang="0">
                      <a:pos x="1223" y="27"/>
                    </a:cxn>
                    <a:cxn ang="0">
                      <a:pos x="1524" y="0"/>
                    </a:cxn>
                    <a:cxn ang="0">
                      <a:pos x="6840" y="597"/>
                    </a:cxn>
                  </a:cxnLst>
                  <a:rect l="0" t="0" r="r" b="b"/>
                  <a:pathLst>
                    <a:path w="6840" h="4347">
                      <a:moveTo>
                        <a:pt x="0" y="4347"/>
                      </a:moveTo>
                      <a:lnTo>
                        <a:pt x="66" y="897"/>
                      </a:lnTo>
                      <a:lnTo>
                        <a:pt x="153" y="1914"/>
                      </a:lnTo>
                      <a:lnTo>
                        <a:pt x="270" y="567"/>
                      </a:lnTo>
                      <a:lnTo>
                        <a:pt x="353" y="687"/>
                      </a:lnTo>
                      <a:lnTo>
                        <a:pt x="375" y="387"/>
                      </a:lnTo>
                      <a:lnTo>
                        <a:pt x="420" y="507"/>
                      </a:lnTo>
                      <a:lnTo>
                        <a:pt x="593" y="327"/>
                      </a:lnTo>
                      <a:lnTo>
                        <a:pt x="717" y="234"/>
                      </a:lnTo>
                      <a:lnTo>
                        <a:pt x="870" y="150"/>
                      </a:lnTo>
                      <a:lnTo>
                        <a:pt x="1014" y="90"/>
                      </a:lnTo>
                      <a:lnTo>
                        <a:pt x="1116" y="54"/>
                      </a:lnTo>
                      <a:lnTo>
                        <a:pt x="1223" y="27"/>
                      </a:lnTo>
                      <a:lnTo>
                        <a:pt x="1524" y="0"/>
                      </a:lnTo>
                      <a:lnTo>
                        <a:pt x="6840" y="597"/>
                      </a:lnTo>
                    </a:path>
                  </a:pathLst>
                </a:custGeom>
                <a:grpFill/>
                <a:ln w="2540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072" name="Text Box 48"/>
              <p:cNvSpPr txBox="1">
                <a:spLocks noChangeArrowheads="1"/>
              </p:cNvSpPr>
              <p:nvPr/>
            </p:nvSpPr>
            <p:spPr bwMode="auto">
              <a:xfrm>
                <a:off x="2568" y="7555"/>
                <a:ext cx="7365" cy="27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en-US" altLang="zh-CN" sz="1100" dirty="0">
                    <a:latin typeface="Calibri" pitchFamily="34" charset="0"/>
                  </a:rPr>
                  <a:t>0           20          40      60     80     100   120    140   160   180    200    220   240</a:t>
                </a:r>
                <a:endParaRPr lang="en-US" sz="1100" dirty="0"/>
              </a:p>
            </p:txBody>
          </p:sp>
          <p:sp>
            <p:nvSpPr>
              <p:cNvPr id="1073" name="Text Box 49"/>
              <p:cNvSpPr txBox="1">
                <a:spLocks noChangeArrowheads="1"/>
              </p:cNvSpPr>
              <p:nvPr/>
            </p:nvSpPr>
            <p:spPr bwMode="auto">
              <a:xfrm>
                <a:off x="7730" y="7980"/>
                <a:ext cx="2095" cy="524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en-US" altLang="zh-CN" sz="1100" dirty="0"/>
                  <a:t>Mass number</a:t>
                </a:r>
                <a:r>
                  <a:rPr lang="en-US" altLang="zh-CN" dirty="0"/>
                  <a:t> </a:t>
                </a:r>
                <a:r>
                  <a:rPr lang="en-US" altLang="zh-CN" sz="1100" dirty="0"/>
                  <a:t>(A)</a:t>
                </a:r>
                <a:endParaRPr lang="en-US" sz="3200" dirty="0"/>
              </a:p>
            </p:txBody>
          </p:sp>
          <p:sp>
            <p:nvSpPr>
              <p:cNvPr id="1075" name="Text Box 51"/>
              <p:cNvSpPr txBox="1">
                <a:spLocks noChangeArrowheads="1"/>
              </p:cNvSpPr>
              <p:nvPr/>
            </p:nvSpPr>
            <p:spPr bwMode="auto">
              <a:xfrm>
                <a:off x="6526" y="4210"/>
                <a:ext cx="2153" cy="26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en-US" altLang="zh-CN" sz="1400" dirty="0"/>
                  <a:t>Energy released by fission</a:t>
                </a:r>
                <a:endParaRPr lang="en-US" sz="4000" dirty="0"/>
              </a:p>
            </p:txBody>
          </p:sp>
          <p:sp>
            <p:nvSpPr>
              <p:cNvPr id="1076" name="Text Box 52"/>
              <p:cNvSpPr txBox="1">
                <a:spLocks noChangeArrowheads="1"/>
              </p:cNvSpPr>
              <p:nvPr/>
            </p:nvSpPr>
            <p:spPr bwMode="auto">
              <a:xfrm>
                <a:off x="2965" y="3862"/>
                <a:ext cx="1191" cy="16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en-US" altLang="zh-CN" sz="1400" dirty="0"/>
                  <a:t>Energy released by fusion</a:t>
                </a:r>
                <a:endParaRPr lang="en-US" sz="4000" dirty="0"/>
              </a:p>
            </p:txBody>
          </p:sp>
          <p:sp>
            <p:nvSpPr>
              <p:cNvPr id="1077" name="Text Box 53"/>
              <p:cNvSpPr txBox="1">
                <a:spLocks noChangeArrowheads="1"/>
              </p:cNvSpPr>
              <p:nvPr/>
            </p:nvSpPr>
            <p:spPr bwMode="auto">
              <a:xfrm>
                <a:off x="1775" y="3124"/>
                <a:ext cx="491" cy="44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vert" lIns="18000" tIns="10800" rIns="18000" bIns="10800"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en-US" altLang="zh-CN" sz="1400" dirty="0"/>
                  <a:t>Binding energy per nucleon (</a:t>
                </a:r>
                <a:r>
                  <a:rPr lang="en-US" altLang="zh-CN" sz="1400" dirty="0" err="1"/>
                  <a:t>MeV</a:t>
                </a:r>
                <a:r>
                  <a:rPr lang="en-US" altLang="zh-CN" sz="900" dirty="0"/>
                  <a:t>)</a:t>
                </a:r>
                <a:endParaRPr lang="en-US" sz="2000" dirty="0"/>
              </a:p>
            </p:txBody>
          </p:sp>
        </p:grpSp>
        <p:sp>
          <p:nvSpPr>
            <p:cNvPr id="1078" name="AutoShape 54"/>
            <p:cNvSpPr>
              <a:spLocks noChangeArrowheads="1"/>
            </p:cNvSpPr>
            <p:nvPr/>
          </p:nvSpPr>
          <p:spPr bwMode="auto">
            <a:xfrm>
              <a:off x="3263" y="3440"/>
              <a:ext cx="580" cy="300"/>
            </a:xfrm>
            <a:prstGeom prst="rightArrow">
              <a:avLst>
                <a:gd name="adj1" fmla="val 50000"/>
                <a:gd name="adj2" fmla="val 48333"/>
              </a:avLst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79" name="AutoShape 55"/>
            <p:cNvSpPr>
              <a:spLocks noChangeArrowheads="1"/>
            </p:cNvSpPr>
            <p:nvPr/>
          </p:nvSpPr>
          <p:spPr bwMode="auto">
            <a:xfrm flipH="1">
              <a:off x="7035" y="3440"/>
              <a:ext cx="1100" cy="300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of the graph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GB" sz="2200" smtClean="0"/>
              <a:t>The part of the curve to the left shows that two light elements can produce energy by joining together - fusion </a:t>
            </a:r>
          </a:p>
          <a:p>
            <a:pPr eaLnBrk="1" hangingPunct="1"/>
            <a:r>
              <a:rPr lang="en-GB" sz="2200" smtClean="0"/>
              <a:t>The part of the curve to the right shows that a heavy element can produce energy by breaking in to smaller pieces - fission. </a:t>
            </a:r>
            <a:endParaRPr lang="en-US" sz="2200" smtClean="0"/>
          </a:p>
          <a:p>
            <a:pPr eaLnBrk="1" hangingPunct="1"/>
            <a:r>
              <a:rPr lang="en-GB" sz="2200" smtClean="0"/>
              <a:t>If a reaction takes place where the products are closer to the peak than the original nucleus (nuclei) then energy is given out.</a:t>
            </a:r>
            <a:endParaRPr lang="en-US" sz="2200" smtClean="0"/>
          </a:p>
          <a:p>
            <a:pPr eaLnBrk="1" hangingPunct="1"/>
            <a:r>
              <a:rPr lang="en-GB" sz="2200" smtClean="0"/>
              <a:t> For helium the binding energy per nucleon is 28.3/4 = 7.1 MeV.</a:t>
            </a:r>
            <a:endParaRPr lang="en-US" sz="2200" smtClean="0"/>
          </a:p>
          <a:p>
            <a:pPr eaLnBrk="1" hangingPunct="1"/>
            <a:r>
              <a:rPr lang="en-GB" sz="2200" smtClean="0"/>
              <a:t> The helium nucleus has a high binding energy per nucleon and is more stable than some of the other nuclei close to it in the periodic table.</a:t>
            </a:r>
          </a:p>
          <a:p>
            <a:pPr eaLnBrk="1" hangingPunct="1"/>
            <a:r>
              <a:rPr lang="en-GB" sz="2200" smtClean="0"/>
              <a:t>A very useful web site containing a huge nuclear database is to be found at:</a:t>
            </a:r>
            <a:endParaRPr lang="en-US" sz="2200" smtClean="0"/>
          </a:p>
          <a:p>
            <a:pPr eaLnBrk="1" hangingPunct="1"/>
            <a:r>
              <a:rPr lang="en-GB" sz="2200" u="sng" smtClean="0">
                <a:hlinkClick r:id="rId2"/>
              </a:rPr>
              <a:t>http://nucleardata.nuclear.lu.se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and Further questions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Adams and </a:t>
            </a:r>
            <a:r>
              <a:rPr lang="en-US" dirty="0" err="1" smtClean="0"/>
              <a:t>Allday</a:t>
            </a:r>
            <a:r>
              <a:rPr lang="en-US" dirty="0" smtClean="0"/>
              <a:t> P 374 +5q 1-5</a:t>
            </a:r>
          </a:p>
          <a:p>
            <a:pPr eaLnBrk="1" hangingPunct="1"/>
            <a:r>
              <a:rPr lang="en-US" dirty="0" smtClean="0"/>
              <a:t>For fun </a:t>
            </a:r>
            <a:r>
              <a:rPr lang="en-US" dirty="0" smtClean="0">
                <a:hlinkClick r:id="rId2"/>
              </a:rPr>
              <a:t>http://www.invisiblemoose.org/ald/site_material/WALTA/Cosmic_Rays_CD/support_material/detectors/bubble_chamber/www.lalanet.gr.jp/nsm/E-radiation.html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Discussion: Introducing mass defect and atomic mass units. (10 minutes)</a:t>
            </a:r>
            <a:endParaRPr lang="en-US" sz="2400" dirty="0" smtClean="0"/>
          </a:p>
          <a:p>
            <a:r>
              <a:rPr lang="en-GB" sz="2400" b="1" dirty="0" smtClean="0"/>
              <a:t>Discussion: Mass defect and binding energy (10 minutes)</a:t>
            </a:r>
            <a:endParaRPr lang="en-US" sz="2400" dirty="0" smtClean="0"/>
          </a:p>
          <a:p>
            <a:r>
              <a:rPr lang="en-GB" sz="2400" b="1" dirty="0" smtClean="0"/>
              <a:t>Worked example: Calculating binding energy. (10 minutes)</a:t>
            </a:r>
            <a:endParaRPr lang="en-US" sz="2400" dirty="0" smtClean="0"/>
          </a:p>
          <a:p>
            <a:r>
              <a:rPr lang="en-GB" sz="2400" b="1" dirty="0" smtClean="0"/>
              <a:t>Student questions: Calculations. (20 minutes)</a:t>
            </a:r>
            <a:endParaRPr lang="en-US" sz="2400" dirty="0" smtClean="0"/>
          </a:p>
          <a:p>
            <a:r>
              <a:rPr lang="en-GB" sz="2400" b="1" dirty="0" smtClean="0"/>
              <a:t>Discussion: Fission and fusion linked to binding energy graph. (10 minutes)</a:t>
            </a:r>
          </a:p>
          <a:p>
            <a:r>
              <a:rPr lang="en-GB" sz="2400" b="1" dirty="0" smtClean="0"/>
              <a:t>Reading and further questions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Gneed two nough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MyriadPro-Regular"/>
              </a:rPr>
              <a:t>1 </a:t>
            </a:r>
            <a:r>
              <a:rPr lang="en-US" dirty="0" smtClean="0">
                <a:latin typeface="MyriadPro-Light"/>
              </a:rPr>
              <a:t>Students must be familiar with the units </a:t>
            </a:r>
            <a:r>
              <a:rPr lang="en-US" dirty="0" err="1" smtClean="0">
                <a:latin typeface="MyriadPro-Light"/>
              </a:rPr>
              <a:t>MeV</a:t>
            </a:r>
            <a:r>
              <a:rPr lang="en-US" dirty="0" smtClean="0">
                <a:latin typeface="MyriadPro-Light"/>
              </a:rPr>
              <a:t> c </a:t>
            </a:r>
            <a:r>
              <a:rPr lang="en-US" sz="2800" baseline="30000" dirty="0" smtClean="0">
                <a:latin typeface="MyriadPro-Light"/>
              </a:rPr>
              <a:t>−2 </a:t>
            </a:r>
            <a:r>
              <a:rPr lang="en-US" dirty="0" smtClean="0">
                <a:latin typeface="MyriadPro-Light"/>
              </a:rPr>
              <a:t>and </a:t>
            </a:r>
            <a:r>
              <a:rPr lang="en-US" dirty="0" err="1" smtClean="0">
                <a:latin typeface="MyriadPro-Light"/>
              </a:rPr>
              <a:t>GeV</a:t>
            </a:r>
            <a:r>
              <a:rPr lang="en-US" dirty="0" smtClean="0">
                <a:latin typeface="MyriadPro-Light"/>
              </a:rPr>
              <a:t> c </a:t>
            </a:r>
            <a:r>
              <a:rPr lang="en-US" sz="2800" baseline="30000" dirty="0" smtClean="0">
                <a:latin typeface="MyriadPro-Light"/>
              </a:rPr>
              <a:t>−2</a:t>
            </a:r>
            <a:r>
              <a:rPr lang="en-US" sz="600" dirty="0" smtClean="0">
                <a:latin typeface="MyriadPro-Light"/>
              </a:rPr>
              <a:t> </a:t>
            </a:r>
            <a:r>
              <a:rPr lang="en-US" dirty="0" smtClean="0">
                <a:latin typeface="MyriadPro-Light"/>
              </a:rPr>
              <a:t>for mass.</a:t>
            </a:r>
          </a:p>
          <a:p>
            <a:pPr eaLnBrk="1" hangingPunct="1"/>
            <a:r>
              <a:rPr lang="en-US" dirty="0" smtClean="0">
                <a:latin typeface="MyriadPro-Regular"/>
              </a:rPr>
              <a:t>2 </a:t>
            </a:r>
            <a:r>
              <a:rPr lang="en-US" dirty="0" smtClean="0">
                <a:latin typeface="MyriadPro-Light"/>
              </a:rPr>
              <a:t>Students should be familiar with binding energies plotted as positive quantities.</a:t>
            </a:r>
          </a:p>
          <a:p>
            <a:pPr eaLnBrk="1" hangingPunct="1"/>
            <a:endParaRPr lang="en-US" dirty="0" smtClean="0">
              <a:latin typeface="MyriadPro-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Notice anything?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proton mass, m</a:t>
            </a:r>
            <a:r>
              <a:rPr lang="en-GB" baseline="-25000" smtClean="0"/>
              <a:t>p</a:t>
            </a:r>
            <a:r>
              <a:rPr lang="en-GB" smtClean="0"/>
              <a:t> = 1.673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10</a:t>
            </a:r>
            <a:r>
              <a:rPr lang="en-GB" baseline="30000" smtClean="0"/>
              <a:t>-27</a:t>
            </a:r>
            <a:r>
              <a:rPr lang="en-GB" smtClean="0"/>
              <a:t> kg</a:t>
            </a:r>
            <a:endParaRPr lang="en-US" smtClean="0"/>
          </a:p>
          <a:p>
            <a:pPr eaLnBrk="1" hangingPunct="1"/>
            <a:r>
              <a:rPr lang="en-GB" smtClean="0"/>
              <a:t>neutron mass, m</a:t>
            </a:r>
            <a:r>
              <a:rPr lang="en-GB" baseline="-25000" smtClean="0"/>
              <a:t>n</a:t>
            </a:r>
            <a:r>
              <a:rPr lang="en-GB" smtClean="0"/>
              <a:t> = 1.675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10</a:t>
            </a:r>
            <a:r>
              <a:rPr lang="en-GB" baseline="30000" smtClean="0"/>
              <a:t>-27</a:t>
            </a:r>
            <a:r>
              <a:rPr lang="en-GB" smtClean="0"/>
              <a:t> kg</a:t>
            </a:r>
            <a:endParaRPr lang="en-US" smtClean="0"/>
          </a:p>
          <a:p>
            <a:pPr eaLnBrk="1" hangingPunct="1"/>
            <a:r>
              <a:rPr lang="en-GB" smtClean="0"/>
              <a:t>mass of a helium nucleus = 6.643 </a:t>
            </a:r>
            <a:r>
              <a:rPr lang="en-GB" smtClean="0">
                <a:sym typeface="Symbol" pitchFamily="18" charset="2"/>
              </a:rPr>
              <a:t></a:t>
            </a:r>
            <a:r>
              <a:rPr lang="en-GB" smtClean="0"/>
              <a:t> 10</a:t>
            </a:r>
            <a:r>
              <a:rPr lang="en-GB" baseline="30000" smtClean="0"/>
              <a:t>-27</a:t>
            </a:r>
            <a:r>
              <a:rPr lang="en-GB" smtClean="0"/>
              <a:t> kg</a:t>
            </a:r>
          </a:p>
          <a:p>
            <a:pPr eaLnBrk="1" hangingPunct="1"/>
            <a:r>
              <a:rPr lang="en-GB" smtClean="0"/>
              <a:t>The mass of a  nucleus is </a:t>
            </a:r>
            <a:r>
              <a:rPr lang="en-GB" b="1" smtClean="0"/>
              <a:t>less</a:t>
            </a:r>
            <a:r>
              <a:rPr lang="en-GB" smtClean="0"/>
              <a:t> than the sum of the masses of its parts; this is true for </a:t>
            </a:r>
            <a:r>
              <a:rPr lang="en-GB" b="1" smtClean="0"/>
              <a:t>all</a:t>
            </a:r>
            <a:r>
              <a:rPr lang="en-GB" smtClean="0"/>
              <a:t> nuclides. </a:t>
            </a:r>
          </a:p>
          <a:p>
            <a:pPr eaLnBrk="1" hangingPunct="1"/>
            <a:r>
              <a:rPr lang="en-GB" smtClean="0"/>
              <a:t>So much for conservation of mass.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mass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atomic mass unit (</a:t>
            </a:r>
            <a:r>
              <a:rPr lang="en-GB" dirty="0" err="1" smtClean="0"/>
              <a:t>amu</a:t>
            </a:r>
            <a:r>
              <a:rPr lang="en-GB" dirty="0" smtClean="0"/>
              <a:t>, or u) is a convenient unit of nuclear mass.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1 </a:t>
            </a:r>
            <a:r>
              <a:rPr lang="en-GB" dirty="0" err="1" smtClean="0"/>
              <a:t>amu</a:t>
            </a:r>
            <a:r>
              <a:rPr lang="en-GB" dirty="0" smtClean="0"/>
              <a:t> or 1 u = 1/12 the mass of a neutral </a:t>
            </a:r>
            <a:r>
              <a:rPr lang="en-GB" baseline="30000" dirty="0" smtClean="0"/>
              <a:t>12</a:t>
            </a:r>
            <a:r>
              <a:rPr lang="en-GB" dirty="0" smtClean="0"/>
              <a:t>C atom (i.e. including its six electrons) = 1.66056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-27</a:t>
            </a:r>
            <a:r>
              <a:rPr lang="en-GB" dirty="0" smtClean="0"/>
              <a:t> kg. Thus: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</a:t>
            </a:r>
            <a:r>
              <a:rPr lang="en-GB" baseline="-25000" dirty="0" smtClean="0"/>
              <a:t>p</a:t>
            </a:r>
            <a:r>
              <a:rPr lang="en-GB" dirty="0" smtClean="0"/>
              <a:t> = 1.0073 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m</a:t>
            </a:r>
            <a:r>
              <a:rPr lang="en-GB" baseline="-25000" dirty="0" err="1" smtClean="0"/>
              <a:t>n</a:t>
            </a:r>
            <a:r>
              <a:rPr lang="en-GB" dirty="0" smtClean="0"/>
              <a:t> = 1.0087 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</a:t>
            </a:r>
            <a:r>
              <a:rPr lang="en-GB" baseline="-25000" dirty="0" smtClean="0"/>
              <a:t>e</a:t>
            </a:r>
            <a:r>
              <a:rPr lang="en-GB" dirty="0" smtClean="0"/>
              <a:t> = 0.00055 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mass of a neutral  helium atom = 4.0026 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Mass defect and binding energy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What has happened to the missing mass – or mass defect – between the whole and the sum of the parts?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To separate the particles, they must be pulled apart against the attractive strong force. They thus have potential energy </a:t>
            </a:r>
            <a:r>
              <a:rPr lang="en-GB" dirty="0" smtClean="0">
                <a:solidFill>
                  <a:srgbClr val="FF0000"/>
                </a:solidFill>
              </a:rPr>
              <a:t>when</a:t>
            </a:r>
            <a:r>
              <a:rPr lang="en-GB" dirty="0" smtClean="0"/>
              <a:t> they are separated.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When the particles come together to form a nucleus, their potential energy </a:t>
            </a:r>
            <a:r>
              <a:rPr lang="en-GB" dirty="0" smtClean="0">
                <a:solidFill>
                  <a:srgbClr val="FF0000"/>
                </a:solidFill>
              </a:rPr>
              <a:t>decreases</a:t>
            </a:r>
            <a:r>
              <a:rPr lang="en-GB" dirty="0" smtClean="0"/>
              <a:t>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So energy must be put in to separate the nucleons of a nucleus.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This energy is known as the binding energy,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This </a:t>
            </a:r>
            <a:r>
              <a:rPr lang="en-GB" dirty="0" smtClean="0">
                <a:solidFill>
                  <a:srgbClr val="FF0000"/>
                </a:solidFill>
              </a:rPr>
              <a:t>does not</a:t>
            </a:r>
            <a:r>
              <a:rPr lang="en-GB" dirty="0" smtClean="0"/>
              <a:t> mean that energy is required to bind nucleons together.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As with chemical bonds, this is the opposite of the truth. Energy is needed to break bonds.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That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Einstein’s Special Theory of Relativity (1905) relates mass and energy via the equation E = mc</a:t>
            </a:r>
            <a:r>
              <a:rPr lang="en-GB" baseline="30000" dirty="0" smtClean="0"/>
              <a:t>2</a:t>
            </a:r>
            <a:r>
              <a:rPr lang="en-GB" dirty="0" smtClean="0"/>
              <a:t> (where c is the speed of light in a vacuum). In this case, we have: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binding energy = mass defect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c</a:t>
            </a:r>
            <a:r>
              <a:rPr lang="en-GB" baseline="30000" dirty="0" smtClean="0"/>
              <a:t>2</a:t>
            </a:r>
            <a:r>
              <a:rPr lang="en-GB" dirty="0" smtClean="0"/>
              <a:t>     or      </a:t>
            </a:r>
            <a:r>
              <a:rPr lang="el-GR" dirty="0" smtClean="0"/>
              <a:t>Δ</a:t>
            </a:r>
            <a:r>
              <a:rPr lang="en-GB" dirty="0" smtClean="0"/>
              <a:t>E = </a:t>
            </a:r>
            <a:r>
              <a:rPr lang="el-GR" dirty="0" smtClean="0"/>
              <a:t>Δ </a:t>
            </a:r>
            <a:r>
              <a:rPr lang="en-GB" dirty="0" smtClean="0"/>
              <a:t>m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c</a:t>
            </a:r>
            <a:r>
              <a:rPr lang="en-GB" baseline="30000" dirty="0" smtClean="0"/>
              <a:t>2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mass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It is not advisable to talk about mass being ‘converted to energy’.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It is better to say that, in measuring an object’s mass, we are determining its energy.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 helium nucleus has less mass than its constituent nucleons; in pulling them apart, we do work and so give them energy; hence their mass is greater.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Calculating binding energy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smtClean="0"/>
              <a:t>m</a:t>
            </a:r>
            <a:r>
              <a:rPr lang="en-GB" sz="2000" baseline="-25000" dirty="0" smtClean="0"/>
              <a:t>p</a:t>
            </a:r>
            <a:r>
              <a:rPr lang="en-GB" sz="2000" dirty="0" smtClean="0"/>
              <a:t> = 1.0073 u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err="1" smtClean="0"/>
              <a:t>m</a:t>
            </a:r>
            <a:r>
              <a:rPr lang="en-GB" sz="2000" baseline="-25000" dirty="0" err="1" smtClean="0"/>
              <a:t>n</a:t>
            </a:r>
            <a:r>
              <a:rPr lang="en-GB" sz="2000" dirty="0" smtClean="0"/>
              <a:t> = 1.0087 u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smtClean="0"/>
              <a:t>m</a:t>
            </a:r>
            <a:r>
              <a:rPr lang="en-GB" sz="2000" baseline="-25000" dirty="0" smtClean="0"/>
              <a:t>e</a:t>
            </a:r>
            <a:r>
              <a:rPr lang="en-GB" sz="2000" dirty="0" smtClean="0"/>
              <a:t> = 0.00055 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smtClean="0"/>
              <a:t>mass of a neutral  helium atom = 4.0026 u</a:t>
            </a:r>
            <a:endParaRPr lang="en-US" sz="2000" dirty="0" smtClean="0"/>
          </a:p>
          <a:p>
            <a:pPr eaLnBrk="1" hangingPunct="1"/>
            <a:r>
              <a:rPr lang="en-GB" sz="2400" dirty="0" smtClean="0"/>
              <a:t>Calculate the mass defect and binding energy for A neutral helium atom. </a:t>
            </a:r>
          </a:p>
          <a:p>
            <a:r>
              <a:rPr lang="en-US" sz="2400" dirty="0" smtClean="0"/>
              <a:t>Mass defect = (2m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 –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He</a:t>
            </a:r>
            <a:endParaRPr lang="en-US" sz="2400" baseline="-25000" dirty="0" smtClean="0"/>
          </a:p>
          <a:p>
            <a:r>
              <a:rPr lang="en-US" sz="2400" dirty="0" smtClean="0"/>
              <a:t>Mass defect = (2.0146+2.0174+.00110) – 4.0026</a:t>
            </a:r>
          </a:p>
          <a:p>
            <a:r>
              <a:rPr lang="en-US" sz="2400" dirty="0" smtClean="0"/>
              <a:t>Mass defect = 0.0305</a:t>
            </a:r>
          </a:p>
          <a:p>
            <a:pPr eaLnBrk="1" hangingPunct="1"/>
            <a:r>
              <a:rPr lang="en-GB" sz="2400" dirty="0" smtClean="0"/>
              <a:t>binding energy = 0.0305 x 1.661 x10</a:t>
            </a:r>
            <a:r>
              <a:rPr lang="en-GB" sz="2400" baseline="30000" dirty="0" smtClean="0"/>
              <a:t>-27</a:t>
            </a:r>
          </a:p>
          <a:p>
            <a:pPr eaLnBrk="1" hangingPunct="1"/>
            <a:r>
              <a:rPr lang="en-GB" sz="2400" dirty="0" smtClean="0"/>
              <a:t>4.56 </a:t>
            </a:r>
            <a:r>
              <a:rPr lang="en-GB" sz="2400" dirty="0" smtClean="0">
                <a:sym typeface="Symbol" pitchFamily="18" charset="2"/>
              </a:rPr>
              <a:t></a:t>
            </a:r>
            <a:r>
              <a:rPr lang="en-GB" sz="2400" dirty="0" smtClean="0"/>
              <a:t> 10</a:t>
            </a:r>
            <a:r>
              <a:rPr lang="en-GB" sz="2400" baseline="30000" dirty="0" smtClean="0"/>
              <a:t>-12</a:t>
            </a:r>
            <a:r>
              <a:rPr lang="en-GB" sz="2400" dirty="0" smtClean="0"/>
              <a:t> J 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00"/>
      </a:lt1>
      <a:dk2>
        <a:srgbClr val="000000"/>
      </a:dk2>
      <a:lt2>
        <a:srgbClr val="FFC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6149</TotalTime>
  <Words>867</Words>
  <Application>Microsoft Office PowerPoint</Application>
  <PresentationFormat>Presentación en pantalla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Binding energy</vt:lpstr>
      <vt:lpstr>Summary</vt:lpstr>
      <vt:lpstr>Gneed two nough</vt:lpstr>
      <vt:lpstr>Notice anything?</vt:lpstr>
      <vt:lpstr>Atomic mass units</vt:lpstr>
      <vt:lpstr>Mass defect and binding energy</vt:lpstr>
      <vt:lpstr>That equation</vt:lpstr>
      <vt:lpstr>Talking about mass and energy</vt:lpstr>
      <vt:lpstr>Calculating binding energy</vt:lpstr>
      <vt:lpstr>Another way</vt:lpstr>
      <vt:lpstr>Tu du</vt:lpstr>
      <vt:lpstr>Using a spreadsheet</vt:lpstr>
      <vt:lpstr>Binding energy per nucleon</vt:lpstr>
      <vt:lpstr>Meaning of the graph</vt:lpstr>
      <vt:lpstr>Reading and Further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jonathanb</dc:creator>
  <cp:lastModifiedBy>IBM_Fisica</cp:lastModifiedBy>
  <cp:revision>65</cp:revision>
  <dcterms:created xsi:type="dcterms:W3CDTF">2009-04-28T07:21:29Z</dcterms:created>
  <dcterms:modified xsi:type="dcterms:W3CDTF">2012-03-01T19:14:44Z</dcterms:modified>
</cp:coreProperties>
</file>