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7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CF39-C75A-4A58-B486-A59160C8C76F}" type="datetimeFigureOut">
              <a:rPr lang="es-ES" smtClean="0"/>
              <a:pPr/>
              <a:t>11/11/2011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38F9-66ED-4395-A0B6-918D3E063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nlP-z-cZB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Particles as waves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Particles</a:t>
            </a:r>
            <a:r>
              <a:rPr lang="es-ES" dirty="0" smtClean="0"/>
              <a:t> as </a:t>
            </a:r>
            <a:r>
              <a:rPr lang="es-ES" dirty="0" err="1" smtClean="0"/>
              <a:t>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Summing 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may come across a number of ways of trying to resolve the wave-particle dilemma. For example, some authors talk of ‘</a:t>
            </a:r>
            <a:r>
              <a:rPr lang="en-US" dirty="0" err="1" smtClean="0"/>
              <a:t>wavicles</a:t>
            </a:r>
            <a:r>
              <a:rPr lang="en-US" dirty="0" smtClean="0"/>
              <a:t>’. </a:t>
            </a:r>
            <a:r>
              <a:rPr lang="en-US" b="1" i="1" dirty="0" smtClean="0"/>
              <a:t>This is not very helpful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particles and waves are phenomena that we observe in our macroscopic world. We cannot assume that they are appropriate at other scales.</a:t>
            </a:r>
          </a:p>
          <a:p>
            <a:r>
              <a:rPr lang="en-US" dirty="0" smtClean="0"/>
              <a:t>Sometimes light behaves as waves (diffraction, interference effects), sometimes as particles (absorption and emission by atoms, photoelectric effect).</a:t>
            </a:r>
          </a:p>
          <a:p>
            <a:r>
              <a:rPr lang="en-US" dirty="0" smtClean="0"/>
              <a:t>Sometimes electrons (and other matter) behave as particles (beta radiation etc), and sometimes as waves (electron diffraction).</a:t>
            </a:r>
          </a:p>
          <a:p>
            <a:r>
              <a:rPr lang="en-US" dirty="0" smtClean="0"/>
              <a:t>It’s a matter of learning which description gives the right answer in a given situation.</a:t>
            </a:r>
          </a:p>
          <a:p>
            <a:r>
              <a:rPr lang="en-US" dirty="0" smtClean="0"/>
              <a:t>The two situations are mutually exclusive. The wave model is used for ‘radiation’ (i.e. anything transporting energy and momentum, e.g. a beam of light, a beam of electrons) getting from emission to absorption. </a:t>
            </a:r>
          </a:p>
          <a:p>
            <a:r>
              <a:rPr lang="en-US" dirty="0" smtClean="0"/>
              <a:t>The particle (or quantum) model is used to describe the actual processes of emission or absorption.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Particles as waves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err="1" smtClean="0"/>
              <a:t>Aims</a:t>
            </a:r>
            <a:endParaRPr lang="es-ES" dirty="0" smtClean="0"/>
          </a:p>
          <a:p>
            <a:pPr lvl="0"/>
            <a:r>
              <a:rPr lang="en-US" dirty="0" smtClean="0"/>
              <a:t>understand </a:t>
            </a:r>
            <a:r>
              <a:rPr lang="en-US" dirty="0"/>
              <a:t>that electron diffraction is evidence for wave-like </a:t>
            </a:r>
            <a:r>
              <a:rPr lang="en-US" dirty="0" err="1"/>
              <a:t>behaviour</a:t>
            </a:r>
            <a:endParaRPr lang="es-ES" dirty="0"/>
          </a:p>
          <a:p>
            <a:pPr lvl="0"/>
            <a:r>
              <a:rPr lang="es-ES" dirty="0"/>
              <a:t>use </a:t>
            </a:r>
            <a:r>
              <a:rPr lang="es-ES" dirty="0" err="1"/>
              <a:t>the</a:t>
            </a:r>
            <a:r>
              <a:rPr lang="es-ES" dirty="0"/>
              <a:t> de </a:t>
            </a:r>
            <a:r>
              <a:rPr lang="es-ES" dirty="0" err="1"/>
              <a:t>Broglie</a:t>
            </a:r>
            <a:r>
              <a:rPr lang="es-ES" dirty="0"/>
              <a:t> </a:t>
            </a:r>
            <a:r>
              <a:rPr lang="es-ES" dirty="0" err="1"/>
              <a:t>equation</a:t>
            </a:r>
            <a:endParaRPr lang="es-ES" dirty="0"/>
          </a:p>
          <a:p>
            <a:pPr lvl="0"/>
            <a:r>
              <a:rPr lang="en-US" dirty="0"/>
              <a:t>identify situations in which a wave model is appropriate, and in which a particle model is appropriate, for explaining phenomena involving light and electrons</a:t>
            </a:r>
            <a:endParaRPr lang="es-ES" dirty="0"/>
          </a:p>
          <a:p>
            <a:pPr lvl="0"/>
            <a:r>
              <a:rPr lang="en-US" dirty="0"/>
              <a:t>use a standing wave model for electrons in an atom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Particles as 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Prior </a:t>
            </a:r>
            <a:r>
              <a:rPr lang="en-US" b="1" dirty="0" smtClean="0"/>
              <a:t>knowledge</a:t>
            </a:r>
          </a:p>
          <a:p>
            <a:r>
              <a:rPr lang="en-US" dirty="0" smtClean="0"/>
              <a:t>have </a:t>
            </a:r>
            <a:r>
              <a:rPr lang="en-US" dirty="0"/>
              <a:t>an understanding of wave phenomena, including diffraction and interference. </a:t>
            </a:r>
            <a:endParaRPr lang="en-US" dirty="0" smtClean="0"/>
          </a:p>
          <a:p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calculate</a:t>
            </a:r>
            <a:r>
              <a:rPr lang="es-ES" dirty="0"/>
              <a:t> </a:t>
            </a:r>
            <a:r>
              <a:rPr lang="es-ES" dirty="0" err="1"/>
              <a:t>momentum</a:t>
            </a:r>
            <a:r>
              <a:rPr lang="es-ES" dirty="0"/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Particles as 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hlinkClick r:id="rId2"/>
              </a:rPr>
              <a:t>http://www.youtube.com/watch?v=MTuyEn-ngIQ&amp;feature=related</a:t>
            </a:r>
          </a:p>
          <a:p>
            <a:r>
              <a:rPr lang="es-ES" dirty="0" smtClean="0">
                <a:hlinkClick r:id="rId2"/>
              </a:rPr>
              <a:t>http://www.youtube.com/watch?v=pnlP-z-cZBM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Particles as 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err="1" smtClean="0"/>
              <a:t>Diffraction</a:t>
            </a:r>
            <a:r>
              <a:rPr lang="es-ES" dirty="0" smtClean="0"/>
              <a:t> </a:t>
            </a:r>
            <a:r>
              <a:rPr lang="es-ES" dirty="0" err="1" smtClean="0"/>
              <a:t>review</a:t>
            </a:r>
            <a:r>
              <a:rPr lang="es-ES" dirty="0" smtClean="0"/>
              <a:t> - </a:t>
            </a:r>
            <a:r>
              <a:rPr lang="es-ES" dirty="0" err="1" smtClean="0"/>
              <a:t>conclusions</a:t>
            </a:r>
            <a:endParaRPr lang="es-ES" dirty="0" smtClean="0"/>
          </a:p>
          <a:p>
            <a:pPr lvl="0"/>
            <a:r>
              <a:rPr lang="en-GB" dirty="0"/>
              <a:t>the size of the pattern increases with increasing wavelength (red light is diffracted more than blue)</a:t>
            </a:r>
            <a:endParaRPr lang="es-ES" dirty="0"/>
          </a:p>
          <a:p>
            <a:pPr lvl="0"/>
            <a:r>
              <a:rPr lang="en-GB" dirty="0"/>
              <a:t>the size of the pattern depends inversely on the spacing of the diffracting objects (the finer the grating, the more widely spaced the diffraction images)</a:t>
            </a:r>
            <a:endParaRPr lang="es-ES" dirty="0"/>
          </a:p>
          <a:p>
            <a:pPr lvl="0"/>
            <a:r>
              <a:rPr lang="en-GB" dirty="0"/>
              <a:t>the geometry of the diffraction pattern depends on the geometry of the diffracting objects</a:t>
            </a:r>
            <a:endParaRPr lang="es-ES" dirty="0"/>
          </a:p>
          <a:p>
            <a:pPr lvl="0"/>
            <a:r>
              <a:rPr lang="en-GB" dirty="0"/>
              <a:t>a random arrangement of small obstacles gives rise to a diffraction pattern that is a set of concentric rings.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Particles</a:t>
            </a:r>
            <a:r>
              <a:rPr lang="es-ES" dirty="0" smtClean="0"/>
              <a:t> as </a:t>
            </a:r>
            <a:r>
              <a:rPr lang="es-ES" dirty="0" err="1" smtClean="0"/>
              <a:t>waves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The de Broglie equation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1923 Louis de Broglie proposed that a particle of momentum p would have a wavelength </a:t>
            </a:r>
            <a:r>
              <a:rPr lang="el-GR" i="1" dirty="0" smtClean="0"/>
              <a:t>λ</a:t>
            </a:r>
            <a:r>
              <a:rPr lang="en-US" dirty="0" smtClean="0"/>
              <a:t> given by the equation:</a:t>
            </a:r>
          </a:p>
          <a:p>
            <a:r>
              <a:rPr lang="en-US" dirty="0" smtClean="0"/>
              <a:t>wavelength of particle </a:t>
            </a:r>
            <a:r>
              <a:rPr lang="el-GR" i="1" dirty="0" smtClean="0"/>
              <a:t>λ </a:t>
            </a:r>
            <a:r>
              <a:rPr lang="en-US" dirty="0" smtClean="0"/>
              <a:t>= </a:t>
            </a:r>
            <a:r>
              <a:rPr lang="en-US" i="1" dirty="0" smtClean="0"/>
              <a:t>h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h</a:t>
            </a:r>
            <a:r>
              <a:rPr lang="en-US" dirty="0" smtClean="0"/>
              <a:t> is the Planck constant,</a:t>
            </a:r>
          </a:p>
          <a:p>
            <a:r>
              <a:rPr lang="en-US" dirty="0" smtClean="0"/>
              <a:t>or </a:t>
            </a:r>
            <a:r>
              <a:rPr lang="el-GR" i="1" dirty="0" smtClean="0"/>
              <a:t> λ</a:t>
            </a:r>
            <a:r>
              <a:rPr lang="en-US" dirty="0" smtClean="0"/>
              <a:t> = </a:t>
            </a:r>
            <a:r>
              <a:rPr lang="en-US" i="1" dirty="0" smtClean="0"/>
              <a:t>h</a:t>
            </a:r>
            <a:r>
              <a:rPr lang="en-US" dirty="0" smtClean="0"/>
              <a:t>/</a:t>
            </a:r>
            <a:r>
              <a:rPr lang="en-US" i="1" dirty="0" err="1" smtClean="0"/>
              <a:t>mv</a:t>
            </a:r>
            <a:r>
              <a:rPr lang="en-US" dirty="0" smtClean="0"/>
              <a:t> for a particle of momentum </a:t>
            </a:r>
            <a:r>
              <a:rPr lang="en-US" i="1" dirty="0" err="1" smtClean="0"/>
              <a:t>mv</a:t>
            </a:r>
            <a:endParaRPr lang="en-US" dirty="0" smtClean="0"/>
          </a:p>
          <a:p>
            <a:r>
              <a:rPr lang="en-US" dirty="0" smtClean="0"/>
              <a:t>The formula allows us to calculate the wavelength associated with a moving particle.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 smtClean="0"/>
              <a:t>Using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equation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5900" dirty="0" smtClean="0"/>
              <a:t>Find </a:t>
            </a:r>
            <a:r>
              <a:rPr lang="en-US" sz="5900" dirty="0"/>
              <a:t>the wavelength of an electron of mass 9.00 ´ 10</a:t>
            </a:r>
            <a:r>
              <a:rPr lang="en-US" sz="5900" baseline="30000" dirty="0"/>
              <a:t>-31</a:t>
            </a:r>
            <a:r>
              <a:rPr lang="en-US" sz="5900" dirty="0"/>
              <a:t> kg moving at 3.00 ´ 10</a:t>
            </a:r>
            <a:r>
              <a:rPr lang="en-US" sz="5900" baseline="30000" dirty="0"/>
              <a:t>7</a:t>
            </a:r>
            <a:r>
              <a:rPr lang="en-US" sz="5900" dirty="0"/>
              <a:t> m s</a:t>
            </a:r>
            <a:r>
              <a:rPr lang="en-US" sz="5900" baseline="30000" dirty="0"/>
              <a:t>-1</a:t>
            </a:r>
            <a:r>
              <a:rPr lang="en-US" sz="5900" dirty="0"/>
              <a:t>.</a:t>
            </a:r>
            <a:br>
              <a:rPr lang="en-US" sz="5900" dirty="0"/>
            </a:br>
            <a:r>
              <a:rPr lang="en-US" sz="5900" dirty="0"/>
              <a:t>l = </a:t>
            </a:r>
            <a:r>
              <a:rPr lang="en-US" sz="5900" i="1" dirty="0"/>
              <a:t>h</a:t>
            </a:r>
            <a:r>
              <a:rPr lang="en-US" sz="5900" dirty="0"/>
              <a:t>/</a:t>
            </a:r>
            <a:r>
              <a:rPr lang="en-US" sz="5900" i="1" dirty="0"/>
              <a:t>p</a:t>
            </a:r>
            <a:r>
              <a:rPr lang="en-US" sz="5900" dirty="0"/>
              <a:t> = [6.63 ´ 10</a:t>
            </a:r>
            <a:r>
              <a:rPr lang="en-US" sz="5900" baseline="30000" dirty="0"/>
              <a:t>-34</a:t>
            </a:r>
            <a:r>
              <a:rPr lang="en-US" sz="5900" dirty="0"/>
              <a:t>] / [9.00 ´ 10</a:t>
            </a:r>
            <a:r>
              <a:rPr lang="en-US" sz="5900" baseline="30000" dirty="0"/>
              <a:t>-31</a:t>
            </a:r>
            <a:r>
              <a:rPr lang="en-US" sz="5900" dirty="0"/>
              <a:t> ´ 3.00 ´ 10</a:t>
            </a:r>
            <a:r>
              <a:rPr lang="en-US" sz="5900" baseline="30000" dirty="0"/>
              <a:t>7</a:t>
            </a:r>
            <a:r>
              <a:rPr lang="en-US" sz="5900" dirty="0"/>
              <a:t>] = 6.63 ´ 10</a:t>
            </a:r>
            <a:r>
              <a:rPr lang="en-US" sz="5900" baseline="30000" dirty="0"/>
              <a:t>-34</a:t>
            </a:r>
            <a:r>
              <a:rPr lang="en-US" sz="5900" dirty="0"/>
              <a:t> / 2.70´10</a:t>
            </a:r>
            <a:r>
              <a:rPr lang="en-US" sz="5900" baseline="30000" dirty="0"/>
              <a:t>-23</a:t>
            </a:r>
            <a:r>
              <a:rPr lang="en-US" sz="5900" dirty="0"/>
              <a:t/>
            </a:r>
            <a:br>
              <a:rPr lang="en-US" sz="5900" dirty="0"/>
            </a:br>
            <a:r>
              <a:rPr lang="en-US" sz="5900" dirty="0"/>
              <a:t>= 2.46´10</a:t>
            </a:r>
            <a:r>
              <a:rPr lang="en-US" sz="5900" baseline="30000" dirty="0"/>
              <a:t>-11</a:t>
            </a:r>
            <a:r>
              <a:rPr lang="en-US" sz="5900" dirty="0"/>
              <a:t> m = 0.025 nm</a:t>
            </a:r>
            <a:br>
              <a:rPr lang="en-US" sz="5900" dirty="0"/>
            </a:br>
            <a:r>
              <a:rPr lang="en-US" sz="5900" dirty="0"/>
              <a:t>This is comparable to atomic spacing, and explains why electrons can be diffracted by graphite.</a:t>
            </a:r>
            <a:endParaRPr lang="es-ES" sz="59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s-ES" dirty="0" smtClean="0"/>
              <a:t>2. </a:t>
            </a:r>
            <a:r>
              <a:rPr lang="en-US" dirty="0" smtClean="0"/>
              <a:t>Find the wavelength of a cricket ball of mass 0.15 kg moving at 30 m s</a:t>
            </a:r>
            <a:r>
              <a:rPr lang="en-US" baseline="30000" dirty="0" smtClean="0"/>
              <a:t>-1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l = </a:t>
            </a:r>
            <a:r>
              <a:rPr lang="en-US" i="1" dirty="0" smtClean="0"/>
              <a:t>h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r>
              <a:rPr lang="en-US" dirty="0" smtClean="0"/>
              <a:t> = [6.63 ´ 10</a:t>
            </a:r>
            <a:r>
              <a:rPr lang="en-US" baseline="30000" dirty="0" smtClean="0"/>
              <a:t>-34</a:t>
            </a:r>
            <a:r>
              <a:rPr lang="en-US" dirty="0" smtClean="0"/>
              <a:t>] / [0.15 ´ 30] = 1.47´10</a:t>
            </a:r>
            <a:r>
              <a:rPr lang="en-US" baseline="30000" dirty="0" smtClean="0"/>
              <a:t>-34</a:t>
            </a:r>
            <a:r>
              <a:rPr lang="en-US" dirty="0" smtClean="0"/>
              <a:t> m = 1.5 10</a:t>
            </a:r>
            <a:r>
              <a:rPr lang="en-US" baseline="30000" dirty="0" smtClean="0"/>
              <a:t>-34</a:t>
            </a:r>
            <a:r>
              <a:rPr lang="en-US" dirty="0" smtClean="0"/>
              <a:t> J s (to 2 </a:t>
            </a:r>
            <a:r>
              <a:rPr lang="en-US" dirty="0" err="1" smtClean="0"/>
              <a:t>s.f</a:t>
            </a:r>
            <a:r>
              <a:rPr lang="en-US" dirty="0" smtClean="0"/>
              <a:t>.)</a:t>
            </a:r>
            <a:br>
              <a:rPr lang="en-US" dirty="0" smtClean="0"/>
            </a:br>
            <a:r>
              <a:rPr lang="en-US" dirty="0" smtClean="0"/>
              <a:t>This is a very small number, and explains why a cricket ball is not diffracted as it passes near to the stumps.</a:t>
            </a:r>
            <a:endParaRPr lang="es-ES" dirty="0" smtClean="0"/>
          </a:p>
          <a:p>
            <a:pPr marL="514350" indent="-51435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 smtClean="0"/>
              <a:t>3. </a:t>
            </a:r>
            <a:r>
              <a:rPr lang="en-US" dirty="0" smtClean="0"/>
              <a:t>It is also desirable to be able to calculate the wavelength associated with an electron when the accelerating voltage is known. </a:t>
            </a:r>
            <a:r>
              <a:rPr lang="es-ES" dirty="0" err="1" smtClean="0"/>
              <a:t>There</a:t>
            </a:r>
            <a:r>
              <a:rPr lang="es-ES" dirty="0" smtClean="0"/>
              <a:t> are 3 </a:t>
            </a:r>
            <a:r>
              <a:rPr lang="es-ES" dirty="0" err="1" smtClean="0"/>
              <a:t>steps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calculation</a:t>
            </a:r>
            <a:r>
              <a:rPr lang="es-E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Calculate the wavelength of an electron accelerated through a potential difference of 10 kV.</a:t>
            </a:r>
            <a:endParaRPr lang="es-ES" dirty="0" smtClean="0"/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Step 1: Kinetic energy </a:t>
            </a:r>
            <a:r>
              <a:rPr lang="en-US" i="1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i="1" dirty="0" err="1" smtClean="0"/>
              <a:t>eV</a:t>
            </a:r>
            <a:r>
              <a:rPr lang="en-US" dirty="0" smtClean="0"/>
              <a:t> = 1.6 ´ 10</a:t>
            </a:r>
            <a:r>
              <a:rPr lang="en-US" baseline="30000" dirty="0" smtClean="0"/>
              <a:t>-19</a:t>
            </a:r>
            <a:r>
              <a:rPr lang="en-US" dirty="0" smtClean="0"/>
              <a:t> ´ 10000 = 1.6 ´ 10</a:t>
            </a:r>
            <a:r>
              <a:rPr lang="en-US" baseline="30000" dirty="0" smtClean="0"/>
              <a:t>-15</a:t>
            </a:r>
            <a:r>
              <a:rPr lang="en-US" dirty="0" smtClean="0"/>
              <a:t> J</a:t>
            </a:r>
            <a:endParaRPr lang="es-ES" dirty="0" smtClean="0"/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Step 2: E</a:t>
            </a:r>
            <a:r>
              <a:rPr lang="en-US" baseline="-25000" dirty="0" smtClean="0"/>
              <a:t>K</a:t>
            </a:r>
            <a:r>
              <a:rPr lang="en-US" dirty="0" smtClean="0"/>
              <a:t> = ½ mv</a:t>
            </a:r>
            <a:r>
              <a:rPr lang="en-US" baseline="30000" dirty="0" smtClean="0"/>
              <a:t>2</a:t>
            </a:r>
            <a:r>
              <a:rPr lang="en-US" dirty="0" smtClean="0"/>
              <a:t> = ½m (</a:t>
            </a:r>
            <a:r>
              <a:rPr lang="en-US" dirty="0" err="1" smtClean="0"/>
              <a:t>mv</a:t>
            </a:r>
            <a:r>
              <a:rPr lang="en-US" dirty="0" smtClean="0"/>
              <a:t>) </a:t>
            </a:r>
            <a:r>
              <a:rPr lang="en-US" baseline="30000" dirty="0" smtClean="0"/>
              <a:t>2</a:t>
            </a:r>
            <a:r>
              <a:rPr lang="en-US" dirty="0" smtClean="0"/>
              <a:t> = p</a:t>
            </a:r>
            <a:r>
              <a:rPr lang="en-US" baseline="30000" dirty="0" smtClean="0"/>
              <a:t>2</a:t>
            </a:r>
            <a:r>
              <a:rPr lang="en-US" dirty="0" smtClean="0"/>
              <a:t> / 2m,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so momentum </a:t>
            </a:r>
            <a:r>
              <a:rPr lang="en-US" i="1" dirty="0" smtClean="0"/>
              <a:t>p</a:t>
            </a:r>
            <a:r>
              <a:rPr lang="en-US" dirty="0" smtClean="0"/>
              <a:t> = √2</a:t>
            </a:r>
            <a:r>
              <a:rPr lang="en-US" i="1" dirty="0" smtClean="0"/>
              <a:t>mE</a:t>
            </a:r>
            <a:r>
              <a:rPr lang="en-US" baseline="-25000" dirty="0" smtClean="0"/>
              <a:t>k</a:t>
            </a:r>
            <a:r>
              <a:rPr lang="en-US" dirty="0" smtClean="0"/>
              <a:t> = √2 x 9.1 x 10</a:t>
            </a:r>
            <a:r>
              <a:rPr lang="en-US" baseline="30000" dirty="0" smtClean="0"/>
              <a:t>-31</a:t>
            </a:r>
            <a:r>
              <a:rPr lang="en-US" dirty="0" smtClean="0"/>
              <a:t> x 1.6 ´ 10</a:t>
            </a:r>
            <a:r>
              <a:rPr lang="en-US" baseline="30000" dirty="0" smtClean="0"/>
              <a:t>-15</a:t>
            </a:r>
            <a:r>
              <a:rPr lang="en-US" dirty="0" smtClean="0"/>
              <a:t> = 5.4 x 10</a:t>
            </a:r>
            <a:r>
              <a:rPr lang="en-US" baseline="30000" dirty="0" smtClean="0"/>
              <a:t>-23</a:t>
            </a:r>
            <a:r>
              <a:rPr lang="en-US" dirty="0" smtClean="0"/>
              <a:t> kg m s</a:t>
            </a:r>
            <a:r>
              <a:rPr lang="en-US" baseline="30000" dirty="0" smtClean="0"/>
              <a:t>-1</a:t>
            </a:r>
            <a:endParaRPr lang="es-ES" dirty="0" smtClean="0"/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Step 3: Wavelength l = </a:t>
            </a:r>
            <a:r>
              <a:rPr lang="en-US" i="1" dirty="0" smtClean="0"/>
              <a:t>h</a:t>
            </a:r>
            <a:r>
              <a:rPr lang="en-US" dirty="0" smtClean="0"/>
              <a:t> / </a:t>
            </a:r>
            <a:r>
              <a:rPr lang="en-US" i="1" dirty="0" smtClean="0"/>
              <a:t>p</a:t>
            </a:r>
            <a:r>
              <a:rPr lang="en-US" dirty="0" smtClean="0"/>
              <a:t> = 6.63x10</a:t>
            </a:r>
            <a:r>
              <a:rPr lang="en-US" baseline="30000" dirty="0" smtClean="0"/>
              <a:t>-34</a:t>
            </a:r>
            <a:r>
              <a:rPr lang="en-US" dirty="0" smtClean="0"/>
              <a:t> / 5.4 x10</a:t>
            </a:r>
            <a:r>
              <a:rPr lang="en-US" baseline="30000" dirty="0" smtClean="0"/>
              <a:t>-23</a:t>
            </a:r>
            <a:r>
              <a:rPr lang="en-US" dirty="0" smtClean="0"/>
              <a:t> = 1.2 x 10</a:t>
            </a:r>
            <a:r>
              <a:rPr lang="en-US" baseline="30000" dirty="0" smtClean="0"/>
              <a:t>-11</a:t>
            </a:r>
            <a:r>
              <a:rPr lang="en-US" dirty="0" smtClean="0"/>
              <a:t> m = 0.012 nm.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362</Words>
  <Application>Microsoft Office PowerPoint</Application>
  <PresentationFormat>Presentación en pantalla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Particles as waves </vt:lpstr>
      <vt:lpstr>Particles as waves </vt:lpstr>
      <vt:lpstr>Particles as waves</vt:lpstr>
      <vt:lpstr>Particles as waves</vt:lpstr>
      <vt:lpstr>Particles as waves</vt:lpstr>
      <vt:lpstr>Particles as waves</vt:lpstr>
      <vt:lpstr>Using the equation </vt:lpstr>
      <vt:lpstr>Diapositiva 8</vt:lpstr>
      <vt:lpstr>Diapositiva 9</vt:lpstr>
      <vt:lpstr>Particles as waves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Particles as waves </dc:title>
  <dc:creator>Smartboard</dc:creator>
  <cp:lastModifiedBy>IBM_Fisica</cp:lastModifiedBy>
  <cp:revision>5</cp:revision>
  <dcterms:created xsi:type="dcterms:W3CDTF">2011-11-11T13:37:46Z</dcterms:created>
  <dcterms:modified xsi:type="dcterms:W3CDTF">2011-11-11T14:43:02Z</dcterms:modified>
</cp:coreProperties>
</file>