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90" r:id="rId4"/>
    <p:sldId id="257" r:id="rId5"/>
    <p:sldId id="258" r:id="rId6"/>
    <p:sldId id="259" r:id="rId7"/>
    <p:sldId id="288" r:id="rId8"/>
    <p:sldId id="287" r:id="rId9"/>
    <p:sldId id="294" r:id="rId10"/>
    <p:sldId id="260" r:id="rId11"/>
    <p:sldId id="292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375DAE-EB39-4853-BB6D-FAA6FD242305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600200"/>
          </a:xfrm>
        </p:spPr>
        <p:txBody>
          <a:bodyPr/>
          <a:lstStyle/>
          <a:p>
            <a:r>
              <a:rPr lang="en-US" dirty="0" smtClean="0"/>
              <a:t>Topic 1</a:t>
            </a:r>
            <a:br>
              <a:rPr lang="en-US" dirty="0" smtClean="0"/>
            </a:br>
            <a:r>
              <a:rPr lang="es-ES" b="1" dirty="0" err="1" smtClean="0"/>
              <a:t>Physical</a:t>
            </a:r>
            <a:r>
              <a:rPr lang="es-ES" b="1" dirty="0" smtClean="0"/>
              <a:t> </a:t>
            </a:r>
            <a:r>
              <a:rPr lang="es-ES" b="1" dirty="0" err="1" smtClean="0"/>
              <a:t>quantities</a:t>
            </a:r>
            <a:r>
              <a:rPr lang="es-ES" b="1" dirty="0" smtClean="0"/>
              <a:t> and </a:t>
            </a:r>
            <a:r>
              <a:rPr lang="es-ES" b="1" dirty="0" err="1" smtClean="0"/>
              <a:t>units</a:t>
            </a:r>
            <a:endParaRPr lang="es-E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Physics and Physical Measurement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Derived Units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Acceleration 			ms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-2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Angular acceleration 		</a:t>
            </a:r>
            <a:r>
              <a:rPr lang="en-US" sz="2800" dirty="0" err="1" smtClean="0">
                <a:solidFill>
                  <a:schemeClr val="accent1"/>
                </a:solidFill>
              </a:rPr>
              <a:t>rad</a:t>
            </a:r>
            <a:r>
              <a:rPr lang="en-US" sz="2800" dirty="0" smtClean="0">
                <a:solidFill>
                  <a:schemeClr val="accent1"/>
                </a:solidFill>
              </a:rPr>
              <a:t> s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</a:t>
            </a:r>
            <a:r>
              <a:rPr lang="es-ES_tradnl" sz="2800" baseline="30000" dirty="0" smtClean="0">
                <a:solidFill>
                  <a:schemeClr val="accent1"/>
                </a:solidFill>
              </a:rPr>
              <a:t>2</a:t>
            </a:r>
            <a:r>
              <a:rPr lang="en-US" sz="2800" baseline="30000" dirty="0" smtClean="0">
                <a:solidFill>
                  <a:schemeClr val="accent1"/>
                </a:solidFill>
              </a:rPr>
              <a:t> 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Momentum			kgms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-1</a:t>
            </a:r>
            <a:r>
              <a:rPr lang="en-US" sz="2800" dirty="0" smtClean="0">
                <a:solidFill>
                  <a:schemeClr val="accent1"/>
                </a:solidFill>
              </a:rPr>
              <a:t> or Ns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Others have specific names and symbols</a:t>
            </a:r>
            <a:r>
              <a:rPr lang="es-ES_tradnl" sz="2800" dirty="0" smtClean="0">
                <a:solidFill>
                  <a:schemeClr val="tx2"/>
                </a:solidFill>
              </a:rPr>
              <a:t> 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s-ES_tradnl" sz="2800" dirty="0" err="1" smtClean="0">
                <a:solidFill>
                  <a:schemeClr val="accent1"/>
                </a:solidFill>
              </a:rPr>
              <a:t>Force</a:t>
            </a:r>
            <a:r>
              <a:rPr lang="es-ES_tradnl" sz="2800" dirty="0" smtClean="0">
                <a:solidFill>
                  <a:schemeClr val="accent1"/>
                </a:solidFill>
              </a:rPr>
              <a:t> 				kg ms</a:t>
            </a:r>
            <a:r>
              <a:rPr lang="es-ES_tradnl" sz="2800" baseline="30000" dirty="0" smtClean="0">
                <a:solidFill>
                  <a:schemeClr val="accent1"/>
                </a:solidFill>
              </a:rPr>
              <a:t>-2 </a:t>
            </a:r>
            <a:r>
              <a:rPr lang="es-ES_tradnl" sz="2800" dirty="0" err="1" smtClean="0">
                <a:solidFill>
                  <a:schemeClr val="accent1"/>
                </a:solidFill>
              </a:rPr>
              <a:t>or</a:t>
            </a:r>
            <a:r>
              <a:rPr lang="es-ES_tradnl" sz="2800" dirty="0" smtClean="0">
                <a:solidFill>
                  <a:schemeClr val="accent1"/>
                </a:solidFill>
              </a:rPr>
              <a:t> N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Pressure				kgm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-1</a:t>
            </a:r>
            <a:r>
              <a:rPr lang="en-US" sz="2800" dirty="0" smtClean="0">
                <a:solidFill>
                  <a:schemeClr val="accent1"/>
                </a:solidFill>
              </a:rPr>
              <a:t>s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-2</a:t>
            </a:r>
            <a:r>
              <a:rPr lang="en-US" sz="2800" dirty="0" smtClean="0">
                <a:solidFill>
                  <a:schemeClr val="accent1"/>
                </a:solidFill>
              </a:rPr>
              <a:t>or Pa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Resistance			kgm</a:t>
            </a:r>
            <a:r>
              <a:rPr lang="en-US" sz="2800" baseline="300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-2</a:t>
            </a:r>
            <a:r>
              <a:rPr lang="en-US" sz="2800" dirty="0" smtClean="0">
                <a:solidFill>
                  <a:schemeClr val="accent1"/>
                </a:solidFill>
              </a:rPr>
              <a:t>s</a:t>
            </a:r>
            <a:r>
              <a:rPr lang="en-US" sz="2800" baseline="30000" dirty="0" smtClean="0">
                <a:solidFill>
                  <a:schemeClr val="accent1"/>
                </a:solidFill>
              </a:rPr>
              <a:t>-3 </a:t>
            </a:r>
            <a:r>
              <a:rPr lang="en-US" sz="2800" dirty="0" smtClean="0">
                <a:solidFill>
                  <a:schemeClr val="accent1"/>
                </a:solidFill>
              </a:rPr>
              <a:t>or </a:t>
            </a:r>
            <a:r>
              <a:rPr lang="el-GR" sz="28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Ω</a:t>
            </a:r>
            <a:endParaRPr lang="en-US" sz="2800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Of course there are so many things out there to measure there are many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What are the base </a:t>
            </a:r>
            <a:r>
              <a:rPr lang="en-US" sz="2800" u="sng" dirty="0" smtClean="0">
                <a:solidFill>
                  <a:schemeClr val="tx2"/>
                </a:solidFill>
              </a:rPr>
              <a:t>quantities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What are the base </a:t>
            </a:r>
            <a:r>
              <a:rPr lang="en-US" sz="2800" u="sng" dirty="0" smtClean="0">
                <a:solidFill>
                  <a:schemeClr val="tx2"/>
                </a:solidFill>
              </a:rPr>
              <a:t>units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Give 5 derived </a:t>
            </a:r>
            <a:r>
              <a:rPr lang="en-US" sz="2800" u="sng" dirty="0" smtClean="0">
                <a:solidFill>
                  <a:schemeClr val="tx2"/>
                </a:solidFill>
              </a:rPr>
              <a:t>units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What is a volume of 1m</a:t>
            </a:r>
            <a:r>
              <a:rPr lang="en-US" sz="2800" baseline="30000" dirty="0" smtClean="0">
                <a:solidFill>
                  <a:schemeClr val="tx2"/>
                </a:solidFill>
              </a:rPr>
              <a:t>3</a:t>
            </a:r>
            <a:r>
              <a:rPr lang="en-US" sz="2800" dirty="0" smtClean="0">
                <a:solidFill>
                  <a:schemeClr val="tx2"/>
                </a:solidFill>
              </a:rPr>
              <a:t> in cm</a:t>
            </a:r>
            <a:r>
              <a:rPr lang="en-US" sz="2800" baseline="30000" dirty="0" smtClean="0">
                <a:solidFill>
                  <a:schemeClr val="tx2"/>
                </a:solidFill>
              </a:rPr>
              <a:t>3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What is a pressure of 1Ncm</a:t>
            </a:r>
            <a:r>
              <a:rPr lang="en-US" sz="2800" baseline="30000" dirty="0" smtClean="0">
                <a:solidFill>
                  <a:schemeClr val="tx2"/>
                </a:solidFill>
              </a:rPr>
              <a:t>-2</a:t>
            </a:r>
            <a:r>
              <a:rPr lang="en-US" sz="2800" dirty="0" smtClean="0">
                <a:solidFill>
                  <a:schemeClr val="tx2"/>
                </a:solidFill>
              </a:rPr>
              <a:t> in Pa?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State 2 problems with this reading and rewrite it correctly: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	Speed= 39 mph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Can </a:t>
            </a:r>
            <a:r>
              <a:rPr lang="es-ES" dirty="0" err="1" smtClean="0"/>
              <a:t>you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</a:rPr>
              <a:t>State the fundamental units in the SI system.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Distinguish between fundamental and derived </a:t>
            </a:r>
            <a:r>
              <a:rPr lang="en-US" sz="2400" dirty="0" smtClean="0">
                <a:solidFill>
                  <a:schemeClr val="accent2"/>
                </a:solidFill>
              </a:rPr>
              <a:t>units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Give </a:t>
            </a:r>
            <a:r>
              <a:rPr lang="en-US" sz="2400" dirty="0" smtClean="0">
                <a:solidFill>
                  <a:schemeClr val="accent2"/>
                </a:solidFill>
              </a:rPr>
              <a:t>examples of derived units.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Convert between different units of quantities. </a:t>
            </a:r>
            <a:endParaRPr lang="en-US" sz="2400" i="1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State units in the accepted SI format.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b="1" cap="all" dirty="0" smtClean="0">
                <a:solidFill>
                  <a:schemeClr val="bg1"/>
                </a:solidFill>
              </a:rPr>
              <a:t>Learning outcomes</a:t>
            </a:r>
            <a:endParaRPr lang="es-ES" sz="4800" b="1" cap="all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i="1" dirty="0" smtClean="0"/>
              <a:t>(a) </a:t>
            </a:r>
            <a:r>
              <a:rPr lang="en-US" dirty="0" smtClean="0"/>
              <a:t>show an understanding that all physical quantities consist of a numerical magnitude and a unit</a:t>
            </a:r>
            <a:endParaRPr lang="es-ES" dirty="0" smtClean="0"/>
          </a:p>
          <a:p>
            <a:r>
              <a:rPr lang="en-US" i="1" dirty="0" smtClean="0"/>
              <a:t>(b) </a:t>
            </a:r>
            <a:r>
              <a:rPr lang="en-US" dirty="0" smtClean="0"/>
              <a:t>recall the following SI base quantities and their units: mass (kg), length (m), time (s), current (A), temperature (K), </a:t>
            </a:r>
            <a:r>
              <a:rPr lang="en-US" b="1" dirty="0" smtClean="0"/>
              <a:t>amount of substance </a:t>
            </a:r>
            <a:r>
              <a:rPr lang="en-US" dirty="0" smtClean="0"/>
              <a:t>(</a:t>
            </a:r>
            <a:r>
              <a:rPr lang="en-US" b="1" dirty="0" smtClean="0"/>
              <a:t>mol</a:t>
            </a:r>
            <a:r>
              <a:rPr lang="en-US" dirty="0" smtClean="0"/>
              <a:t>)</a:t>
            </a:r>
            <a:endParaRPr lang="es-ES" dirty="0" smtClean="0"/>
          </a:p>
          <a:p>
            <a:r>
              <a:rPr lang="en-US" i="1" dirty="0" smtClean="0"/>
              <a:t>(c) </a:t>
            </a:r>
            <a:r>
              <a:rPr lang="en-US" dirty="0" smtClean="0"/>
              <a:t>express derived units as products or quotients of the base units and use the named units listed in this syllabus as appropriate</a:t>
            </a:r>
            <a:endParaRPr lang="es-ES" dirty="0" smtClean="0"/>
          </a:p>
          <a:p>
            <a:r>
              <a:rPr lang="en-US" i="1" dirty="0" smtClean="0"/>
              <a:t>(d) </a:t>
            </a:r>
            <a:r>
              <a:rPr lang="en-US" dirty="0" smtClean="0"/>
              <a:t>use base units to check the homogeneity of physical equations</a:t>
            </a:r>
            <a:endParaRPr lang="es-ES" dirty="0" smtClean="0"/>
          </a:p>
          <a:p>
            <a:r>
              <a:rPr lang="en-US" i="1" dirty="0" smtClean="0"/>
              <a:t>(f) </a:t>
            </a:r>
            <a:r>
              <a:rPr lang="en-US" dirty="0" smtClean="0"/>
              <a:t>use the following prefixes and their symbols to indicate decimal submultiples or multiples of both base and derived units: </a:t>
            </a:r>
            <a:r>
              <a:rPr lang="en-US" dirty="0" err="1" smtClean="0"/>
              <a:t>pico</a:t>
            </a:r>
            <a:r>
              <a:rPr lang="en-US" dirty="0" smtClean="0"/>
              <a:t> (p), </a:t>
            </a:r>
            <a:r>
              <a:rPr lang="en-US" dirty="0" err="1" smtClean="0"/>
              <a:t>nano</a:t>
            </a:r>
            <a:r>
              <a:rPr lang="en-US" dirty="0" smtClean="0"/>
              <a:t> (n), micro (</a:t>
            </a:r>
            <a:r>
              <a:rPr lang="es-ES" dirty="0" smtClean="0"/>
              <a:t>μ</a:t>
            </a:r>
            <a:r>
              <a:rPr lang="en-US" dirty="0" smtClean="0"/>
              <a:t>), </a:t>
            </a:r>
            <a:r>
              <a:rPr lang="en-US" dirty="0" err="1" smtClean="0"/>
              <a:t>milli</a:t>
            </a:r>
            <a:r>
              <a:rPr lang="en-US" dirty="0" smtClean="0"/>
              <a:t> (m), </a:t>
            </a:r>
            <a:r>
              <a:rPr lang="en-US" dirty="0" err="1" smtClean="0"/>
              <a:t>centi</a:t>
            </a:r>
            <a:r>
              <a:rPr lang="en-US" dirty="0" smtClean="0"/>
              <a:t> (c), </a:t>
            </a:r>
            <a:r>
              <a:rPr lang="en-US" dirty="0" err="1" smtClean="0"/>
              <a:t>deci</a:t>
            </a:r>
            <a:r>
              <a:rPr lang="en-US" dirty="0" smtClean="0"/>
              <a:t> (d), kilo (k), mega (M), </a:t>
            </a:r>
            <a:r>
              <a:rPr lang="en-US" dirty="0" err="1" smtClean="0"/>
              <a:t>giga</a:t>
            </a:r>
            <a:r>
              <a:rPr lang="en-US" dirty="0" smtClean="0"/>
              <a:t> (G), </a:t>
            </a:r>
            <a:r>
              <a:rPr lang="en-US" dirty="0" err="1" smtClean="0"/>
              <a:t>tera</a:t>
            </a:r>
            <a:r>
              <a:rPr lang="en-US" dirty="0" smtClean="0"/>
              <a:t> (T)</a:t>
            </a:r>
            <a:endParaRPr lang="es-ES" dirty="0" smtClean="0"/>
          </a:p>
          <a:p>
            <a:r>
              <a:rPr lang="en-US" i="1" dirty="0" smtClean="0"/>
              <a:t>(g) </a:t>
            </a:r>
            <a:r>
              <a:rPr lang="en-US" dirty="0" smtClean="0"/>
              <a:t>make reasonable estimates of physical quantities included within the syllabus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b="1" cap="all" smtClean="0">
                <a:solidFill>
                  <a:schemeClr val="bg1"/>
                </a:solidFill>
              </a:rPr>
              <a:t>For your notes</a:t>
            </a:r>
            <a:endParaRPr lang="es-ES" sz="4800" b="1" cap="all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All physical quantities have a magnitude and a unit</a:t>
            </a:r>
            <a:endParaRPr lang="es-ES" dirty="0" smtClean="0"/>
          </a:p>
          <a:p>
            <a:r>
              <a:rPr lang="en-US" dirty="0" smtClean="0"/>
              <a:t>Base units are:</a:t>
            </a:r>
          </a:p>
          <a:p>
            <a:pPr lvl="1"/>
            <a:r>
              <a:rPr lang="en-US" dirty="0" smtClean="0"/>
              <a:t>mass (kg)</a:t>
            </a:r>
          </a:p>
          <a:p>
            <a:pPr lvl="1"/>
            <a:r>
              <a:rPr lang="en-US" dirty="0" smtClean="0"/>
              <a:t>length(m)</a:t>
            </a:r>
          </a:p>
          <a:p>
            <a:pPr lvl="1"/>
            <a:r>
              <a:rPr lang="en-US" dirty="0" smtClean="0"/>
              <a:t>time (s)</a:t>
            </a:r>
          </a:p>
          <a:p>
            <a:pPr lvl="1"/>
            <a:r>
              <a:rPr lang="en-US" dirty="0" smtClean="0"/>
              <a:t>current (A)</a:t>
            </a:r>
          </a:p>
          <a:p>
            <a:pPr lvl="1"/>
            <a:r>
              <a:rPr lang="en-US" dirty="0" smtClean="0"/>
              <a:t>temperature (K)</a:t>
            </a:r>
          </a:p>
          <a:p>
            <a:pPr lvl="1"/>
            <a:r>
              <a:rPr lang="en-US" b="1" dirty="0" smtClean="0"/>
              <a:t>amount of substance </a:t>
            </a:r>
            <a:r>
              <a:rPr lang="en-US" dirty="0" smtClean="0"/>
              <a:t>(</a:t>
            </a:r>
            <a:r>
              <a:rPr lang="en-US" b="1" dirty="0" smtClean="0"/>
              <a:t>mol</a:t>
            </a:r>
            <a:r>
              <a:rPr lang="en-US" dirty="0" smtClean="0"/>
              <a:t>)</a:t>
            </a:r>
            <a:endParaRPr lang="es-ES" dirty="0" smtClean="0"/>
          </a:p>
          <a:p>
            <a:r>
              <a:rPr lang="en-US" dirty="0" smtClean="0"/>
              <a:t>Express derived units in terms of the base units </a:t>
            </a:r>
          </a:p>
          <a:p>
            <a:r>
              <a:rPr lang="en-US" dirty="0" smtClean="0"/>
              <a:t>Use the SI units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Standards of Measurement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SI units are those of the </a:t>
            </a:r>
            <a:r>
              <a:rPr lang="en-US" sz="3600" dirty="0" err="1" smtClean="0">
                <a:solidFill>
                  <a:schemeClr val="accent1"/>
                </a:solidFill>
              </a:rPr>
              <a:t>Système</a:t>
            </a:r>
            <a:r>
              <a:rPr lang="en-US" sz="3600" dirty="0" smtClean="0">
                <a:solidFill>
                  <a:schemeClr val="accent1"/>
                </a:solidFill>
              </a:rPr>
              <a:t> International </a:t>
            </a:r>
            <a:r>
              <a:rPr lang="en-US" sz="3600" dirty="0" err="1" smtClean="0">
                <a:solidFill>
                  <a:schemeClr val="accent1"/>
                </a:solidFill>
              </a:rPr>
              <a:t>d’Unités</a:t>
            </a:r>
            <a:r>
              <a:rPr lang="en-US" sz="3600" dirty="0" smtClean="0">
                <a:solidFill>
                  <a:schemeClr val="accent1"/>
                </a:solidFill>
              </a:rPr>
              <a:t> adopted in 1960 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Used for general measurement in most countries</a:t>
            </a:r>
          </a:p>
          <a:p>
            <a:r>
              <a:rPr lang="en-US" sz="3600" dirty="0" smtClean="0">
                <a:solidFill>
                  <a:schemeClr val="accent6"/>
                </a:solidFill>
              </a:rPr>
              <a:t>Scientists and engineers need to make accurate measurements so that they can exchange information 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To be useful a standard of measurement must be </a:t>
            </a:r>
          </a:p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Invariant, Accessible and Reproducible </a:t>
            </a:r>
          </a:p>
          <a:p>
            <a:endParaRPr lang="en-US" sz="36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Fundamental dimensions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There are seven fundamental dimensions.</a:t>
            </a:r>
          </a:p>
          <a:p>
            <a:r>
              <a:rPr lang="en-US" sz="3000" dirty="0" smtClean="0">
                <a:solidFill>
                  <a:schemeClr val="accent6"/>
                </a:solidFill>
              </a:rPr>
              <a:t>A base unit is accurately defined for each quantity.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They are: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Length				</a:t>
            </a:r>
            <a:r>
              <a:rPr lang="en-US" sz="3000" dirty="0" err="1" smtClean="0">
                <a:solidFill>
                  <a:schemeClr val="accent2"/>
                </a:solidFill>
              </a:rPr>
              <a:t>metre</a:t>
            </a:r>
            <a:r>
              <a:rPr lang="en-US" sz="3000" dirty="0" smtClean="0">
                <a:solidFill>
                  <a:schemeClr val="accent2"/>
                </a:solidFill>
              </a:rPr>
              <a:t>		m 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Mass				kilogram 	kg 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Time				second	s 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Electric current			ampere	A 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Thermodynamic temp	Kelvin	K </a:t>
            </a:r>
          </a:p>
          <a:p>
            <a:r>
              <a:rPr lang="en-US" sz="3000" dirty="0" smtClean="0">
                <a:solidFill>
                  <a:schemeClr val="accent2"/>
                </a:solidFill>
              </a:rPr>
              <a:t>Amount of a substance	mole		mol </a:t>
            </a:r>
          </a:p>
          <a:p>
            <a:r>
              <a:rPr lang="en-US" sz="3000" i="1" dirty="0" smtClean="0">
                <a:solidFill>
                  <a:schemeClr val="accent2"/>
                </a:solidFill>
              </a:rPr>
              <a:t>Luminous intensity		candela 	</a:t>
            </a:r>
            <a:r>
              <a:rPr lang="en-US" sz="3000" i="1" dirty="0" err="1" smtClean="0">
                <a:solidFill>
                  <a:schemeClr val="accent2"/>
                </a:solidFill>
              </a:rPr>
              <a:t>Cd</a:t>
            </a:r>
            <a:endParaRPr lang="en-US" sz="3000" i="1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Derived Quantities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Speed, force , energy etc. are not base quantities.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Derived units allow us to measure any quantity.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Derived quantities are combinations of the fundamentals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e.g. speed		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average speed = distance/time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So the derived unit is meters per second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 write derived units in the form ms</a:t>
            </a:r>
            <a:r>
              <a:rPr lang="en-US" baseline="30000" dirty="0" smtClean="0">
                <a:solidFill>
                  <a:schemeClr val="tx2"/>
                </a:solidFill>
              </a:rPr>
              <a:t>-1 </a:t>
            </a:r>
            <a:r>
              <a:rPr lang="en-US" dirty="0" smtClean="0">
                <a:solidFill>
                  <a:schemeClr val="tx2"/>
                </a:solidFill>
              </a:rPr>
              <a:t>not m/s</a:t>
            </a:r>
            <a:endParaRPr lang="en-US" baseline="30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</a:rPr>
              <a:t>Figuring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out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derived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units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equation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quantity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units</a:t>
            </a:r>
            <a:r>
              <a:rPr lang="es-ES" dirty="0" smtClean="0"/>
              <a:t> of. (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defining</a:t>
            </a:r>
            <a:r>
              <a:rPr lang="es-ES" dirty="0" smtClean="0"/>
              <a:t> </a:t>
            </a:r>
            <a:r>
              <a:rPr lang="es-ES" dirty="0" err="1" smtClean="0"/>
              <a:t>equation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eg</a:t>
            </a:r>
            <a:r>
              <a:rPr lang="es-ES" dirty="0" smtClean="0"/>
              <a:t> </a:t>
            </a:r>
            <a:r>
              <a:rPr lang="es-ES" dirty="0" err="1" smtClean="0"/>
              <a:t>Pressure</a:t>
            </a:r>
            <a:r>
              <a:rPr lang="es-ES" dirty="0" smtClean="0"/>
              <a:t> = F/A</a:t>
            </a:r>
          </a:p>
          <a:p>
            <a:r>
              <a:rPr lang="es-ES" dirty="0" err="1" smtClean="0"/>
              <a:t>Rewrite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equation</a:t>
            </a:r>
            <a:r>
              <a:rPr lang="es-ES" dirty="0" smtClean="0"/>
              <a:t> </a:t>
            </a:r>
            <a:r>
              <a:rPr lang="es-ES" dirty="0" err="1" smtClean="0"/>
              <a:t>substituting</a:t>
            </a:r>
            <a:r>
              <a:rPr lang="es-ES" dirty="0" smtClean="0"/>
              <a:t> </a:t>
            </a:r>
            <a:r>
              <a:rPr lang="es-ES" dirty="0" err="1" smtClean="0"/>
              <a:t>units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quantities</a:t>
            </a:r>
            <a:endParaRPr lang="es-ES" dirty="0" smtClean="0"/>
          </a:p>
          <a:p>
            <a:r>
              <a:rPr lang="es-ES" dirty="0" err="1" smtClean="0"/>
              <a:t>Eg</a:t>
            </a:r>
            <a:r>
              <a:rPr lang="es-ES" dirty="0" smtClean="0"/>
              <a:t> [Pa]=[N] / [m</a:t>
            </a:r>
            <a:r>
              <a:rPr lang="es-ES" baseline="30000" dirty="0" smtClean="0"/>
              <a:t>2</a:t>
            </a:r>
            <a:r>
              <a:rPr lang="es-ES" dirty="0" smtClean="0"/>
              <a:t>] </a:t>
            </a:r>
            <a:r>
              <a:rPr lang="es-ES" dirty="0" err="1" smtClean="0"/>
              <a:t>or</a:t>
            </a:r>
            <a:r>
              <a:rPr lang="es-ES" dirty="0" smtClean="0"/>
              <a:t> [N] [m</a:t>
            </a:r>
            <a:r>
              <a:rPr lang="es-ES" baseline="30000" dirty="0" smtClean="0"/>
              <a:t>-2</a:t>
            </a:r>
            <a:r>
              <a:rPr lang="es-ES" dirty="0" smtClean="0"/>
              <a:t>]</a:t>
            </a:r>
          </a:p>
          <a:p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units</a:t>
            </a:r>
            <a:r>
              <a:rPr lang="es-ES" dirty="0" smtClean="0"/>
              <a:t> are base </a:t>
            </a:r>
            <a:r>
              <a:rPr lang="es-ES" dirty="0" err="1" smtClean="0"/>
              <a:t>units</a:t>
            </a:r>
            <a:endParaRPr lang="es-ES" dirty="0" smtClean="0"/>
          </a:p>
          <a:p>
            <a:r>
              <a:rPr lang="es-ES" dirty="0" smtClean="0"/>
              <a:t>m</a:t>
            </a:r>
            <a:r>
              <a:rPr lang="es-ES" baseline="30000" dirty="0" smtClean="0"/>
              <a:t>-2</a:t>
            </a:r>
            <a:r>
              <a:rPr lang="es-ES" dirty="0" smtClean="0"/>
              <a:t> </a:t>
            </a:r>
            <a:r>
              <a:rPr lang="es-ES" dirty="0" smtClean="0">
                <a:sym typeface="Symbol"/>
              </a:rPr>
              <a:t></a:t>
            </a:r>
            <a:endParaRPr lang="es-ES" dirty="0" smtClean="0"/>
          </a:p>
          <a:p>
            <a:r>
              <a:rPr lang="es-ES" dirty="0" err="1" smtClean="0"/>
              <a:t>Repeat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none</a:t>
            </a:r>
            <a:r>
              <a:rPr lang="es-ES" dirty="0" smtClean="0"/>
              <a:t> base </a:t>
            </a:r>
            <a:r>
              <a:rPr lang="es-ES" dirty="0" err="1" smtClean="0"/>
              <a:t>units</a:t>
            </a:r>
            <a:r>
              <a:rPr lang="es-ES" dirty="0" smtClean="0"/>
              <a:t> </a:t>
            </a:r>
          </a:p>
          <a:p>
            <a:r>
              <a:rPr lang="es-ES" dirty="0" smtClean="0"/>
              <a:t>F=</a:t>
            </a:r>
            <a:r>
              <a:rPr lang="es-ES" dirty="0" err="1" smtClean="0"/>
              <a:t>ma</a:t>
            </a:r>
            <a:r>
              <a:rPr lang="es-ES" dirty="0" smtClean="0"/>
              <a:t> 	   [N] = [kg] [m] [s</a:t>
            </a:r>
            <a:r>
              <a:rPr lang="es-ES" baseline="30000" dirty="0" smtClean="0"/>
              <a:t>-2</a:t>
            </a:r>
            <a:r>
              <a:rPr lang="es-ES" dirty="0" smtClean="0"/>
              <a:t>]		</a:t>
            </a:r>
            <a:r>
              <a:rPr lang="es-ES" dirty="0" err="1" smtClean="0"/>
              <a:t>all</a:t>
            </a:r>
            <a:r>
              <a:rPr lang="es-ES" dirty="0" smtClean="0"/>
              <a:t> base </a:t>
            </a:r>
            <a:r>
              <a:rPr lang="es-ES" dirty="0" err="1" smtClean="0"/>
              <a:t>units</a:t>
            </a:r>
            <a:endParaRPr lang="es-ES" dirty="0" smtClean="0"/>
          </a:p>
          <a:p>
            <a:r>
              <a:rPr lang="es-ES" dirty="0" smtClean="0"/>
              <a:t>So…….. [Pa]= [N] [m</a:t>
            </a:r>
            <a:r>
              <a:rPr lang="es-ES" baseline="30000" dirty="0" smtClean="0"/>
              <a:t>-2</a:t>
            </a:r>
            <a:r>
              <a:rPr lang="es-ES" dirty="0" smtClean="0"/>
              <a:t>] = [kg] [m] [s</a:t>
            </a:r>
            <a:r>
              <a:rPr lang="es-ES" baseline="30000" dirty="0" smtClean="0"/>
              <a:t>-2</a:t>
            </a:r>
            <a:r>
              <a:rPr lang="es-ES" dirty="0" smtClean="0"/>
              <a:t>] [m</a:t>
            </a:r>
            <a:r>
              <a:rPr lang="es-ES" baseline="30000" dirty="0" smtClean="0"/>
              <a:t>-2</a:t>
            </a:r>
            <a:r>
              <a:rPr lang="es-ES" dirty="0" smtClean="0"/>
              <a:t>] </a:t>
            </a:r>
          </a:p>
          <a:p>
            <a:r>
              <a:rPr lang="es-ES" dirty="0" err="1" smtClean="0"/>
              <a:t>Simplified</a:t>
            </a:r>
            <a:r>
              <a:rPr lang="es-ES" dirty="0" smtClean="0"/>
              <a:t> [Pa]= [kg] [s</a:t>
            </a:r>
            <a:r>
              <a:rPr lang="es-ES" baseline="30000" dirty="0" smtClean="0"/>
              <a:t>-2</a:t>
            </a:r>
            <a:r>
              <a:rPr lang="es-ES" dirty="0" smtClean="0"/>
              <a:t>] [m</a:t>
            </a:r>
            <a:r>
              <a:rPr lang="es-ES" baseline="30000" dirty="0" smtClean="0"/>
              <a:t>-1</a:t>
            </a:r>
            <a:r>
              <a:rPr lang="es-ES" dirty="0" smtClean="0"/>
              <a:t>] </a:t>
            </a: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2286000" y="4724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5715000" y="4724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Practise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Try </a:t>
            </a:r>
            <a:r>
              <a:rPr lang="es-ES" dirty="0" err="1" smtClean="0"/>
              <a:t>these</a:t>
            </a:r>
            <a:endParaRPr lang="es-ES" dirty="0" smtClean="0"/>
          </a:p>
          <a:p>
            <a:r>
              <a:rPr lang="es-ES" sz="4400" dirty="0" err="1" smtClean="0"/>
              <a:t>Velocity</a:t>
            </a:r>
            <a:endParaRPr lang="es-ES" sz="4400" dirty="0" smtClean="0"/>
          </a:p>
          <a:p>
            <a:r>
              <a:rPr lang="es-ES" sz="4400" dirty="0" err="1" smtClean="0"/>
              <a:t>Density</a:t>
            </a:r>
            <a:endParaRPr lang="es-ES" sz="4400" dirty="0" smtClean="0"/>
          </a:p>
          <a:p>
            <a:r>
              <a:rPr lang="es-ES" sz="4400" dirty="0" err="1" smtClean="0"/>
              <a:t>Work</a:t>
            </a:r>
            <a:endParaRPr lang="es-ES" sz="4400" dirty="0" smtClean="0"/>
          </a:p>
          <a:p>
            <a:r>
              <a:rPr lang="es-ES" sz="4400" dirty="0" err="1" smtClean="0"/>
              <a:t>Power</a:t>
            </a:r>
            <a:endParaRPr lang="es-ES" sz="4400" dirty="0" smtClean="0"/>
          </a:p>
          <a:p>
            <a:r>
              <a:rPr lang="es-ES" sz="4400" dirty="0" err="1" smtClean="0"/>
              <a:t>Resistance</a:t>
            </a:r>
            <a:endParaRPr lang="es-ES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Writing Units two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A car has a velocity of  10ms</a:t>
            </a:r>
            <a:r>
              <a:rPr lang="en-US" sz="2800" baseline="30000" dirty="0" smtClean="0">
                <a:solidFill>
                  <a:schemeClr val="tx2"/>
                </a:solidFill>
              </a:rPr>
              <a:t>-1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Notes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 Do not use m/s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Meters and seconds are SI units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 metal has a density of 5Kgm</a:t>
            </a:r>
            <a:r>
              <a:rPr lang="en-US" sz="2800" baseline="30000" dirty="0" smtClean="0">
                <a:solidFill>
                  <a:schemeClr val="tx2"/>
                </a:solidFill>
              </a:rPr>
              <a:t>-3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Notes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Kg not g is the SI unit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Per m3 is </a:t>
            </a:r>
            <a:r>
              <a:rPr lang="en-US" dirty="0" smtClean="0">
                <a:solidFill>
                  <a:schemeClr val="tx2"/>
                </a:solidFill>
              </a:rPr>
              <a:t>written m</a:t>
            </a:r>
            <a:r>
              <a:rPr lang="en-US" baseline="30000" dirty="0" smtClean="0">
                <a:solidFill>
                  <a:schemeClr val="tx2"/>
                </a:solidFill>
              </a:rPr>
              <a:t>-3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777240" lvl="1" indent="-45720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548</Words>
  <Application>Microsoft Office PowerPoint</Application>
  <PresentationFormat>Presentación en pantalla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Equity</vt:lpstr>
      <vt:lpstr>Physics and Physical Measurement  </vt:lpstr>
      <vt:lpstr>Learning outcomes</vt:lpstr>
      <vt:lpstr>For your notes</vt:lpstr>
      <vt:lpstr>Standards of Measurement</vt:lpstr>
      <vt:lpstr>Fundamental dimensions</vt:lpstr>
      <vt:lpstr>Derived Quantities</vt:lpstr>
      <vt:lpstr>Figuring out derived units</vt:lpstr>
      <vt:lpstr>Practise</vt:lpstr>
      <vt:lpstr>Writing Units two examples</vt:lpstr>
      <vt:lpstr>Some Derived Units</vt:lpstr>
      <vt:lpstr>Summary questions</vt:lpstr>
      <vt:lpstr>Can you?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Physical Measurement  </dc:title>
  <dc:creator>jonathanb</dc:creator>
  <cp:lastModifiedBy>sciencia</cp:lastModifiedBy>
  <cp:revision>25</cp:revision>
  <dcterms:created xsi:type="dcterms:W3CDTF">2008-01-10T06:56:23Z</dcterms:created>
  <dcterms:modified xsi:type="dcterms:W3CDTF">2010-07-08T19:06:53Z</dcterms:modified>
</cp:coreProperties>
</file>