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5" r:id="rId3"/>
    <p:sldId id="257" r:id="rId4"/>
    <p:sldId id="261" r:id="rId5"/>
    <p:sldId id="286" r:id="rId6"/>
    <p:sldId id="287" r:id="rId7"/>
    <p:sldId id="292" r:id="rId8"/>
    <p:sldId id="293" r:id="rId9"/>
    <p:sldId id="290" r:id="rId10"/>
    <p:sldId id="258" r:id="rId11"/>
    <p:sldId id="260" r:id="rId12"/>
    <p:sldId id="282" r:id="rId13"/>
    <p:sldId id="259" r:id="rId14"/>
    <p:sldId id="283" r:id="rId15"/>
    <p:sldId id="284" r:id="rId16"/>
    <p:sldId id="288" r:id="rId17"/>
    <p:sldId id="289" r:id="rId18"/>
    <p:sldId id="294" r:id="rId19"/>
    <p:sldId id="262" r:id="rId20"/>
    <p:sldId id="29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32" y="-10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F6D97-D691-4FB3-8F0D-BEB2A547FA1B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A5213-79EF-4452-BA25-BDA79D6AED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6F3D3-F1F0-4182-8A56-15D5258BE98E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A2DBC-DC4D-43C6-95ED-1654E0206D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2DBC-DC4D-43C6-95ED-1654E0206D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375DAE-EB39-4853-BB6D-FAA6FD242305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06E555-115C-40CA-BDF6-6472A786C84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600200"/>
          </a:xfrm>
        </p:spPr>
        <p:txBody>
          <a:bodyPr/>
          <a:lstStyle/>
          <a:p>
            <a:r>
              <a:rPr lang="en-US" dirty="0" smtClean="0"/>
              <a:t>Topic 1.2 </a:t>
            </a:r>
            <a:br>
              <a:rPr lang="en-US" dirty="0" smtClean="0"/>
            </a:br>
            <a:r>
              <a:rPr lang="en-US" dirty="0" smtClean="0"/>
              <a:t>Measurement and uncertainties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Physics and Physical Measurement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Mistakes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4"/>
                </a:solidFill>
              </a:rPr>
              <a:t>Mistakes on the part of an individual such as 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poor </a:t>
            </a:r>
            <a:r>
              <a:rPr lang="en-US" sz="2800" dirty="0" smtClean="0">
                <a:solidFill>
                  <a:schemeClr val="accent4"/>
                </a:solidFill>
              </a:rPr>
              <a:t>arithmetic and computational skills 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wrongly transferring raw data to the final report </a:t>
            </a:r>
          </a:p>
          <a:p>
            <a:r>
              <a:rPr lang="en-US" sz="2800" dirty="0" smtClean="0">
                <a:solidFill>
                  <a:schemeClr val="accent4"/>
                </a:solidFill>
              </a:rPr>
              <a:t>using the wrong theory and equations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</a:rPr>
              <a:t>	These are a source of error but are not considered as an experimental error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Systematic Errors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Cause a random set of measurements to be spread about a value other than the accepted value </a:t>
            </a:r>
          </a:p>
          <a:p>
            <a:r>
              <a:rPr lang="en-US" sz="3200" dirty="0" smtClean="0">
                <a:solidFill>
                  <a:schemeClr val="accent3"/>
                </a:solidFill>
              </a:rPr>
              <a:t>It is a systematic or instrument error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Causes of Systematic Errors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Badly made instruments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Poorly calibrated instruments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An instrument having a zero error, a form of calibration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Poorly timed actions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Instrument parallax error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Note that systematic errors are not reduced by multiple readings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Random Errors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Are due to variations in performance of the instrument and the operator 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Even when systematic errors have been allowed for, there exists error.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Causes of random error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Vibrations and air convection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Misreading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Variation in thickness of surface being measured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Using less sensitive instrument when a more sensitive instrument is available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Human parallax error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Reducing Random errors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3600" dirty="0" err="1" smtClean="0">
                <a:solidFill>
                  <a:schemeClr val="tx2"/>
                </a:solidFill>
              </a:rPr>
              <a:t>Random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errors</a:t>
            </a:r>
            <a:r>
              <a:rPr lang="es-ES_tradnl" sz="3600" dirty="0" smtClean="0">
                <a:solidFill>
                  <a:schemeClr val="tx2"/>
                </a:solidFill>
              </a:rPr>
              <a:t> can </a:t>
            </a:r>
            <a:r>
              <a:rPr lang="es-ES_tradnl" sz="3600" dirty="0" err="1" smtClean="0">
                <a:solidFill>
                  <a:schemeClr val="tx2"/>
                </a:solidFill>
              </a:rPr>
              <a:t>be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reduced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s-ES_tradnl" sz="3600" dirty="0" err="1" smtClean="0">
                <a:solidFill>
                  <a:schemeClr val="tx2"/>
                </a:solidFill>
              </a:rPr>
              <a:t>By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taking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multiple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readings</a:t>
            </a:r>
            <a:r>
              <a:rPr lang="es-ES_tradnl" sz="3600" dirty="0" smtClean="0">
                <a:solidFill>
                  <a:schemeClr val="tx2"/>
                </a:solidFill>
              </a:rPr>
              <a:t>, and </a:t>
            </a:r>
            <a:r>
              <a:rPr lang="es-ES_tradnl" sz="3600" dirty="0" err="1" smtClean="0">
                <a:solidFill>
                  <a:schemeClr val="tx2"/>
                </a:solidFill>
              </a:rPr>
              <a:t>eliminating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obviously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erroneous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result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s-ES_tradnl" sz="3600" dirty="0" err="1" smtClean="0">
                <a:solidFill>
                  <a:schemeClr val="tx2"/>
                </a:solidFill>
              </a:rPr>
              <a:t>By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averaging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the</a:t>
            </a:r>
            <a:r>
              <a:rPr lang="es-ES_tradnl" sz="3600" dirty="0" smtClean="0">
                <a:solidFill>
                  <a:schemeClr val="tx2"/>
                </a:solidFill>
              </a:rPr>
              <a:t> </a:t>
            </a:r>
            <a:r>
              <a:rPr lang="es-ES_tradnl" sz="3600" dirty="0" err="1" smtClean="0">
                <a:solidFill>
                  <a:schemeClr val="tx2"/>
                </a:solidFill>
              </a:rPr>
              <a:t>range</a:t>
            </a:r>
            <a:r>
              <a:rPr lang="es-ES_tradnl" sz="3600" dirty="0" smtClean="0">
                <a:solidFill>
                  <a:schemeClr val="tx2"/>
                </a:solidFill>
              </a:rPr>
              <a:t> of </a:t>
            </a:r>
            <a:r>
              <a:rPr lang="es-ES_tradnl" sz="3600" dirty="0" err="1" smtClean="0">
                <a:solidFill>
                  <a:schemeClr val="tx2"/>
                </a:solidFill>
              </a:rPr>
              <a:t>results</a:t>
            </a:r>
            <a:r>
              <a:rPr lang="es-ES_tradnl" sz="3600" dirty="0" smtClean="0">
                <a:solidFill>
                  <a:schemeClr val="tx2"/>
                </a:solidFill>
              </a:rPr>
              <a:t>.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Plotting errors on Graphs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Points are plotted with a fine pencil cross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Uncertainty or error bars are required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These are short lines drawn from the plotted points parallel to the axes indicating the absolute error of measurement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Decimal places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number</a:t>
            </a:r>
            <a:r>
              <a:rPr lang="es-MX" sz="2800" dirty="0" smtClean="0">
                <a:solidFill>
                  <a:schemeClr val="accent5"/>
                </a:solidFill>
              </a:rPr>
              <a:t> of </a:t>
            </a:r>
            <a:r>
              <a:rPr lang="es-MX" sz="2800" dirty="0" smtClean="0">
                <a:solidFill>
                  <a:schemeClr val="accent5"/>
                </a:solidFill>
              </a:rPr>
              <a:t>decimal places </a:t>
            </a:r>
            <a:r>
              <a:rPr lang="es-MX" sz="2800" dirty="0" err="1" smtClean="0">
                <a:solidFill>
                  <a:schemeClr val="accent5"/>
                </a:solidFill>
              </a:rPr>
              <a:t>should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reflect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precision</a:t>
            </a:r>
            <a:r>
              <a:rPr lang="es-MX" sz="2800" dirty="0" smtClean="0">
                <a:solidFill>
                  <a:schemeClr val="accent5"/>
                </a:solidFill>
              </a:rPr>
              <a:t> of </a:t>
            </a:r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raw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value</a:t>
            </a:r>
            <a:endParaRPr lang="en-US" sz="2800" dirty="0" smtClean="0">
              <a:solidFill>
                <a:schemeClr val="accent5"/>
              </a:solidFill>
            </a:endParaRPr>
          </a:p>
          <a:p>
            <a:r>
              <a:rPr lang="es-MX" sz="2800" dirty="0" smtClean="0">
                <a:solidFill>
                  <a:schemeClr val="accent5"/>
                </a:solidFill>
              </a:rPr>
              <a:t>Simple rule: </a:t>
            </a:r>
            <a:endParaRPr lang="en-US" sz="2800" dirty="0" smtClean="0">
              <a:solidFill>
                <a:schemeClr val="accent5"/>
              </a:solidFill>
            </a:endParaRPr>
          </a:p>
          <a:p>
            <a:r>
              <a:rPr lang="en-US" sz="2800" dirty="0" smtClean="0"/>
              <a:t>All raw data must be recorded to the same number of decimal places</a:t>
            </a:r>
          </a:p>
          <a:p>
            <a:r>
              <a:rPr lang="es-MX" sz="2800" dirty="0" smtClean="0">
                <a:solidFill>
                  <a:schemeClr val="accent5"/>
                </a:solidFill>
              </a:rPr>
              <a:t>Simple </a:t>
            </a:r>
            <a:r>
              <a:rPr lang="es-MX" sz="2800" dirty="0" smtClean="0">
                <a:solidFill>
                  <a:schemeClr val="accent5"/>
                </a:solidFill>
              </a:rPr>
              <a:t>rule 2: </a:t>
            </a:r>
            <a:endParaRPr lang="en-US" sz="2800" dirty="0" smtClean="0">
              <a:solidFill>
                <a:schemeClr val="accent5"/>
              </a:solidFill>
            </a:endParaRPr>
          </a:p>
          <a:p>
            <a:r>
              <a:rPr lang="en-US" sz="2800" dirty="0" smtClean="0"/>
              <a:t>The number of decimal places represents the precision of the reading e.g. a ruler would measure to 1dp in cm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Significant figures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number</a:t>
            </a:r>
            <a:r>
              <a:rPr lang="es-MX" sz="2800" dirty="0" smtClean="0">
                <a:solidFill>
                  <a:schemeClr val="accent5"/>
                </a:solidFill>
              </a:rPr>
              <a:t> of </a:t>
            </a:r>
            <a:r>
              <a:rPr lang="es-MX" sz="2800" dirty="0" err="1" smtClean="0">
                <a:solidFill>
                  <a:schemeClr val="accent5"/>
                </a:solidFill>
              </a:rPr>
              <a:t>significant</a:t>
            </a:r>
            <a:r>
              <a:rPr lang="es-MX" sz="2800" dirty="0" smtClean="0">
                <a:solidFill>
                  <a:schemeClr val="accent5"/>
                </a:solidFill>
              </a:rPr>
              <a:t> figures </a:t>
            </a:r>
            <a:r>
              <a:rPr lang="es-MX" sz="2800" dirty="0" err="1" smtClean="0">
                <a:solidFill>
                  <a:schemeClr val="accent5"/>
                </a:solidFill>
              </a:rPr>
              <a:t>should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reflect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precision</a:t>
            </a:r>
            <a:r>
              <a:rPr lang="es-MX" sz="2800" dirty="0" smtClean="0">
                <a:solidFill>
                  <a:schemeClr val="accent5"/>
                </a:solidFill>
              </a:rPr>
              <a:t> of </a:t>
            </a:r>
            <a:r>
              <a:rPr lang="es-MX" sz="2800" dirty="0" err="1" smtClean="0">
                <a:solidFill>
                  <a:schemeClr val="accent5"/>
                </a:solidFill>
              </a:rPr>
              <a:t>the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smtClean="0">
                <a:solidFill>
                  <a:schemeClr val="accent5"/>
                </a:solidFill>
              </a:rPr>
              <a:t>input </a:t>
            </a:r>
            <a:r>
              <a:rPr lang="es-MX" sz="2800" dirty="0" smtClean="0">
                <a:solidFill>
                  <a:schemeClr val="accent5"/>
                </a:solidFill>
              </a:rPr>
              <a:t>data </a:t>
            </a:r>
            <a:r>
              <a:rPr lang="es-MX" sz="2800" dirty="0" err="1" smtClean="0">
                <a:solidFill>
                  <a:schemeClr val="accent5"/>
                </a:solidFill>
              </a:rPr>
              <a:t>to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be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r>
              <a:rPr lang="es-MX" sz="2800" dirty="0" err="1" smtClean="0">
                <a:solidFill>
                  <a:schemeClr val="accent5"/>
                </a:solidFill>
              </a:rPr>
              <a:t>calculated</a:t>
            </a:r>
            <a:r>
              <a:rPr lang="es-MX" sz="2800" dirty="0" smtClean="0">
                <a:solidFill>
                  <a:schemeClr val="accent5"/>
                </a:solidFill>
              </a:rPr>
              <a:t> </a:t>
            </a:r>
            <a:endParaRPr lang="en-US" sz="2800" dirty="0" smtClean="0">
              <a:solidFill>
                <a:schemeClr val="accent5"/>
              </a:solidFill>
            </a:endParaRPr>
          </a:p>
          <a:p>
            <a:r>
              <a:rPr lang="es-MX" sz="2800" dirty="0" smtClean="0">
                <a:solidFill>
                  <a:schemeClr val="accent5"/>
                </a:solidFill>
              </a:rPr>
              <a:t>Simple rule: </a:t>
            </a:r>
            <a:endParaRPr lang="en-US" sz="2800" dirty="0" smtClean="0">
              <a:solidFill>
                <a:schemeClr val="accent5"/>
              </a:solidFill>
            </a:endParaRPr>
          </a:p>
          <a:p>
            <a:r>
              <a:rPr lang="es-MX" sz="2800" dirty="0" err="1" smtClean="0"/>
              <a:t>For</a:t>
            </a:r>
            <a:r>
              <a:rPr lang="es-MX" sz="2800" dirty="0" smtClean="0"/>
              <a:t> </a:t>
            </a:r>
            <a:r>
              <a:rPr lang="es-MX" sz="2800" dirty="0" err="1" smtClean="0"/>
              <a:t>multiplication</a:t>
            </a:r>
            <a:r>
              <a:rPr lang="es-MX" sz="2800" dirty="0" smtClean="0"/>
              <a:t> and </a:t>
            </a:r>
            <a:r>
              <a:rPr lang="es-MX" sz="2800" dirty="0" err="1" smtClean="0"/>
              <a:t>division</a:t>
            </a:r>
            <a:r>
              <a:rPr lang="es-MX" sz="2800" dirty="0" smtClean="0"/>
              <a:t>,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number</a:t>
            </a:r>
            <a:r>
              <a:rPr lang="es-MX" sz="2800" dirty="0" smtClean="0"/>
              <a:t> of </a:t>
            </a:r>
            <a:r>
              <a:rPr lang="es-MX" sz="2800" dirty="0" err="1" smtClean="0"/>
              <a:t>significant</a:t>
            </a:r>
            <a:r>
              <a:rPr lang="es-MX" sz="2800" dirty="0" smtClean="0"/>
              <a:t> figures in a </a:t>
            </a:r>
            <a:r>
              <a:rPr lang="es-MX" sz="2800" dirty="0" err="1" smtClean="0"/>
              <a:t>result</a:t>
            </a:r>
            <a:r>
              <a:rPr lang="es-MX" sz="2800" dirty="0" smtClean="0"/>
              <a:t> </a:t>
            </a:r>
            <a:r>
              <a:rPr lang="es-MX" sz="2800" dirty="0" err="1" smtClean="0"/>
              <a:t>should</a:t>
            </a:r>
            <a:r>
              <a:rPr lang="es-MX" sz="2800" dirty="0" smtClean="0"/>
              <a:t> </a:t>
            </a:r>
            <a:r>
              <a:rPr lang="es-MX" sz="2800" dirty="0" err="1" smtClean="0"/>
              <a:t>be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same</a:t>
            </a:r>
            <a:r>
              <a:rPr lang="es-MX" sz="2800" dirty="0" smtClean="0"/>
              <a:t> as </a:t>
            </a:r>
            <a:r>
              <a:rPr lang="es-MX" sz="2800" dirty="0" err="1" smtClean="0"/>
              <a:t>that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least</a:t>
            </a:r>
            <a:r>
              <a:rPr lang="es-MX" sz="2800" dirty="0" smtClean="0"/>
              <a:t> precise </a:t>
            </a:r>
            <a:r>
              <a:rPr lang="es-MX" sz="2800" dirty="0" err="1" smtClean="0"/>
              <a:t>value</a:t>
            </a:r>
            <a:r>
              <a:rPr lang="es-MX" sz="2800" dirty="0" smtClean="0"/>
              <a:t> </a:t>
            </a:r>
            <a:r>
              <a:rPr lang="es-MX" sz="2800" dirty="0" err="1" smtClean="0"/>
              <a:t>upon</a:t>
            </a:r>
            <a:r>
              <a:rPr lang="es-MX" sz="2800" dirty="0" smtClean="0"/>
              <a:t> </a:t>
            </a:r>
            <a:r>
              <a:rPr lang="es-MX" sz="2800" dirty="0" err="1" smtClean="0"/>
              <a:t>which</a:t>
            </a:r>
            <a:r>
              <a:rPr lang="es-MX" sz="2800" dirty="0" smtClean="0"/>
              <a:t> </a:t>
            </a:r>
            <a:r>
              <a:rPr lang="es-MX" sz="2800" dirty="0" err="1" smtClean="0"/>
              <a:t>it</a:t>
            </a:r>
            <a:r>
              <a:rPr lang="es-MX" sz="2800" dirty="0" smtClean="0"/>
              <a:t> </a:t>
            </a:r>
            <a:r>
              <a:rPr lang="es-MX" sz="2800" dirty="0" err="1" smtClean="0"/>
              <a:t>depends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 smtClean="0"/>
              <a:t>Experiment</a:t>
            </a:r>
            <a:endParaRPr lang="en-US" dirty="0"/>
          </a:p>
          <a:p>
            <a:r>
              <a:rPr lang="en-US" dirty="0" smtClean="0"/>
              <a:t>P4U p395,398&amp;399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BTEOTLYWBAT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Know the </a:t>
            </a:r>
            <a:r>
              <a:rPr lang="en-US" sz="3200" i="1" dirty="0" smtClean="0"/>
              <a:t>distinction between systematic </a:t>
            </a:r>
            <a:r>
              <a:rPr lang="en-US" sz="3200" i="1" dirty="0" smtClean="0"/>
              <a:t>errors </a:t>
            </a:r>
            <a:r>
              <a:rPr lang="en-US" sz="3200" dirty="0" smtClean="0"/>
              <a:t>(</a:t>
            </a:r>
            <a:r>
              <a:rPr lang="en-US" sz="3200" dirty="0" smtClean="0"/>
              <a:t>including zero errors) and random errors</a:t>
            </a:r>
          </a:p>
          <a:p>
            <a:r>
              <a:rPr lang="en-US" sz="3200" i="1" dirty="0" smtClean="0"/>
              <a:t>Know the </a:t>
            </a:r>
            <a:r>
              <a:rPr lang="en-US" sz="3200" i="1" dirty="0" smtClean="0"/>
              <a:t>distinction </a:t>
            </a:r>
            <a:r>
              <a:rPr lang="en-US" sz="3200" i="1" dirty="0" smtClean="0"/>
              <a:t>between precision </a:t>
            </a:r>
            <a:r>
              <a:rPr lang="en-US" sz="3200" i="1" dirty="0" smtClean="0"/>
              <a:t>and </a:t>
            </a:r>
            <a:r>
              <a:rPr lang="es-ES" sz="3200" dirty="0" err="1" smtClean="0"/>
              <a:t>accuracy</a:t>
            </a:r>
            <a:endParaRPr lang="es-ES" sz="3200" dirty="0" smtClean="0"/>
          </a:p>
          <a:p>
            <a:r>
              <a:rPr lang="en-US" sz="3200" i="1" dirty="0" smtClean="0"/>
              <a:t>Assess </a:t>
            </a:r>
            <a:r>
              <a:rPr lang="en-US" sz="3200" i="1" dirty="0" smtClean="0"/>
              <a:t>the uncertainty in a </a:t>
            </a:r>
            <a:r>
              <a:rPr lang="en-US" sz="3200" i="1" dirty="0" smtClean="0"/>
              <a:t>derived quantity </a:t>
            </a:r>
            <a:r>
              <a:rPr lang="en-US" sz="3200" i="1" dirty="0" smtClean="0"/>
              <a:t>by simple addition </a:t>
            </a:r>
            <a:r>
              <a:rPr lang="en-US" sz="3200" i="1" dirty="0" smtClean="0"/>
              <a:t>of </a:t>
            </a:r>
            <a:r>
              <a:rPr lang="es-ES" sz="3200" dirty="0" smtClean="0"/>
              <a:t>actual</a:t>
            </a:r>
            <a:r>
              <a:rPr lang="es-ES" sz="3200" dirty="0" smtClean="0"/>
              <a:t>, </a:t>
            </a:r>
            <a:r>
              <a:rPr lang="es-ES" sz="3200" dirty="0" err="1" smtClean="0"/>
              <a:t>fractional</a:t>
            </a:r>
            <a:r>
              <a:rPr lang="es-ES" sz="3200" dirty="0" smtClean="0"/>
              <a:t> </a:t>
            </a:r>
            <a:r>
              <a:rPr lang="es-ES" sz="3200" dirty="0" err="1" smtClean="0"/>
              <a:t>or</a:t>
            </a:r>
            <a:r>
              <a:rPr lang="es-ES" sz="3200" dirty="0" smtClean="0"/>
              <a:t> </a:t>
            </a:r>
            <a:r>
              <a:rPr lang="es-ES" sz="3200" dirty="0" err="1" smtClean="0"/>
              <a:t>percentage</a:t>
            </a:r>
            <a:r>
              <a:rPr lang="es-ES" sz="3200" dirty="0" smtClean="0"/>
              <a:t> </a:t>
            </a:r>
            <a:r>
              <a:rPr lang="es-ES" sz="3200" dirty="0" err="1" smtClean="0"/>
              <a:t>uncertainties</a:t>
            </a:r>
            <a:r>
              <a:rPr lang="es-ES" sz="3200" dirty="0" smtClean="0"/>
              <a:t> (a </a:t>
            </a:r>
            <a:r>
              <a:rPr lang="es-ES" sz="3200" dirty="0" err="1" smtClean="0"/>
              <a:t>rigorous</a:t>
            </a:r>
            <a:r>
              <a:rPr lang="es-ES" sz="3200" dirty="0" smtClean="0"/>
              <a:t> </a:t>
            </a:r>
            <a:r>
              <a:rPr lang="es-ES" sz="3200" dirty="0" err="1" smtClean="0"/>
              <a:t>statistical</a:t>
            </a:r>
            <a:r>
              <a:rPr lang="es-ES" sz="3200" dirty="0" smtClean="0"/>
              <a:t> </a:t>
            </a:r>
            <a:r>
              <a:rPr lang="es-ES" sz="3200" dirty="0" err="1" smtClean="0"/>
              <a:t>treatment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not</a:t>
            </a:r>
            <a:r>
              <a:rPr lang="es-ES" sz="3200" dirty="0" smtClean="0"/>
              <a:t> </a:t>
            </a:r>
            <a:r>
              <a:rPr lang="es-ES" sz="3200" dirty="0" err="1" smtClean="0"/>
              <a:t>required</a:t>
            </a:r>
            <a:r>
              <a:rPr lang="es-ES" sz="3200" dirty="0" smtClean="0"/>
              <a:t>).</a:t>
            </a:r>
          </a:p>
          <a:p>
            <a:pPr>
              <a:buNone/>
            </a:pPr>
            <a:endParaRPr lang="en-US" sz="3200" dirty="0" smtClean="0"/>
          </a:p>
          <a:p>
            <a:endParaRPr lang="en-US" sz="36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Knowledge check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Know the </a:t>
            </a:r>
            <a:r>
              <a:rPr lang="en-US" sz="3200" i="1" dirty="0" smtClean="0"/>
              <a:t>distinction between systematic </a:t>
            </a:r>
            <a:r>
              <a:rPr lang="en-US" sz="3200" i="1" dirty="0" smtClean="0"/>
              <a:t>errors </a:t>
            </a:r>
            <a:r>
              <a:rPr lang="en-US" sz="3200" dirty="0" smtClean="0"/>
              <a:t>(</a:t>
            </a:r>
            <a:r>
              <a:rPr lang="en-US" sz="3200" dirty="0" smtClean="0"/>
              <a:t>including zero errors) and random errors</a:t>
            </a:r>
          </a:p>
          <a:p>
            <a:r>
              <a:rPr lang="en-US" sz="3200" i="1" dirty="0" smtClean="0"/>
              <a:t>Know the </a:t>
            </a:r>
            <a:r>
              <a:rPr lang="en-US" sz="3200" i="1" dirty="0" smtClean="0"/>
              <a:t>distinction </a:t>
            </a:r>
            <a:r>
              <a:rPr lang="en-US" sz="3200" i="1" dirty="0" smtClean="0"/>
              <a:t>between precision </a:t>
            </a:r>
            <a:r>
              <a:rPr lang="en-US" sz="3200" i="1" dirty="0" smtClean="0"/>
              <a:t>and </a:t>
            </a:r>
            <a:r>
              <a:rPr lang="es-ES" sz="3200" dirty="0" err="1" smtClean="0"/>
              <a:t>accuracy</a:t>
            </a:r>
            <a:endParaRPr lang="es-ES" sz="3200" dirty="0" smtClean="0"/>
          </a:p>
          <a:p>
            <a:r>
              <a:rPr lang="en-US" sz="3200" i="1" dirty="0" smtClean="0"/>
              <a:t>Assess </a:t>
            </a:r>
            <a:r>
              <a:rPr lang="en-US" sz="3200" i="1" dirty="0" smtClean="0"/>
              <a:t>the uncertainty in a </a:t>
            </a:r>
            <a:r>
              <a:rPr lang="en-US" sz="3200" i="1" dirty="0" smtClean="0"/>
              <a:t>derived quantity </a:t>
            </a:r>
            <a:r>
              <a:rPr lang="en-US" sz="3200" i="1" dirty="0" smtClean="0"/>
              <a:t>by simple addition </a:t>
            </a:r>
            <a:r>
              <a:rPr lang="en-US" sz="3200" i="1" dirty="0" smtClean="0"/>
              <a:t>of </a:t>
            </a:r>
            <a:r>
              <a:rPr lang="es-ES" sz="3200" dirty="0" smtClean="0"/>
              <a:t>actual</a:t>
            </a:r>
            <a:r>
              <a:rPr lang="es-ES" sz="3200" dirty="0" smtClean="0"/>
              <a:t>, </a:t>
            </a:r>
            <a:r>
              <a:rPr lang="es-ES" sz="3200" dirty="0" err="1" smtClean="0"/>
              <a:t>fractional</a:t>
            </a:r>
            <a:r>
              <a:rPr lang="es-ES" sz="3200" dirty="0" smtClean="0"/>
              <a:t> </a:t>
            </a:r>
            <a:r>
              <a:rPr lang="es-ES" sz="3200" dirty="0" err="1" smtClean="0"/>
              <a:t>or</a:t>
            </a:r>
            <a:r>
              <a:rPr lang="es-ES" sz="3200" dirty="0" smtClean="0"/>
              <a:t> </a:t>
            </a:r>
            <a:r>
              <a:rPr lang="es-ES" sz="3200" dirty="0" err="1" smtClean="0"/>
              <a:t>percentage</a:t>
            </a:r>
            <a:r>
              <a:rPr lang="es-ES" sz="3200" dirty="0" smtClean="0"/>
              <a:t> </a:t>
            </a:r>
            <a:r>
              <a:rPr lang="es-ES" sz="3200" dirty="0" err="1" smtClean="0"/>
              <a:t>uncertainties</a:t>
            </a:r>
            <a:r>
              <a:rPr lang="es-ES" sz="3200" dirty="0" smtClean="0"/>
              <a:t> (a </a:t>
            </a:r>
            <a:r>
              <a:rPr lang="es-ES" sz="3200" dirty="0" err="1" smtClean="0"/>
              <a:t>rigorous</a:t>
            </a:r>
            <a:r>
              <a:rPr lang="es-ES" sz="3200" dirty="0" smtClean="0"/>
              <a:t> </a:t>
            </a:r>
            <a:r>
              <a:rPr lang="es-ES" sz="3200" dirty="0" err="1" smtClean="0"/>
              <a:t>statistical</a:t>
            </a:r>
            <a:r>
              <a:rPr lang="es-ES" sz="3200" dirty="0" smtClean="0"/>
              <a:t> </a:t>
            </a:r>
            <a:r>
              <a:rPr lang="es-ES" sz="3200" dirty="0" err="1" smtClean="0"/>
              <a:t>treatment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not</a:t>
            </a:r>
            <a:r>
              <a:rPr lang="es-ES" sz="3200" dirty="0" smtClean="0"/>
              <a:t> </a:t>
            </a:r>
            <a:r>
              <a:rPr lang="es-ES" sz="3200" dirty="0" err="1" smtClean="0"/>
              <a:t>required</a:t>
            </a:r>
            <a:r>
              <a:rPr lang="es-ES" sz="3200" dirty="0" smtClean="0"/>
              <a:t>).</a:t>
            </a:r>
          </a:p>
          <a:p>
            <a:pPr>
              <a:buNone/>
            </a:pPr>
            <a:endParaRPr lang="en-US" sz="3200" dirty="0" smtClean="0"/>
          </a:p>
          <a:p>
            <a:endParaRPr lang="en-US" sz="36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Errors and Uncertainties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>Errors can be divided into 2 main Types </a:t>
            </a:r>
          </a:p>
          <a:p>
            <a:r>
              <a:rPr lang="en-US" sz="4400" dirty="0" smtClean="0">
                <a:solidFill>
                  <a:schemeClr val="accent2"/>
                </a:solidFill>
              </a:rPr>
              <a:t>Systematic errors</a:t>
            </a:r>
          </a:p>
          <a:p>
            <a:r>
              <a:rPr lang="en-US" sz="4400" dirty="0" smtClean="0">
                <a:solidFill>
                  <a:schemeClr val="accent2"/>
                </a:solidFill>
              </a:rPr>
              <a:t>Random errors </a:t>
            </a:r>
          </a:p>
          <a:p>
            <a:pPr>
              <a:buNone/>
            </a:pPr>
            <a:endParaRPr lang="en-US" sz="3200" dirty="0" smtClean="0"/>
          </a:p>
          <a:p>
            <a:endParaRPr lang="en-US" sz="36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Accuracy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Accuracy is an indication of how close a measurement is to the accepted value indicated by the relative or percentage error in the measurement </a:t>
            </a:r>
          </a:p>
          <a:p>
            <a:r>
              <a:rPr lang="en-US" sz="2800" dirty="0" smtClean="0"/>
              <a:t>An accurate experiment has a low </a:t>
            </a:r>
            <a:r>
              <a:rPr lang="en-US" sz="2800" dirty="0" smtClean="0">
                <a:solidFill>
                  <a:schemeClr val="accent1"/>
                </a:solidFill>
              </a:rPr>
              <a:t>systematic error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Precision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Precision is an indication of the agreement among a number of measurements made in the same way indicated by the absolute error </a:t>
            </a:r>
          </a:p>
          <a:p>
            <a:r>
              <a:rPr lang="en-US" sz="2800" dirty="0" smtClean="0"/>
              <a:t>A precise experiment has a low </a:t>
            </a:r>
            <a:r>
              <a:rPr lang="en-US" sz="2800" dirty="0" smtClean="0">
                <a:solidFill>
                  <a:schemeClr val="accent1"/>
                </a:solidFill>
              </a:rPr>
              <a:t>random error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 of Reading and Uncertainty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The </a:t>
            </a:r>
            <a:r>
              <a:rPr lang="en-US" sz="4000" b="1" dirty="0" smtClean="0">
                <a:solidFill>
                  <a:schemeClr val="accent6"/>
                </a:solidFill>
              </a:rPr>
              <a:t>Limit of Reading</a:t>
            </a:r>
            <a:r>
              <a:rPr lang="en-US" sz="4000" dirty="0" smtClean="0">
                <a:solidFill>
                  <a:schemeClr val="accent6"/>
                </a:solidFill>
              </a:rPr>
              <a:t> of a measurement is equal to the smallest graduation of the scale of an instrument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 of Reading and Uncertainty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 smtClean="0">
                <a:solidFill>
                  <a:schemeClr val="accent6"/>
                </a:solidFill>
              </a:rPr>
              <a:t>Degree of Uncertainty </a:t>
            </a:r>
            <a:r>
              <a:rPr lang="en-US" sz="3200" dirty="0" smtClean="0">
                <a:solidFill>
                  <a:schemeClr val="accent6"/>
                </a:solidFill>
              </a:rPr>
              <a:t> of a measurement is equal to half the limit of reading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e.g. If the limit of reading is 0.1cm then the uncertainty range is </a:t>
            </a:r>
            <a:r>
              <a:rPr lang="en-US" sz="3200" dirty="0" smtClean="0">
                <a:solidFill>
                  <a:schemeClr val="accent6"/>
                </a:solidFill>
                <a:sym typeface="Symbol"/>
              </a:rPr>
              <a:t></a:t>
            </a:r>
            <a:r>
              <a:rPr lang="en-US" sz="3200" dirty="0" smtClean="0">
                <a:solidFill>
                  <a:schemeClr val="accent6"/>
                </a:solidFill>
              </a:rPr>
              <a:t>0.05cm (for digital meters L.O.R.=</a:t>
            </a:r>
            <a:r>
              <a:rPr lang="en-US" sz="3200" dirty="0" err="1" smtClean="0">
                <a:solidFill>
                  <a:schemeClr val="accent6"/>
                </a:solidFill>
              </a:rPr>
              <a:t>D.o.U</a:t>
            </a:r>
            <a:r>
              <a:rPr lang="en-US" sz="3200" dirty="0" smtClean="0">
                <a:solidFill>
                  <a:schemeClr val="accent6"/>
                </a:solidFill>
              </a:rPr>
              <a:t>.)</a:t>
            </a:r>
            <a:endParaRPr lang="en-US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 of Reading and Uncertainty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This </a:t>
            </a:r>
            <a:r>
              <a:rPr lang="en-US" sz="2800" dirty="0" smtClean="0">
                <a:solidFill>
                  <a:schemeClr val="accent6"/>
                </a:solidFill>
              </a:rPr>
              <a:t>is the absolute uncertainty it tells us how precise our measurement is.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When tabulating raw data include the uncertainty and unit in the column heading e.g. Length 20.5</a:t>
            </a:r>
            <a:r>
              <a:rPr lang="en-US" sz="2800" baseline="30000" dirty="0" smtClean="0">
                <a:solidFill>
                  <a:schemeClr val="accent6"/>
                </a:solidFill>
              </a:rPr>
              <a:t>+</a:t>
            </a:r>
            <a:r>
              <a:rPr lang="en-US" sz="2800" dirty="0" smtClean="0">
                <a:solidFill>
                  <a:schemeClr val="accent6"/>
                </a:solidFill>
              </a:rPr>
              <a:t>- 0.1/ cm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Propogation</a:t>
            </a:r>
            <a:r>
              <a:rPr lang="en-US" sz="3200" dirty="0" smtClean="0">
                <a:solidFill>
                  <a:schemeClr val="bg1"/>
                </a:solidFill>
              </a:rPr>
              <a:t> of Uncertainty in calculations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For </a:t>
            </a:r>
            <a:r>
              <a:rPr lang="en-US" sz="2400" dirty="0" smtClean="0">
                <a:solidFill>
                  <a:schemeClr val="accent1"/>
                </a:solidFill>
              </a:rPr>
              <a:t>addition or subtraction</a:t>
            </a:r>
            <a:r>
              <a:rPr lang="en-US" sz="2400" dirty="0" smtClean="0">
                <a:solidFill>
                  <a:schemeClr val="accent5"/>
                </a:solidFill>
              </a:rPr>
              <a:t> add the absolute uncertainty values.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For </a:t>
            </a:r>
            <a:r>
              <a:rPr lang="en-US" sz="2400" dirty="0" smtClean="0">
                <a:solidFill>
                  <a:schemeClr val="accent1"/>
                </a:solidFill>
              </a:rPr>
              <a:t>multiplication or division</a:t>
            </a:r>
            <a:r>
              <a:rPr lang="en-US" sz="2400" dirty="0" smtClean="0">
                <a:solidFill>
                  <a:schemeClr val="accent5"/>
                </a:solidFill>
              </a:rPr>
              <a:t> add together the percentage uncertainties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Power of ten</a:t>
            </a:r>
            <a:r>
              <a:rPr lang="en-US" sz="2400" dirty="0" smtClean="0">
                <a:solidFill>
                  <a:schemeClr val="accent5"/>
                </a:solidFill>
              </a:rPr>
              <a:t> relationships are a variation on multiplication rule – 5</a:t>
            </a:r>
            <a:r>
              <a:rPr lang="en-US" sz="2400" baseline="30000" dirty="0" smtClean="0">
                <a:solidFill>
                  <a:schemeClr val="accent5"/>
                </a:solidFill>
              </a:rPr>
              <a:t>3</a:t>
            </a:r>
            <a:r>
              <a:rPr lang="en-US" sz="2400" dirty="0" smtClean="0">
                <a:solidFill>
                  <a:schemeClr val="accent5"/>
                </a:solidFill>
              </a:rPr>
              <a:t> = 5x5x5 so total percentage uncertainty is 3 x percentage uncertainty. 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For </a:t>
            </a:r>
            <a:r>
              <a:rPr lang="en-US" sz="2400" dirty="0" smtClean="0">
                <a:solidFill>
                  <a:schemeClr val="accent1"/>
                </a:solidFill>
              </a:rPr>
              <a:t>all other </a:t>
            </a:r>
            <a:r>
              <a:rPr lang="en-US" sz="2400" dirty="0" smtClean="0">
                <a:solidFill>
                  <a:schemeClr val="accent1"/>
                </a:solidFill>
              </a:rPr>
              <a:t>calculations</a:t>
            </a:r>
            <a:r>
              <a:rPr lang="en-US" sz="2400" dirty="0" smtClean="0">
                <a:solidFill>
                  <a:schemeClr val="accent5"/>
                </a:solidFill>
              </a:rPr>
              <a:t> complete </a:t>
            </a:r>
            <a:r>
              <a:rPr lang="en-US" sz="2400" dirty="0" smtClean="0">
                <a:solidFill>
                  <a:schemeClr val="accent5"/>
                </a:solidFill>
              </a:rPr>
              <a:t>calculations 3 times with average, maximum and minimum values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658</Words>
  <Application>Microsoft Office PowerPoint</Application>
  <PresentationFormat>Presentación en pantalla (4:3)</PresentationFormat>
  <Paragraphs>92</Paragraphs>
  <Slides>20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Equity</vt:lpstr>
      <vt:lpstr>Physics and Physical Measurement  </vt:lpstr>
      <vt:lpstr>BTEOTLYWBAT</vt:lpstr>
      <vt:lpstr>Errors and Uncertainties</vt:lpstr>
      <vt:lpstr>Accuracy</vt:lpstr>
      <vt:lpstr>Precision</vt:lpstr>
      <vt:lpstr>Limit of Reading and Uncertainty</vt:lpstr>
      <vt:lpstr>Limit of Reading and Uncertainty</vt:lpstr>
      <vt:lpstr>Limit of Reading and Uncertainty</vt:lpstr>
      <vt:lpstr>Propogation of Uncertainty in calculations</vt:lpstr>
      <vt:lpstr>Mistakes</vt:lpstr>
      <vt:lpstr>Systematic Errors</vt:lpstr>
      <vt:lpstr>Causes of Systematic Errors</vt:lpstr>
      <vt:lpstr>Random Errors</vt:lpstr>
      <vt:lpstr>Causes of random error</vt:lpstr>
      <vt:lpstr>Reducing Random errors</vt:lpstr>
      <vt:lpstr>Plotting errors on Graphs</vt:lpstr>
      <vt:lpstr>Decimal places</vt:lpstr>
      <vt:lpstr>Significant figures</vt:lpstr>
      <vt:lpstr>Activities and readings</vt:lpstr>
      <vt:lpstr>Knowledge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Physical Measurement  </dc:title>
  <dc:creator>jonathanb</dc:creator>
  <cp:lastModifiedBy>sciencia</cp:lastModifiedBy>
  <cp:revision>65</cp:revision>
  <dcterms:created xsi:type="dcterms:W3CDTF">2008-01-10T06:56:23Z</dcterms:created>
  <dcterms:modified xsi:type="dcterms:W3CDTF">2010-08-03T13:08:37Z</dcterms:modified>
</cp:coreProperties>
</file>