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64" r:id="rId5"/>
    <p:sldId id="260" r:id="rId6"/>
    <p:sldId id="267" r:id="rId7"/>
    <p:sldId id="266" r:id="rId8"/>
    <p:sldId id="268" r:id="rId9"/>
    <p:sldId id="265" r:id="rId10"/>
    <p:sldId id="281" r:id="rId11"/>
    <p:sldId id="269" r:id="rId12"/>
    <p:sldId id="279" r:id="rId13"/>
    <p:sldId id="270" r:id="rId14"/>
    <p:sldId id="271" r:id="rId15"/>
    <p:sldId id="275" r:id="rId16"/>
    <p:sldId id="276" r:id="rId17"/>
    <p:sldId id="277" r:id="rId18"/>
    <p:sldId id="272" r:id="rId19"/>
    <p:sldId id="273" r:id="rId20"/>
    <p:sldId id="278" r:id="rId21"/>
    <p:sldId id="28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/>
          <a:lstStyle>
            <a:lvl1pPr>
              <a:defRPr/>
            </a:lvl1pPr>
          </a:lstStyle>
          <a:p>
            <a:fld id="{33E20BCD-EE9C-4815-B823-7E66A566739F}" type="datetimeFigureOut">
              <a:rPr lang="en-US"/>
              <a:pPr/>
              <a:t>6/7/2011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7C1E997B-DCF4-4F3D-B260-9A5DA4467CE6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900B422-AD74-4B41-8DC0-A13DF2E9703F}" type="datetimeFigureOut">
              <a:rPr lang="en-US"/>
              <a:pPr/>
              <a:t>6/7/2011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58D8F-9FD5-4B44-B8BF-BF6A07B14F7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7AE0EEB-53A4-4574-BF58-D55299B6349F}" type="datetimeFigureOut">
              <a:rPr lang="en-US"/>
              <a:pPr/>
              <a:t>6/7/2011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05319-D56B-4F9F-9AAE-62B424EB471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769AE-E520-479A-A4AA-84C6C537B40C}" type="slidenum">
              <a:rPr lang="en-US" altLang="zh-TW"/>
              <a:pPr/>
              <a:t>‹Nº›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795644-7875-4EE1-9B19-60CA88956C9A}" type="slidenum">
              <a:rPr lang="en-US" altLang="zh-TW"/>
              <a:pPr/>
              <a:t>‹Nº›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2D3D00-7FF9-4D87-A6CA-3D3E1DD1DEA3}" type="slidenum">
              <a:rPr lang="en-US" altLang="zh-TW"/>
              <a:pPr/>
              <a:t>‹Nº›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44678-2FFD-4E87-B1A6-C80D54B2D714}" type="slidenum">
              <a:rPr lang="en-US" altLang="zh-TW"/>
              <a:pPr/>
              <a:t>‹Nº›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A081B3-07E7-4554-816B-EBD05B29C322}" type="slidenum">
              <a:rPr lang="en-US" altLang="zh-TW"/>
              <a:pPr/>
              <a:t>‹Nº›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31E545-EA88-47F2-95CC-5153B921101D}" type="slidenum">
              <a:rPr lang="en-US" altLang="zh-TW"/>
              <a:pPr/>
              <a:t>‹Nº›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5AFA6D-E80F-45F5-AB67-760C1ECE161B}" type="slidenum">
              <a:rPr lang="en-US" altLang="zh-TW"/>
              <a:pPr/>
              <a:t>‹Nº›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2D915F-2156-47B0-9D8A-BCCBD782E9D7}" type="slidenum">
              <a:rPr lang="en-US" altLang="zh-TW"/>
              <a:pPr/>
              <a:t>‹Nº›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CF6D7C-9FAA-4CF9-B62B-E77F8E06E3F3}" type="datetimeFigureOut">
              <a:rPr lang="en-US"/>
              <a:pPr/>
              <a:t>6/7/2011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0F892-30C5-4BA4-9035-2AB8B9BADAA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2BC96E-1678-4745-A051-79602583CD83}" type="slidenum">
              <a:rPr lang="en-US" altLang="zh-TW"/>
              <a:pPr/>
              <a:t>‹Nº›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845259-1113-47D3-82E1-D2FA2604B464}" type="slidenum">
              <a:rPr lang="en-US" altLang="zh-TW"/>
              <a:pPr/>
              <a:t>‹Nº›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26C5B8-1137-4191-91E6-85DAD7525A7D}" type="slidenum">
              <a:rPr lang="en-US" altLang="zh-TW"/>
              <a:pPr/>
              <a:t>‹Nº›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C9671-FBA8-48C1-B24D-1AF8B778C9BB}" type="slidenum">
              <a:rPr lang="en-US" altLang="zh-TW"/>
              <a:pPr/>
              <a:t>‹Nº›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B85CCA-D598-4CBE-9AB9-25C46B5B7024}" type="slidenum">
              <a:rPr lang="en-US" altLang="zh-TW"/>
              <a:pPr/>
              <a:t>‹Nº›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6F4A4-C6EE-4468-B23D-E6125E1BB804}" type="slidenum">
              <a:rPr lang="en-US" altLang="zh-TW"/>
              <a:pPr/>
              <a:t>‹Nº›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CF38C-306B-45CA-956E-F85C0A50AA92}" type="slidenum">
              <a:rPr lang="en-US" altLang="zh-TW"/>
              <a:pPr/>
              <a:t>‹Nº›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D47798-1E04-4173-BC16-43426A870167}" type="slidenum">
              <a:rPr lang="en-US" altLang="zh-TW"/>
              <a:pPr/>
              <a:t>‹Nº›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BADB5-E1A3-4715-8C66-A5BD648CAEAD}" type="slidenum">
              <a:rPr lang="en-US" altLang="zh-TW"/>
              <a:pPr/>
              <a:t>‹Nº›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335E2-5E0A-47CC-BD1C-7D971E71EDE8}" type="slidenum">
              <a:rPr lang="en-US" altLang="zh-TW"/>
              <a:pPr/>
              <a:t>‹Nº›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/>
          <a:lstStyle>
            <a:lvl1pPr>
              <a:defRPr/>
            </a:lvl1pPr>
          </a:lstStyle>
          <a:p>
            <a:fld id="{174CAE5B-DD6B-45DC-90C3-4C751BC20780}" type="datetimeFigureOut">
              <a:rPr lang="en-US"/>
              <a:pPr/>
              <a:t>6/7/2011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FDFB309E-45AD-4B0B-B4A4-A78A0BB7C732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6EB69-BD38-4902-BFE9-97FD866A3078}" type="slidenum">
              <a:rPr lang="en-US" altLang="zh-TW"/>
              <a:pPr/>
              <a:t>‹Nº›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DB135-CBF1-4E7C-8D09-069AF41A304D}" type="slidenum">
              <a:rPr lang="en-US" altLang="zh-TW"/>
              <a:pPr/>
              <a:t>‹Nº›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1F6377-9782-4C60-A556-2FE8128FB573}" type="slidenum">
              <a:rPr lang="en-US" altLang="zh-TW"/>
              <a:pPr/>
              <a:t>‹Nº›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2BEFE5-46F7-425C-B8D6-E3A7F25C5E32}" type="slidenum">
              <a:rPr lang="en-US" altLang="zh-TW"/>
              <a:pPr/>
              <a:t>‹Nº›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C3D90E-57AE-44CE-9C52-7A8321FFAF77}" type="datetimeFigureOut">
              <a:rPr lang="en-US"/>
              <a:pPr/>
              <a:t>6/7/2011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fld id="{817CBD1A-C81F-4F95-BA75-D8FE0C3D69C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endParaRPr lang="es-E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E31468-B385-4D3B-BD6C-960DFD3A03B3}" type="datetimeFigureOut">
              <a:rPr lang="en-US"/>
              <a:pPr/>
              <a:t>6/7/2011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fld id="{3871269B-8EA0-4385-8A54-D95D55EA619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853226-7FDA-4008-857D-A6C91F77EAA0}" type="datetimeFigureOut">
              <a:rPr lang="en-US"/>
              <a:pPr/>
              <a:t>6/7/2011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B385A-BBCB-4086-9731-6BB36817820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5B0E50D-3619-45E0-A093-CF1D01EF29C4}" type="datetimeFigureOut">
              <a:rPr lang="en-US"/>
              <a:pPr/>
              <a:t>6/7/2011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12013-2C50-42E0-97DA-1538F672399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/>
          <a:lstStyle>
            <a:lvl1pPr>
              <a:defRPr/>
            </a:lvl1pPr>
          </a:lstStyle>
          <a:p>
            <a:fld id="{62F3C54C-D2BB-4EEA-BB0D-10F972101D44}" type="datetimeFigureOut">
              <a:rPr lang="en-US"/>
              <a:pPr/>
              <a:t>6/7/2011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8481AFD6-5232-4A09-A3CE-EBA10819E469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/>
          <a:lstStyle>
            <a:lvl1pPr>
              <a:defRPr/>
            </a:lvl1pPr>
          </a:lstStyle>
          <a:p>
            <a:fld id="{AED8477A-E2B8-4FDD-AFCA-6529600C3FA8}" type="datetimeFigureOut">
              <a:rPr lang="en-US"/>
              <a:pPr/>
              <a:t>6/7/2011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54502380-D36F-4C84-8640-5CE61C369BF2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B4B8C6"/>
                </a:solidFill>
                <a:latin typeface="Rockwell"/>
              </a:defRPr>
            </a:lvl1pPr>
          </a:lstStyle>
          <a:p>
            <a:endParaRPr lang="es-E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B4B8C6"/>
                </a:solidFill>
                <a:latin typeface="Rockwell"/>
              </a:defRPr>
            </a:lvl1pPr>
          </a:lstStyle>
          <a:p>
            <a:fld id="{409DC0C5-9B95-4167-A381-FC6D52A59093}" type="datetimeFigureOut">
              <a:rPr lang="en-US"/>
              <a:pPr/>
              <a:t>6/7/2011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BCC7CD"/>
                </a:solidFill>
                <a:latin typeface="Rockwell"/>
              </a:defRPr>
            </a:lvl1pPr>
          </a:lstStyle>
          <a:p>
            <a:fld id="{C6DF59BA-BD2A-483D-868C-CC4818F6DD55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solidFill>
            <a:schemeClr val="bg2">
              <a:tint val="85000"/>
              <a:shade val="90000"/>
              <a:satMod val="150000"/>
              <a:alpha val="75000"/>
            </a:schemeClr>
          </a:solidFill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8"/>
            <a:ext cx="8229600" cy="4525962"/>
          </a:xfrm>
          <a:prstGeom prst="rect">
            <a:avLst/>
          </a:prstGeom>
          <a:solidFill>
            <a:schemeClr val="bg2">
              <a:tint val="85000"/>
              <a:shade val="90000"/>
              <a:satMod val="150000"/>
              <a:alpha val="75000"/>
            </a:schemeClr>
          </a:solidFill>
        </p:spPr>
        <p:txBody>
          <a:bodyPr>
            <a:normAutofit/>
          </a:bodyPr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45" r:id="rId7"/>
    <p:sldLayoutId id="2147483776" r:id="rId8"/>
    <p:sldLayoutId id="2147483777" r:id="rId9"/>
    <p:sldLayoutId id="2147483746" r:id="rId10"/>
    <p:sldLayoutId id="214748374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>
        <p:tmplLst>
          <p:tmpl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marL="53975" indent="-53975"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998700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ctr" rtl="0" eaLnBrk="0" fontAlgn="base" hangingPunct="0">
        <a:spcBef>
          <a:spcPct val="0"/>
        </a:spcBef>
        <a:spcAft>
          <a:spcPct val="0"/>
        </a:spcAft>
        <a:defRPr sz="4600">
          <a:solidFill>
            <a:srgbClr val="998700"/>
          </a:solidFill>
          <a:latin typeface="Rockwell"/>
        </a:defRPr>
      </a:lvl2pPr>
      <a:lvl3pPr marL="53975" indent="-53975" algn="ctr" rtl="0" eaLnBrk="0" fontAlgn="base" hangingPunct="0">
        <a:spcBef>
          <a:spcPct val="0"/>
        </a:spcBef>
        <a:spcAft>
          <a:spcPct val="0"/>
        </a:spcAft>
        <a:defRPr sz="4600">
          <a:solidFill>
            <a:srgbClr val="998700"/>
          </a:solidFill>
          <a:latin typeface="Rockwell"/>
        </a:defRPr>
      </a:lvl3pPr>
      <a:lvl4pPr marL="53975" indent="-53975" algn="ctr" rtl="0" eaLnBrk="0" fontAlgn="base" hangingPunct="0">
        <a:spcBef>
          <a:spcPct val="0"/>
        </a:spcBef>
        <a:spcAft>
          <a:spcPct val="0"/>
        </a:spcAft>
        <a:defRPr sz="4600">
          <a:solidFill>
            <a:srgbClr val="998700"/>
          </a:solidFill>
          <a:latin typeface="Rockwell"/>
        </a:defRPr>
      </a:lvl4pPr>
      <a:lvl5pPr marL="53975" indent="-53975" algn="ctr" rtl="0" eaLnBrk="0" fontAlgn="base" hangingPunct="0">
        <a:spcBef>
          <a:spcPct val="0"/>
        </a:spcBef>
        <a:spcAft>
          <a:spcPct val="0"/>
        </a:spcAft>
        <a:defRPr sz="4600">
          <a:solidFill>
            <a:srgbClr val="998700"/>
          </a:solidFill>
          <a:latin typeface="Rockwell"/>
        </a:defRPr>
      </a:lvl5pPr>
      <a:lvl6pPr marL="511175" indent="-53975" algn="ctr" rtl="0" fontAlgn="base">
        <a:spcBef>
          <a:spcPct val="0"/>
        </a:spcBef>
        <a:spcAft>
          <a:spcPct val="0"/>
        </a:spcAft>
        <a:defRPr sz="4600">
          <a:solidFill>
            <a:srgbClr val="998700"/>
          </a:solidFill>
          <a:latin typeface="Rockwell"/>
        </a:defRPr>
      </a:lvl6pPr>
      <a:lvl7pPr marL="968375" indent="-53975" algn="ctr" rtl="0" fontAlgn="base">
        <a:spcBef>
          <a:spcPct val="0"/>
        </a:spcBef>
        <a:spcAft>
          <a:spcPct val="0"/>
        </a:spcAft>
        <a:defRPr sz="4600">
          <a:solidFill>
            <a:srgbClr val="998700"/>
          </a:solidFill>
          <a:latin typeface="Rockwell"/>
        </a:defRPr>
      </a:lvl7pPr>
      <a:lvl8pPr marL="1425575" indent="-53975" algn="ctr" rtl="0" fontAlgn="base">
        <a:spcBef>
          <a:spcPct val="0"/>
        </a:spcBef>
        <a:spcAft>
          <a:spcPct val="0"/>
        </a:spcAft>
        <a:defRPr sz="4600">
          <a:solidFill>
            <a:srgbClr val="998700"/>
          </a:solidFill>
          <a:latin typeface="Rockwell"/>
        </a:defRPr>
      </a:lvl8pPr>
      <a:lvl9pPr marL="1882775" indent="-53975" algn="ctr" rtl="0" fontAlgn="base">
        <a:spcBef>
          <a:spcPct val="0"/>
        </a:spcBef>
        <a:spcAft>
          <a:spcPct val="0"/>
        </a:spcAft>
        <a:defRPr sz="4600">
          <a:solidFill>
            <a:srgbClr val="998700"/>
          </a:solidFill>
          <a:latin typeface="Rockwell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rgbClr val="FFE947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rgbClr val="FFE947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8CADAE"/>
        </a:buClr>
        <a:buSzPct val="100000"/>
        <a:buFont typeface="Wingdings 2" pitchFamily="18" charset="2"/>
        <a:buChar char=""/>
        <a:defRPr sz="2300" kern="1200">
          <a:solidFill>
            <a:srgbClr val="FFE947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8CADAE"/>
        </a:buClr>
        <a:buSzPct val="100000"/>
        <a:buFont typeface="Wingdings 2" pitchFamily="18" charset="2"/>
        <a:buChar char=""/>
        <a:defRPr sz="2000" kern="1200">
          <a:solidFill>
            <a:srgbClr val="FFE947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8CADAE"/>
        </a:buClr>
        <a:buSzPct val="100000"/>
        <a:buFont typeface="Wingdings 2" pitchFamily="18" charset="2"/>
        <a:buChar char=""/>
        <a:defRPr sz="1900" kern="1200">
          <a:solidFill>
            <a:srgbClr val="FFE947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60401B60-2995-4AD4-8C1B-732D6BDBCE09}" type="slidenum">
              <a:rPr lang="en-US" altLang="zh-TW"/>
              <a:pPr/>
              <a:t>‹Nº›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PMingLiU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6A38E291-0FA4-46D3-9CD2-C9B231C9B682}" type="slidenum">
              <a:rPr lang="en-US" altLang="zh-TW"/>
              <a:pPr/>
              <a:t>‹Nº›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PMingLiU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k-astronomy.com/atom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js082.k12.sd.us/My_Classes/Physical_Science/atoms/atoms_1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js082.k12.sd.us/My_Classes/Physical_Science/atoms/atoms_1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Atomic models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8159750" cy="3429000"/>
          </a:xfrm>
        </p:spPr>
        <p:txBody>
          <a:bodyPr>
            <a:normAutofit/>
          </a:bodyPr>
          <a:lstStyle/>
          <a:p>
            <a:pPr algn="l"/>
            <a:r>
              <a:rPr lang="es-ES" dirty="0" smtClean="0"/>
              <a:t>27.(b) </a:t>
            </a:r>
            <a:r>
              <a:rPr lang="en-US" dirty="0" smtClean="0"/>
              <a:t>describe a simple model for the nuclear atom to include protons, neutrons and orbital </a:t>
            </a:r>
            <a:r>
              <a:rPr lang="es-ES" dirty="0" err="1" smtClean="0"/>
              <a:t>electrons</a:t>
            </a:r>
            <a:r>
              <a:rPr lang="es-ES" dirty="0" smtClean="0"/>
              <a:t>.</a:t>
            </a:r>
          </a:p>
          <a:p>
            <a:pPr algn="l"/>
            <a:r>
              <a:rPr lang="es-ES" dirty="0" smtClean="0"/>
              <a:t>27.(a) </a:t>
            </a:r>
            <a:r>
              <a:rPr lang="en-US" dirty="0" smtClean="0"/>
              <a:t>infer from the results of the –particle scattering experiment the existence and small </a:t>
            </a:r>
            <a:r>
              <a:rPr lang="es-ES" dirty="0" err="1" smtClean="0"/>
              <a:t>size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nucleus</a:t>
            </a:r>
            <a:r>
              <a:rPr lang="es-ES" dirty="0" smtClean="0"/>
              <a:t>.</a:t>
            </a:r>
          </a:p>
          <a:p>
            <a:pPr algn="l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 bwMode="auto"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Read p329</a:t>
            </a:r>
          </a:p>
          <a:p>
            <a:pPr eaLnBrk="1" hangingPunct="1"/>
            <a:r>
              <a:rPr lang="en-US" dirty="0" smtClean="0"/>
              <a:t>Worksheet Q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Problems with the model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There was one very obvious problem with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Rutherfords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model and that lay in the well established laws of classical electrodynamics.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These laws stated that any accelerating charge would produce electromagnetic radiation.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Since the electron accelerates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radially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as it orbits the nucleus, energy would be radiated away from the electron causing its orbit to decay.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From observing atomic densities and calculating the time for these orbits to decay based on classical theories it was very clear this wasn't happening. 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Energy levels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"/>
              <a:defRPr/>
            </a:pP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Neils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Bohr in 1913 took the step of incorporating recent developments in quantum ideals into a model of the Hydrogen atom. </a:t>
            </a: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 he proposed was basically the Rutherford planetary system but he postulated that the orbits would remain stable at certain quantized radii due in turn to quantized angular momentum. </a:t>
            </a: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He also said that the only way the orbit could change is if it were to jump from one quantum state to another with no intermediate stages. </a:t>
            </a: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previously observed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Rydberg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emission lines of hydrogen were explained almost perfectly by his theory and thus he formed one of the most influential theories of modern physics.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304800"/>
            <a:ext cx="91440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1" lang="en-US" altLang="zh-TW" sz="3200" b="1" i="1">
                <a:solidFill>
                  <a:srgbClr val="000000"/>
                </a:solidFill>
                <a:latin typeface="Times New Roman" pitchFamily="18" charset="0"/>
              </a:rPr>
              <a:t>Hydrogen atom emission spectrum give us hints …</a:t>
            </a:r>
          </a:p>
        </p:txBody>
      </p:sp>
      <p:pic>
        <p:nvPicPr>
          <p:cNvPr id="3078" name="Picture 6" descr="C:\Documents and Settings\User\My Documents\power point\spectru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44000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76200" y="4800600"/>
            <a:ext cx="8915400" cy="2014538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50000">
                <a:schemeClr val="bg1"/>
              </a:gs>
              <a:gs pos="100000">
                <a:srgbClr val="FFCC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kumimoji="1" lang="en-US" altLang="zh-TW" sz="2800">
                <a:solidFill>
                  <a:srgbClr val="000000"/>
                </a:solidFill>
                <a:latin typeface="Times New Roman" pitchFamily="18" charset="0"/>
              </a:rPr>
              <a:t>is a </a:t>
            </a:r>
            <a:r>
              <a:rPr kumimoji="1" lang="en-US" altLang="zh-TW" sz="2800" b="1" i="1">
                <a:solidFill>
                  <a:srgbClr val="9933FF"/>
                </a:solidFill>
                <a:latin typeface="Times New Roman" pitchFamily="18" charset="0"/>
              </a:rPr>
              <a:t>continuous spectrum</a:t>
            </a:r>
            <a:r>
              <a:rPr kumimoji="1" lang="en-US" altLang="zh-TW" sz="2800">
                <a:solidFill>
                  <a:srgbClr val="000000"/>
                </a:solidFill>
                <a:latin typeface="Times New Roman" pitchFamily="18" charset="0"/>
              </a:rPr>
              <a:t> obtained from </a:t>
            </a:r>
            <a:r>
              <a:rPr kumimoji="1" lang="en-US" altLang="zh-TW" sz="2800" b="1" i="1">
                <a:solidFill>
                  <a:srgbClr val="FF3300"/>
                </a:solidFill>
                <a:latin typeface="Times New Roman" pitchFamily="18" charset="0"/>
              </a:rPr>
              <a:t>visible light</a:t>
            </a:r>
            <a:r>
              <a:rPr kumimoji="1" lang="en-US" altLang="zh-TW" sz="280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kumimoji="1" lang="en-US" altLang="zh-TW" sz="28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 from 400nm to 700 nm.</a:t>
            </a:r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kumimoji="1" lang="en-US" altLang="zh-TW" sz="2800">
                <a:solidFill>
                  <a:srgbClr val="000000"/>
                </a:solidFill>
                <a:latin typeface="Times New Roman" pitchFamily="18" charset="0"/>
              </a:rPr>
              <a:t>is a </a:t>
            </a:r>
            <a:r>
              <a:rPr kumimoji="1" lang="en-US" altLang="zh-TW" sz="2800" b="1" i="1">
                <a:solidFill>
                  <a:srgbClr val="9933FF"/>
                </a:solidFill>
                <a:latin typeface="Times New Roman" pitchFamily="18" charset="0"/>
              </a:rPr>
              <a:t>line spectrum</a:t>
            </a:r>
            <a:r>
              <a:rPr kumimoji="1" lang="en-US" altLang="zh-TW" sz="2800">
                <a:solidFill>
                  <a:srgbClr val="000000"/>
                </a:solidFill>
                <a:latin typeface="Times New Roman" pitchFamily="18" charset="0"/>
              </a:rPr>
              <a:t> obtained from </a:t>
            </a:r>
            <a:r>
              <a:rPr kumimoji="1" lang="en-US" altLang="zh-TW" sz="2800" b="1" i="1">
                <a:solidFill>
                  <a:srgbClr val="FF3300"/>
                </a:solidFill>
                <a:latin typeface="Times New Roman" pitchFamily="18" charset="0"/>
              </a:rPr>
              <a:t>emitted light</a:t>
            </a:r>
            <a:r>
              <a:rPr kumimoji="1" lang="en-US" altLang="zh-TW" sz="2800">
                <a:solidFill>
                  <a:srgbClr val="000000"/>
                </a:solidFill>
                <a:latin typeface="Times New Roman" pitchFamily="18" charset="0"/>
              </a:rPr>
              <a:t> of an excited hydrogen atom, </a:t>
            </a:r>
            <a:r>
              <a:rPr kumimoji="1" lang="en-US" altLang="zh-TW" sz="28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 from 400 nm to 700 nm.</a:t>
            </a:r>
            <a:endParaRPr kumimoji="1" lang="en-US" altLang="zh-TW" sz="28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  <p:bldP spid="3079" grpId="0" build="p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228600"/>
            <a:ext cx="8610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1" lang="en-US" altLang="zh-TW" sz="3200" b="1" i="1">
                <a:solidFill>
                  <a:srgbClr val="000000"/>
                </a:solidFill>
                <a:latin typeface="Times New Roman" pitchFamily="18" charset="0"/>
              </a:rPr>
              <a:t>Bohr’s enlightenment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 l="69531" t="56250" r="3125" b="16667"/>
          <a:stretch>
            <a:fillRect/>
          </a:stretch>
        </p:blipFill>
        <p:spPr bwMode="auto">
          <a:xfrm>
            <a:off x="4648200" y="623888"/>
            <a:ext cx="4495800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28600" y="3810000"/>
            <a:ext cx="2819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TW" sz="2400" i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E</a:t>
            </a:r>
            <a:r>
              <a:rPr kumimoji="1" lang="en-US" altLang="zh-TW" sz="2400" baseline="-25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1</a:t>
            </a:r>
            <a:r>
              <a:rPr kumimoji="1" lang="en-US" altLang="zh-TW" sz="24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= 3.03 x 10</a:t>
            </a:r>
            <a:r>
              <a:rPr kumimoji="1" lang="en-US" altLang="zh-TW" sz="2400" baseline="30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-19 </a:t>
            </a:r>
            <a:r>
              <a:rPr kumimoji="1" lang="en-US" altLang="zh-TW" sz="24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J</a:t>
            </a:r>
          </a:p>
          <a:p>
            <a:pPr>
              <a:spcBef>
                <a:spcPct val="50000"/>
              </a:spcBef>
            </a:pPr>
            <a:r>
              <a:rPr kumimoji="1" lang="en-US" altLang="zh-TW" sz="2400" i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E</a:t>
            </a:r>
            <a:r>
              <a:rPr kumimoji="1" lang="en-US" altLang="zh-TW" sz="2400" baseline="-25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kumimoji="1" lang="en-US" altLang="zh-TW" sz="24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= 4.09 x 10</a:t>
            </a:r>
            <a:r>
              <a:rPr kumimoji="1" lang="en-US" altLang="zh-TW" sz="2400" baseline="30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-19 </a:t>
            </a:r>
            <a:r>
              <a:rPr kumimoji="1" lang="en-US" altLang="zh-TW" sz="24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J</a:t>
            </a:r>
          </a:p>
          <a:p>
            <a:pPr>
              <a:spcBef>
                <a:spcPct val="50000"/>
              </a:spcBef>
            </a:pPr>
            <a:r>
              <a:rPr kumimoji="1" lang="en-US" altLang="zh-TW" sz="2400" i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E</a:t>
            </a:r>
            <a:r>
              <a:rPr kumimoji="1" lang="en-US" altLang="zh-TW" sz="2400" baseline="-25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3</a:t>
            </a:r>
            <a:r>
              <a:rPr kumimoji="1" lang="en-US" altLang="zh-TW" sz="24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= 4.58 x 10</a:t>
            </a:r>
            <a:r>
              <a:rPr kumimoji="1" lang="en-US" altLang="zh-TW" sz="2400" baseline="30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-19 </a:t>
            </a:r>
            <a:r>
              <a:rPr kumimoji="1" lang="en-US" altLang="zh-TW" sz="24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J</a:t>
            </a:r>
          </a:p>
        </p:txBody>
      </p:sp>
      <p:pic>
        <p:nvPicPr>
          <p:cNvPr id="6150" name="Picture 6" descr="C:\Documents and Settings\User\My Documents\power point\spectrum3.jpg"/>
          <p:cNvPicPr>
            <a:picLocks noChangeAspect="1" noChangeArrowheads="1"/>
          </p:cNvPicPr>
          <p:nvPr/>
        </p:nvPicPr>
        <p:blipFill>
          <a:blip r:embed="rId3"/>
          <a:srcRect l="65749" r="1527"/>
          <a:stretch>
            <a:fillRect/>
          </a:stretch>
        </p:blipFill>
        <p:spPr bwMode="auto">
          <a:xfrm>
            <a:off x="228600" y="762000"/>
            <a:ext cx="32004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429000" y="3886200"/>
            <a:ext cx="3352800" cy="1905000"/>
            <a:chOff x="2256" y="2880"/>
            <a:chExt cx="2112" cy="1200"/>
          </a:xfrm>
        </p:grpSpPr>
        <p:sp>
          <p:nvSpPr>
            <p:cNvPr id="24585" name="Line 8"/>
            <p:cNvSpPr>
              <a:spLocks noChangeShapeType="1"/>
            </p:cNvSpPr>
            <p:nvPr/>
          </p:nvSpPr>
          <p:spPr bwMode="auto">
            <a:xfrm>
              <a:off x="2256" y="3984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4586" name="Line 9"/>
            <p:cNvSpPr>
              <a:spLocks noChangeShapeType="1"/>
            </p:cNvSpPr>
            <p:nvPr/>
          </p:nvSpPr>
          <p:spPr bwMode="auto">
            <a:xfrm>
              <a:off x="2256" y="3504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4587" name="Line 10"/>
            <p:cNvSpPr>
              <a:spLocks noChangeShapeType="1"/>
            </p:cNvSpPr>
            <p:nvPr/>
          </p:nvSpPr>
          <p:spPr bwMode="auto">
            <a:xfrm>
              <a:off x="2256" y="3264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4588" name="Line 11"/>
            <p:cNvSpPr>
              <a:spLocks noChangeShapeType="1"/>
            </p:cNvSpPr>
            <p:nvPr/>
          </p:nvSpPr>
          <p:spPr bwMode="auto">
            <a:xfrm>
              <a:off x="2256" y="3168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4589" name="Line 12"/>
            <p:cNvSpPr>
              <a:spLocks noChangeShapeType="1"/>
            </p:cNvSpPr>
            <p:nvPr/>
          </p:nvSpPr>
          <p:spPr bwMode="auto">
            <a:xfrm>
              <a:off x="2976" y="3504"/>
              <a:ext cx="0" cy="4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4590" name="Line 13"/>
            <p:cNvSpPr>
              <a:spLocks noChangeShapeType="1"/>
            </p:cNvSpPr>
            <p:nvPr/>
          </p:nvSpPr>
          <p:spPr bwMode="auto">
            <a:xfrm>
              <a:off x="2688" y="3264"/>
              <a:ext cx="0" cy="7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4591" name="Line 14"/>
            <p:cNvSpPr>
              <a:spLocks noChangeShapeType="1"/>
            </p:cNvSpPr>
            <p:nvPr/>
          </p:nvSpPr>
          <p:spPr bwMode="auto">
            <a:xfrm>
              <a:off x="2400" y="3168"/>
              <a:ext cx="0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4592" name="Text Box 15"/>
            <p:cNvSpPr txBox="1">
              <a:spLocks noChangeArrowheads="1"/>
            </p:cNvSpPr>
            <p:nvPr/>
          </p:nvSpPr>
          <p:spPr bwMode="auto">
            <a:xfrm>
              <a:off x="2928" y="3600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 sz="2400" i="1">
                  <a:solidFill>
                    <a:srgbClr val="000000"/>
                  </a:solidFill>
                  <a:latin typeface="Times New Roman" pitchFamily="18" charset="0"/>
                </a:rPr>
                <a:t>E</a:t>
              </a:r>
              <a:r>
                <a:rPr kumimoji="1" lang="en-US" altLang="zh-TW" sz="2400" baseline="-25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r>
                <a:rPr kumimoji="1" lang="en-US" altLang="zh-TW" sz="2400">
                  <a:solidFill>
                    <a:srgbClr val="000000"/>
                  </a:solidFill>
                  <a:latin typeface="Times New Roman" pitchFamily="18" charset="0"/>
                </a:rPr>
                <a:t>= 3.03</a:t>
              </a:r>
              <a:endParaRPr kumimoji="1" lang="en-US" altLang="zh-TW" sz="2400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593" name="Text Box 16"/>
            <p:cNvSpPr txBox="1">
              <a:spLocks noChangeArrowheads="1"/>
            </p:cNvSpPr>
            <p:nvPr/>
          </p:nvSpPr>
          <p:spPr bwMode="auto">
            <a:xfrm>
              <a:off x="2640" y="3216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 sz="2400" i="1">
                  <a:solidFill>
                    <a:srgbClr val="000000"/>
                  </a:solidFill>
                  <a:latin typeface="Times New Roman" pitchFamily="18" charset="0"/>
                </a:rPr>
                <a:t>E</a:t>
              </a:r>
              <a:r>
                <a:rPr kumimoji="1" lang="en-US" altLang="zh-TW" sz="2400" baseline="-25000">
                  <a:solidFill>
                    <a:srgbClr val="000000"/>
                  </a:solidFill>
                  <a:latin typeface="Times New Roman" pitchFamily="18" charset="0"/>
                </a:rPr>
                <a:t>2 </a:t>
              </a:r>
              <a:r>
                <a:rPr kumimoji="1" lang="en-US" altLang="zh-TW" sz="2400">
                  <a:solidFill>
                    <a:srgbClr val="000000"/>
                  </a:solidFill>
                  <a:latin typeface="Times New Roman" pitchFamily="18" charset="0"/>
                </a:rPr>
                <a:t>= 4.09</a:t>
              </a:r>
              <a:endParaRPr kumimoji="1" lang="en-US" altLang="zh-TW" sz="2400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594" name="Text Box 17"/>
            <p:cNvSpPr txBox="1">
              <a:spLocks noChangeArrowheads="1"/>
            </p:cNvSpPr>
            <p:nvPr/>
          </p:nvSpPr>
          <p:spPr bwMode="auto">
            <a:xfrm>
              <a:off x="2400" y="2880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 sz="2400" i="1">
                  <a:solidFill>
                    <a:srgbClr val="000000"/>
                  </a:solidFill>
                  <a:latin typeface="Times New Roman" pitchFamily="18" charset="0"/>
                </a:rPr>
                <a:t>E</a:t>
              </a:r>
              <a:r>
                <a:rPr kumimoji="1" lang="en-US" altLang="zh-TW" sz="2400" baseline="-25000">
                  <a:solidFill>
                    <a:srgbClr val="000000"/>
                  </a:solidFill>
                  <a:latin typeface="Times New Roman" pitchFamily="18" charset="0"/>
                </a:rPr>
                <a:t>3 </a:t>
              </a:r>
              <a:r>
                <a:rPr kumimoji="1" lang="en-US" altLang="zh-TW" sz="2400">
                  <a:solidFill>
                    <a:srgbClr val="000000"/>
                  </a:solidFill>
                  <a:latin typeface="Times New Roman" pitchFamily="18" charset="0"/>
                </a:rPr>
                <a:t>= 4.58</a:t>
              </a:r>
              <a:endParaRPr kumimoji="1" lang="en-US" altLang="zh-TW" sz="2400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595" name="Text Box 18"/>
            <p:cNvSpPr txBox="1">
              <a:spLocks noChangeArrowheads="1"/>
            </p:cNvSpPr>
            <p:nvPr/>
          </p:nvSpPr>
          <p:spPr bwMode="auto">
            <a:xfrm>
              <a:off x="3744" y="3792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 sz="2400">
                  <a:solidFill>
                    <a:srgbClr val="000000"/>
                  </a:solidFill>
                  <a:latin typeface="Times New Roman" pitchFamily="18" charset="0"/>
                </a:rPr>
                <a:t>n = 1</a:t>
              </a:r>
            </a:p>
          </p:txBody>
        </p:sp>
        <p:sp>
          <p:nvSpPr>
            <p:cNvPr id="24596" name="Text Box 19"/>
            <p:cNvSpPr txBox="1">
              <a:spLocks noChangeArrowheads="1"/>
            </p:cNvSpPr>
            <p:nvPr/>
          </p:nvSpPr>
          <p:spPr bwMode="auto">
            <a:xfrm>
              <a:off x="3744" y="3312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 sz="2400">
                  <a:solidFill>
                    <a:srgbClr val="000000"/>
                  </a:solidFill>
                  <a:latin typeface="Times New Roman" pitchFamily="18" charset="0"/>
                </a:rPr>
                <a:t>n = 2</a:t>
              </a:r>
            </a:p>
          </p:txBody>
        </p:sp>
        <p:sp>
          <p:nvSpPr>
            <p:cNvPr id="24597" name="Text Box 20"/>
            <p:cNvSpPr txBox="1">
              <a:spLocks noChangeArrowheads="1"/>
            </p:cNvSpPr>
            <p:nvPr/>
          </p:nvSpPr>
          <p:spPr bwMode="auto">
            <a:xfrm>
              <a:off x="3744" y="3120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 sz="2400">
                  <a:solidFill>
                    <a:srgbClr val="000000"/>
                  </a:solidFill>
                  <a:latin typeface="Times New Roman" pitchFamily="18" charset="0"/>
                </a:rPr>
                <a:t>n = 3</a:t>
              </a:r>
            </a:p>
          </p:txBody>
        </p:sp>
        <p:sp>
          <p:nvSpPr>
            <p:cNvPr id="24598" name="Text Box 21"/>
            <p:cNvSpPr txBox="1">
              <a:spLocks noChangeArrowheads="1"/>
            </p:cNvSpPr>
            <p:nvPr/>
          </p:nvSpPr>
          <p:spPr bwMode="auto">
            <a:xfrm>
              <a:off x="3744" y="2976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 sz="2400">
                  <a:solidFill>
                    <a:srgbClr val="000000"/>
                  </a:solidFill>
                  <a:latin typeface="Times New Roman" pitchFamily="18" charset="0"/>
                </a:rPr>
                <a:t>n = 4</a:t>
              </a:r>
            </a:p>
          </p:txBody>
        </p:sp>
      </p:grp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6705600" y="4114800"/>
            <a:ext cx="2438400" cy="1735138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TW" sz="2400">
                <a:solidFill>
                  <a:srgbClr val="000000"/>
                </a:solidFill>
                <a:latin typeface="Times New Roman" pitchFamily="18" charset="0"/>
              </a:rPr>
              <a:t>n = shell number</a:t>
            </a:r>
            <a:endParaRPr kumimoji="1" lang="en-US" altLang="zh-TW" sz="2400" b="1" i="1">
              <a:solidFill>
                <a:srgbClr val="6600CC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kumimoji="1" lang="en-US" altLang="zh-TW" sz="2400" b="1" i="1">
                <a:solidFill>
                  <a:srgbClr val="6600CC"/>
                </a:solidFill>
                <a:latin typeface="Times New Roman" pitchFamily="18" charset="0"/>
              </a:rPr>
              <a:t>n is also called</a:t>
            </a:r>
            <a:r>
              <a:rPr kumimoji="1" lang="en-US" altLang="zh-TW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kumimoji="1" lang="en-US" altLang="zh-TW" sz="2400" b="1" i="1">
                <a:solidFill>
                  <a:srgbClr val="6600CC"/>
                </a:solidFill>
                <a:latin typeface="Times New Roman" pitchFamily="18" charset="0"/>
              </a:rPr>
              <a:t>principal quantum number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838200" y="5791200"/>
            <a:ext cx="6172200" cy="8255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1" lang="en-US" altLang="zh-TW" sz="3200" b="1" i="1">
                <a:solidFill>
                  <a:srgbClr val="000000"/>
                </a:solidFill>
                <a:latin typeface="Times New Roman" pitchFamily="18" charset="0"/>
              </a:rPr>
              <a:t>Features of energy levels of H atom: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1" lang="en-US" altLang="zh-TW" sz="3200" b="1" i="1">
                <a:solidFill>
                  <a:srgbClr val="000000"/>
                </a:solidFill>
                <a:latin typeface="Times New Roman" pitchFamily="18" charset="0"/>
              </a:rPr>
              <a:t>1.discrete / 2.energy gap decreasing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1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16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9" grpId="0" autoUpdateAnimBg="0"/>
      <p:bldP spid="6167" grpId="0" build="p" animBg="1" autoUpdateAnimBg="0"/>
      <p:bldP spid="6168" grpId="0" build="p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891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TW" sz="3200" b="1" i="1">
                <a:latin typeface="Times New Roman" pitchFamily="18" charset="0"/>
              </a:rPr>
              <a:t>Bohr model:electronic structure of hydrogen atom</a:t>
            </a:r>
          </a:p>
        </p:txBody>
      </p:sp>
      <p:pic>
        <p:nvPicPr>
          <p:cNvPr id="7172" name="Picture 4" descr="C:\Documents and Settings\User\My Documents\power point\spectrum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14400"/>
            <a:ext cx="8534400" cy="573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260475"/>
            <a:ext cx="5486400" cy="55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Bohr Model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Not the end……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651" name="Content Placeholder 3"/>
          <p:cNvSpPr>
            <a:spLocks noGrp="1"/>
          </p:cNvSpPr>
          <p:nvPr>
            <p:ph idx="1"/>
          </p:nvPr>
        </p:nvSpPr>
        <p:spPr bwMode="auto"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There are some clear limitations of the theory though</a:t>
            </a:r>
          </a:p>
          <a:p>
            <a:pPr eaLnBrk="1" hangingPunct="1"/>
            <a:r>
              <a:rPr lang="en-US" smtClean="0"/>
              <a:t>The fact that it does not predict decay rates/intensity of emission</a:t>
            </a:r>
          </a:p>
          <a:p>
            <a:pPr eaLnBrk="1" hangingPunct="1"/>
            <a:r>
              <a:rPr lang="en-US" smtClean="0"/>
              <a:t>The fact that it doesn’t explain the spectra too well for larger atoms than Hydrogen.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hlinkClick r:id="rId2"/>
              </a:rPr>
              <a:t>www.uk-astronomy.com/atom.htm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 bwMode="auto"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Read p330</a:t>
            </a:r>
          </a:p>
          <a:p>
            <a:pPr eaLnBrk="1" hangingPunct="1"/>
            <a:r>
              <a:rPr lang="en-US" dirty="0" smtClean="0"/>
              <a:t>Worksheet Q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Homework</a:t>
            </a:r>
            <a:endParaRPr lang="es-E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 bwMode="auto"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dirty="0" err="1" smtClean="0"/>
              <a:t>Visit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website</a:t>
            </a:r>
            <a:r>
              <a:rPr lang="es-ES" dirty="0" smtClean="0"/>
              <a:t> </a:t>
            </a:r>
            <a:r>
              <a:rPr lang="en-US" dirty="0" smtClean="0">
                <a:hlinkClick r:id="rId2"/>
              </a:rPr>
              <a:t>http://js082.k12.sd.us/My_Classes/Physical_Science/atoms/atoms_1.htm</a:t>
            </a:r>
            <a:endParaRPr lang="en-US" dirty="0" smtClean="0"/>
          </a:p>
          <a:p>
            <a:pPr eaLnBrk="1" hangingPunct="1"/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took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page of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notebook</a:t>
            </a:r>
            <a:r>
              <a:rPr lang="es-ES" dirty="0" smtClean="0"/>
              <a:t> as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atom</a:t>
            </a:r>
            <a:r>
              <a:rPr lang="es-ES" dirty="0" smtClean="0"/>
              <a:t>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would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width</a:t>
            </a:r>
            <a:r>
              <a:rPr lang="es-ES" dirty="0" smtClean="0"/>
              <a:t> of</a:t>
            </a:r>
          </a:p>
          <a:p>
            <a:pPr lvl="1" eaLnBrk="1" hangingPunct="1"/>
            <a:r>
              <a:rPr lang="es-ES" dirty="0" smtClean="0"/>
              <a:t>A </a:t>
            </a:r>
            <a:r>
              <a:rPr lang="es-ES" dirty="0" err="1" smtClean="0"/>
              <a:t>proton</a:t>
            </a:r>
            <a:endParaRPr lang="es-ES" dirty="0" smtClean="0"/>
          </a:p>
          <a:p>
            <a:pPr lvl="1" eaLnBrk="1" hangingPunct="1"/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smtClean="0"/>
              <a:t>electron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Atomic models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Plum pudding Thompson</a:t>
            </a:r>
          </a:p>
          <a:p>
            <a:pPr eaLnBrk="1" hangingPunct="1"/>
            <a:r>
              <a:rPr lang="en-US" dirty="0" smtClean="0"/>
              <a:t>Rutherford’s model 1914</a:t>
            </a: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Bohr’s model 1920</a:t>
            </a:r>
          </a:p>
          <a:p>
            <a:pPr eaLnBrk="1" hangingPunct="1"/>
            <a:r>
              <a:rPr lang="en-US" dirty="0" err="1" smtClean="0">
                <a:solidFill>
                  <a:srgbClr val="C00000"/>
                </a:solidFill>
              </a:rPr>
              <a:t>Schroedinger’s</a:t>
            </a:r>
            <a:r>
              <a:rPr lang="en-US" dirty="0" smtClean="0">
                <a:solidFill>
                  <a:srgbClr val="C00000"/>
                </a:solidFill>
              </a:rPr>
              <a:t> model 1924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hlinkClick r:id="rId2"/>
              </a:rPr>
              <a:t>http://js082.k12.sd.us/My_Classes/Physical_Science/atoms/atoms_1.htm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electron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 1897 J.J Thompson set about examining a flow of electricity, this is what are called cathode rays where electricity is propelled across a vacuum by a potential difference. 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Thomson showed that the stream could be deflected by both electric and magnetic fields and from this deduced that whatever was flowing must have a negative charge. 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This led to the idea of the cathode ray being a stream of particles which we now call electrons.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Thomson went further than this he developed his own model of the atom, in order to account for the electrically neutral complete atom he proposed a sphere of positive charge to counter the electrons. The electrons were free to move around in this charge as though it were a kind of liquid a very popular concept at the time.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Thompson’s model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371600"/>
            <a:ext cx="5105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65664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More experiments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 the early 1900's Mr. Ernest Rutherford designed his famous experiment it involved shooting alpha particles.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He collimated the alpha particles using slits then fired them at a thin sheet of gold only a few atoms thick.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Rutherford expected that the atoms would pass straight through with very little deviation in accordance with the plum pudding model.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Rutherford’s experiment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4100" y="1066800"/>
            <a:ext cx="70993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results</a:t>
            </a:r>
            <a:endParaRPr lang="es-E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</a:t>
            </a:r>
            <a:r>
              <a:rPr kumimoji="0" lang="es-ES" sz="23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s-ES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Geiger and Marsden's table of results compared with predictions using Rutherford's model. </a:t>
            </a:r>
            <a:br>
              <a:rPr kumimoji="0" lang="es-ES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 descr="The great scattering experi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4999" y="1981200"/>
            <a:ext cx="5070451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 new model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700" smtClean="0"/>
              <a:t>What they actually detected was backscattering or deflection at angles &gt; 90 degrees. 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This would be incompatible with the pudding model of Thomson. 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By counting the number of impacts on a phosphorous screen he found that ~ 1/1000 of α particles were deflected at angles &gt; 90 degrees. 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In 1911 Rutherford proposed a theory where instead of being distributed over the whole atom the positive charge was condensed into a very small nucleus at the centre of the atom surrounded by orbiting electrons(This became known as the Nuclear model). </a:t>
            </a:r>
          </a:p>
          <a:p>
            <a:pPr eaLnBrk="1" hangingPunct="1">
              <a:lnSpc>
                <a:spcPct val="80000"/>
              </a:lnSpc>
            </a:pPr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396</TotalTime>
  <Words>771</Words>
  <Application>Microsoft Office PowerPoint</Application>
  <PresentationFormat>Presentación en pantalla (4:3)</PresentationFormat>
  <Paragraphs>75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Foundry</vt:lpstr>
      <vt:lpstr>預設簡報設計</vt:lpstr>
      <vt:lpstr>1_預設簡報設計</vt:lpstr>
      <vt:lpstr>Atomic models</vt:lpstr>
      <vt:lpstr>Diapositiva 2</vt:lpstr>
      <vt:lpstr>Atomic models</vt:lpstr>
      <vt:lpstr>The electron</vt:lpstr>
      <vt:lpstr>Thompson’s model</vt:lpstr>
      <vt:lpstr>More experiments</vt:lpstr>
      <vt:lpstr>Rutherford’s experiment</vt:lpstr>
      <vt:lpstr>The results</vt:lpstr>
      <vt:lpstr>A new model</vt:lpstr>
      <vt:lpstr>To do</vt:lpstr>
      <vt:lpstr>Problems with the model</vt:lpstr>
      <vt:lpstr>Energy levels</vt:lpstr>
      <vt:lpstr>Diapositiva 13</vt:lpstr>
      <vt:lpstr>Diapositiva 14</vt:lpstr>
      <vt:lpstr>Diapositiva 15</vt:lpstr>
      <vt:lpstr>The Bohr Model</vt:lpstr>
      <vt:lpstr>Not the end……</vt:lpstr>
      <vt:lpstr>To do</vt:lpstr>
      <vt:lpstr>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Schroedingers model</dc:title>
  <dc:creator>jonathanb</dc:creator>
  <cp:lastModifiedBy>sciencia</cp:lastModifiedBy>
  <cp:revision>38</cp:revision>
  <dcterms:created xsi:type="dcterms:W3CDTF">2008-10-08T23:57:24Z</dcterms:created>
  <dcterms:modified xsi:type="dcterms:W3CDTF">2011-06-07T19:11:37Z</dcterms:modified>
</cp:coreProperties>
</file>