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64" r:id="rId3"/>
    <p:sldId id="261" r:id="rId4"/>
    <p:sldId id="262" r:id="rId5"/>
    <p:sldId id="263" r:id="rId6"/>
    <p:sldId id="265" r:id="rId7"/>
    <p:sldId id="260" r:id="rId8"/>
    <p:sldId id="266" r:id="rId9"/>
    <p:sldId id="267" r:id="rId10"/>
    <p:sldId id="268" r:id="rId11"/>
    <p:sldId id="269" r:id="rId12"/>
    <p:sldId id="273" r:id="rId13"/>
    <p:sldId id="271" r:id="rId14"/>
    <p:sldId id="272"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8" d="100"/>
          <a:sy n="48" d="100"/>
        </p:scale>
        <p:origin x="-84" y="-81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26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C7C347-93D2-40A7-BD2F-F1174DB4FB9B}" type="datetimeFigureOut">
              <a:rPr lang="es-ES" smtClean="0"/>
              <a:t>18/08/2010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7DF893-2216-414B-8E85-E0F55A53B9E9}"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1938AF1-EEC3-4F07-BDB8-35D007B4B754}" type="datetimeFigureOut">
              <a:rPr lang="en-US" smtClean="0"/>
              <a:pPr/>
              <a:t>8/18/2010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0AB2A-9DA4-43AA-99DE-906E32A7CCE4}" type="slidenum">
              <a:rPr lang="en-US" smtClean="0"/>
              <a:pPr/>
              <a:t>‹Nº›</a:t>
            </a:fld>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938AF1-EEC3-4F07-BDB8-35D007B4B754}" type="datetimeFigureOut">
              <a:rPr lang="en-US" smtClean="0"/>
              <a:pPr/>
              <a:t>8/18/2010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0AB2A-9DA4-43AA-99DE-906E32A7CCE4}" type="slidenum">
              <a:rPr lang="en-US" smtClean="0"/>
              <a:pPr/>
              <a:t>‹Nº›</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938AF1-EEC3-4F07-BDB8-35D007B4B754}" type="datetimeFigureOut">
              <a:rPr lang="en-US" smtClean="0"/>
              <a:pPr/>
              <a:t>8/18/2010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0AB2A-9DA4-43AA-99DE-906E32A7CCE4}" type="slidenum">
              <a:rPr lang="en-US" smtClean="0"/>
              <a:pPr/>
              <a:t>‹Nº›</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938AF1-EEC3-4F07-BDB8-35D007B4B754}" type="datetimeFigureOut">
              <a:rPr lang="en-US" smtClean="0"/>
              <a:pPr/>
              <a:t>8/18/2010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0AB2A-9DA4-43AA-99DE-906E32A7CCE4}" type="slidenum">
              <a:rPr lang="en-US" smtClean="0"/>
              <a:pPr/>
              <a:t>‹Nº›</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938AF1-EEC3-4F07-BDB8-35D007B4B754}" type="datetimeFigureOut">
              <a:rPr lang="en-US" smtClean="0"/>
              <a:pPr/>
              <a:t>8/18/2010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0AB2A-9DA4-43AA-99DE-906E32A7CCE4}" type="slidenum">
              <a:rPr lang="en-US" smtClean="0"/>
              <a:pPr/>
              <a:t>‹Nº›</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938AF1-EEC3-4F07-BDB8-35D007B4B754}" type="datetimeFigureOut">
              <a:rPr lang="en-US" smtClean="0"/>
              <a:pPr/>
              <a:t>8/18/2010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0AB2A-9DA4-43AA-99DE-906E32A7CCE4}" type="slidenum">
              <a:rPr lang="en-US" smtClean="0"/>
              <a:pPr/>
              <a:t>‹Nº›</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938AF1-EEC3-4F07-BDB8-35D007B4B754}" type="datetimeFigureOut">
              <a:rPr lang="en-US" smtClean="0"/>
              <a:pPr/>
              <a:t>8/18/2010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C0AB2A-9DA4-43AA-99DE-906E32A7CCE4}" type="slidenum">
              <a:rPr lang="en-US" smtClean="0"/>
              <a:pPr/>
              <a:t>‹Nº›</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938AF1-EEC3-4F07-BDB8-35D007B4B754}" type="datetimeFigureOut">
              <a:rPr lang="en-US" smtClean="0"/>
              <a:pPr/>
              <a:t>8/18/2010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0AB2A-9DA4-43AA-99DE-906E32A7CCE4}" type="slidenum">
              <a:rPr lang="en-US" smtClean="0"/>
              <a:pPr/>
              <a:t>‹Nº›</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38AF1-EEC3-4F07-BDB8-35D007B4B754}" type="datetimeFigureOut">
              <a:rPr lang="en-US" smtClean="0"/>
              <a:pPr/>
              <a:t>8/18/2010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C0AB2A-9DA4-43AA-99DE-906E32A7CCE4}" type="slidenum">
              <a:rPr lang="en-US" smtClean="0"/>
              <a:pPr/>
              <a:t>‹Nº›</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38AF1-EEC3-4F07-BDB8-35D007B4B754}" type="datetimeFigureOut">
              <a:rPr lang="en-US" smtClean="0"/>
              <a:pPr/>
              <a:t>8/18/2010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0AB2A-9DA4-43AA-99DE-906E32A7CCE4}" type="slidenum">
              <a:rPr lang="en-US" smtClean="0"/>
              <a:pPr/>
              <a:t>‹Nº›</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38AF1-EEC3-4F07-BDB8-35D007B4B754}" type="datetimeFigureOut">
              <a:rPr lang="en-US" smtClean="0"/>
              <a:pPr/>
              <a:t>8/18/2010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0AB2A-9DA4-43AA-99DE-906E32A7CCE4}" type="slidenum">
              <a:rPr lang="en-US" smtClean="0"/>
              <a:pPr/>
              <a:t>‹Nº›</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2000" b="-1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143000"/>
          </a:xfrm>
          <a:prstGeom prst="rect">
            <a:avLst/>
          </a:prstGeom>
          <a:solidFill>
            <a:schemeClr val="tx2">
              <a:lumMod val="50000"/>
              <a:alpha val="80000"/>
            </a:schemeClr>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19200"/>
            <a:ext cx="8229600" cy="4525963"/>
          </a:xfrm>
          <a:prstGeom prst="rect">
            <a:avLst/>
          </a:prstGeom>
          <a:solidFill>
            <a:schemeClr val="tx2">
              <a:lumMod val="50000"/>
              <a:alpha val="80000"/>
            </a:schemeClr>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38AF1-EEC3-4F07-BDB8-35D007B4B754}" type="datetimeFigureOut">
              <a:rPr lang="en-US" smtClean="0"/>
              <a:pPr/>
              <a:t>8/18/2010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0AB2A-9DA4-43AA-99DE-906E32A7CCE4}"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rgbClr val="FFFF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FFFF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FF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FFFF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FFFF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FFFF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0"/>
            <a:ext cx="7772400" cy="1470025"/>
          </a:xfrm>
        </p:spPr>
        <p:txBody>
          <a:bodyPr/>
          <a:lstStyle/>
          <a:p>
            <a:r>
              <a:rPr lang="en-US" dirty="0" smtClean="0"/>
              <a:t>Nuclear structure</a:t>
            </a:r>
            <a:endParaRPr lang="en-US" dirty="0"/>
          </a:p>
        </p:txBody>
      </p:sp>
      <p:sp>
        <p:nvSpPr>
          <p:cNvPr id="5" name="Subtitle 4"/>
          <p:cNvSpPr>
            <a:spLocks noGrp="1"/>
          </p:cNvSpPr>
          <p:nvPr>
            <p:ph type="subTitle" idx="1"/>
          </p:nvPr>
        </p:nvSpPr>
        <p:spPr>
          <a:xfrm>
            <a:off x="228600" y="1524000"/>
            <a:ext cx="8229600" cy="5029200"/>
          </a:xfrm>
        </p:spPr>
        <p:txBody>
          <a:bodyPr>
            <a:noAutofit/>
          </a:bodyPr>
          <a:lstStyle/>
          <a:p>
            <a:r>
              <a:rPr lang="es-ES" sz="2000" dirty="0" smtClean="0">
                <a:solidFill>
                  <a:srgbClr val="FFFF00"/>
                </a:solidFill>
              </a:rPr>
              <a:t>27.(c) </a:t>
            </a:r>
            <a:r>
              <a:rPr lang="en-US" sz="2000" dirty="0" smtClean="0">
                <a:solidFill>
                  <a:srgbClr val="FFFF00"/>
                </a:solidFill>
              </a:rPr>
              <a:t>distinguish between nucleon number (mass number) and proton number (atomic number).</a:t>
            </a:r>
            <a:r>
              <a:rPr lang="es-ES" sz="2000" dirty="0" smtClean="0">
                <a:solidFill>
                  <a:srgbClr val="FFFF00"/>
                </a:solidFill>
              </a:rPr>
              <a:t>.</a:t>
            </a:r>
          </a:p>
          <a:p>
            <a:r>
              <a:rPr lang="es-ES" sz="2000" dirty="0" smtClean="0">
                <a:solidFill>
                  <a:srgbClr val="FFFF00"/>
                </a:solidFill>
              </a:rPr>
              <a:t>27.(e) </a:t>
            </a:r>
            <a:r>
              <a:rPr lang="en-US" sz="2000" dirty="0" smtClean="0">
                <a:solidFill>
                  <a:srgbClr val="FFFF00"/>
                </a:solidFill>
              </a:rPr>
              <a:t>use the usual notation for the representation </a:t>
            </a:r>
            <a:r>
              <a:rPr lang="es-ES" sz="2000" dirty="0" smtClean="0">
                <a:solidFill>
                  <a:srgbClr val="FFFF00"/>
                </a:solidFill>
              </a:rPr>
              <a:t>of </a:t>
            </a:r>
            <a:r>
              <a:rPr lang="es-ES" sz="2000" dirty="0" err="1" smtClean="0">
                <a:solidFill>
                  <a:srgbClr val="FFFF00"/>
                </a:solidFill>
              </a:rPr>
              <a:t>nuclides</a:t>
            </a:r>
            <a:r>
              <a:rPr lang="es-ES" sz="2000" dirty="0" smtClean="0">
                <a:solidFill>
                  <a:srgbClr val="FFFF00"/>
                </a:solidFill>
              </a:rPr>
              <a:t>.</a:t>
            </a:r>
          </a:p>
          <a:p>
            <a:r>
              <a:rPr lang="es-ES" sz="2000" dirty="0" smtClean="0">
                <a:solidFill>
                  <a:srgbClr val="FFFF00"/>
                </a:solidFill>
              </a:rPr>
              <a:t>27.(d) </a:t>
            </a:r>
            <a:r>
              <a:rPr lang="en-US" sz="2000" dirty="0" smtClean="0">
                <a:solidFill>
                  <a:srgbClr val="FFFF00"/>
                </a:solidFill>
              </a:rPr>
              <a:t>show an understanding that an element can exist in various isotopic forms each with a </a:t>
            </a:r>
            <a:r>
              <a:rPr lang="es-ES" sz="2000" dirty="0" err="1" smtClean="0">
                <a:solidFill>
                  <a:srgbClr val="FFFF00"/>
                </a:solidFill>
              </a:rPr>
              <a:t>different</a:t>
            </a:r>
            <a:r>
              <a:rPr lang="es-ES" sz="2000" dirty="0" smtClean="0">
                <a:solidFill>
                  <a:srgbClr val="FFFF00"/>
                </a:solidFill>
              </a:rPr>
              <a:t> </a:t>
            </a:r>
            <a:r>
              <a:rPr lang="es-ES" sz="2000" dirty="0" err="1" smtClean="0">
                <a:solidFill>
                  <a:srgbClr val="FFFF00"/>
                </a:solidFill>
              </a:rPr>
              <a:t>number</a:t>
            </a:r>
            <a:r>
              <a:rPr lang="es-ES" sz="2000" dirty="0" smtClean="0">
                <a:solidFill>
                  <a:srgbClr val="FFFF00"/>
                </a:solidFill>
              </a:rPr>
              <a:t> of </a:t>
            </a:r>
            <a:r>
              <a:rPr lang="es-ES" sz="2000" dirty="0" err="1" smtClean="0">
                <a:solidFill>
                  <a:srgbClr val="FFFF00"/>
                </a:solidFill>
              </a:rPr>
              <a:t>neutrons</a:t>
            </a:r>
            <a:endParaRPr lang="es-ES" sz="2000" dirty="0" smtClean="0">
              <a:solidFill>
                <a:srgbClr val="FFFF00"/>
              </a:solidFill>
            </a:endParaRPr>
          </a:p>
          <a:p>
            <a:r>
              <a:rPr lang="es-ES" sz="2000" dirty="0" smtClean="0">
                <a:solidFill>
                  <a:srgbClr val="FFFF00"/>
                </a:solidFill>
              </a:rPr>
              <a:t>27.(f) </a:t>
            </a:r>
            <a:r>
              <a:rPr lang="en-US" sz="2000" dirty="0" smtClean="0">
                <a:solidFill>
                  <a:srgbClr val="FFFF00"/>
                </a:solidFill>
              </a:rPr>
              <a:t>appreciate that nucleon number, proton number, and energy and mass are all </a:t>
            </a:r>
            <a:r>
              <a:rPr lang="es-ES" sz="2000" dirty="0" err="1" smtClean="0">
                <a:solidFill>
                  <a:srgbClr val="FFFF00"/>
                </a:solidFill>
              </a:rPr>
              <a:t>conserved</a:t>
            </a:r>
            <a:r>
              <a:rPr lang="es-ES" sz="2000" dirty="0" smtClean="0">
                <a:solidFill>
                  <a:srgbClr val="FFFF00"/>
                </a:solidFill>
              </a:rPr>
              <a:t> in nuclear  </a:t>
            </a:r>
            <a:r>
              <a:rPr lang="es-ES" sz="2000" dirty="0" err="1" smtClean="0">
                <a:solidFill>
                  <a:srgbClr val="FFFF00"/>
                </a:solidFill>
              </a:rPr>
              <a:t>processes</a:t>
            </a:r>
            <a:endParaRPr lang="es-ES" sz="2000" dirty="0" smtClean="0">
              <a:solidFill>
                <a:srgbClr val="FFFF00"/>
              </a:solidFill>
            </a:endParaRPr>
          </a:p>
          <a:p>
            <a:r>
              <a:rPr lang="es-ES" sz="2000" dirty="0" smtClean="0">
                <a:solidFill>
                  <a:srgbClr val="FFFF00"/>
                </a:solidFill>
              </a:rPr>
              <a:t>27.(g) </a:t>
            </a:r>
            <a:r>
              <a:rPr lang="en-US" sz="2000" dirty="0" smtClean="0">
                <a:solidFill>
                  <a:srgbClr val="FFFF00"/>
                </a:solidFill>
              </a:rPr>
              <a:t>represent simple nuclear reactions by nuclear </a:t>
            </a:r>
            <a:r>
              <a:rPr lang="es-ES" sz="2000" dirty="0" err="1" smtClean="0">
                <a:solidFill>
                  <a:srgbClr val="FFFF00"/>
                </a:solidFill>
              </a:rPr>
              <a:t>equations</a:t>
            </a:r>
            <a:r>
              <a:rPr lang="es-ES" sz="2000" dirty="0" smtClean="0">
                <a:solidFill>
                  <a:srgbClr val="FFFF00"/>
                </a:solidFill>
              </a:rPr>
              <a:t> of </a:t>
            </a:r>
            <a:r>
              <a:rPr lang="es-ES" sz="2000" dirty="0" err="1" smtClean="0">
                <a:solidFill>
                  <a:srgbClr val="FFFF00"/>
                </a:solidFill>
              </a:rPr>
              <a:t>the</a:t>
            </a:r>
            <a:r>
              <a:rPr lang="es-ES" sz="2000" dirty="0" smtClean="0">
                <a:solidFill>
                  <a:srgbClr val="FFFF00"/>
                </a:solidFill>
              </a:rPr>
              <a:t> </a:t>
            </a:r>
            <a:r>
              <a:rPr lang="es-ES" sz="2000" dirty="0" err="1" smtClean="0">
                <a:solidFill>
                  <a:srgbClr val="FFFF00"/>
                </a:solidFill>
              </a:rPr>
              <a:t>form</a:t>
            </a:r>
            <a:r>
              <a:rPr lang="es-ES" sz="2000" dirty="0" smtClean="0">
                <a:solidFill>
                  <a:srgbClr val="FFFF00"/>
                </a:solidFill>
              </a:rPr>
              <a:t>  </a:t>
            </a:r>
          </a:p>
          <a:p>
            <a:endParaRPr lang="es-ES" sz="2000" dirty="0" smtClean="0">
              <a:solidFill>
                <a:srgbClr val="FFFF00"/>
              </a:solidFill>
            </a:endParaRPr>
          </a:p>
          <a:p>
            <a:endParaRPr lang="es-ES" sz="2000" dirty="0" smtClean="0">
              <a:solidFill>
                <a:srgbClr val="FFFF00"/>
              </a:solidFill>
            </a:endParaRPr>
          </a:p>
          <a:p>
            <a:r>
              <a:rPr lang="es-ES" sz="2000" dirty="0" smtClean="0">
                <a:solidFill>
                  <a:srgbClr val="FFFF00"/>
                </a:solidFill>
              </a:rPr>
              <a:t>27.(h) </a:t>
            </a:r>
            <a:r>
              <a:rPr lang="en-US" sz="2000" dirty="0" smtClean="0">
                <a:solidFill>
                  <a:srgbClr val="FFFF00"/>
                </a:solidFill>
              </a:rPr>
              <a:t>show an appreciation of the spontaneous and random nature of  nuclear decay.</a:t>
            </a:r>
          </a:p>
          <a:p>
            <a:r>
              <a:rPr lang="es-ES" sz="2000" dirty="0" smtClean="0">
                <a:solidFill>
                  <a:srgbClr val="FFFF00"/>
                </a:solidFill>
              </a:rPr>
              <a:t>21.(j) </a:t>
            </a:r>
            <a:r>
              <a:rPr lang="en-US" sz="2000" dirty="0" smtClean="0">
                <a:solidFill>
                  <a:srgbClr val="FFFF00"/>
                </a:solidFill>
              </a:rPr>
              <a:t>infer the random nature of radioactive decay from the fluctuations in count rate.</a:t>
            </a:r>
          </a:p>
          <a:p>
            <a:endParaRPr lang="es-ES" sz="2000" dirty="0" smtClean="0"/>
          </a:p>
          <a:p>
            <a:endParaRPr lang="es-ES" sz="2000" dirty="0" smtClean="0"/>
          </a:p>
          <a:p>
            <a:endParaRPr lang="es-ES" sz="2000" dirty="0" smtClean="0">
              <a:solidFill>
                <a:srgbClr val="FFFF00"/>
              </a:solidFill>
            </a:endParaRPr>
          </a:p>
          <a:p>
            <a:r>
              <a:rPr lang="es-ES" sz="2000" dirty="0" smtClean="0"/>
              <a:t>.</a:t>
            </a:r>
          </a:p>
          <a:p>
            <a:endParaRPr lang="es-ES" sz="2000" dirty="0" smtClean="0"/>
          </a:p>
        </p:txBody>
      </p:sp>
      <p:graphicFrame>
        <p:nvGraphicFramePr>
          <p:cNvPr id="13313" name="Object 1"/>
          <p:cNvGraphicFramePr>
            <a:graphicFrameLocks noChangeAspect="1"/>
          </p:cNvGraphicFramePr>
          <p:nvPr/>
        </p:nvGraphicFramePr>
        <p:xfrm>
          <a:off x="3124200" y="4343400"/>
          <a:ext cx="2209801" cy="436735"/>
        </p:xfrm>
        <a:graphic>
          <a:graphicData uri="http://schemas.openxmlformats.org/presentationml/2006/ole">
            <p:oleObj spid="_x0000_s13313" name="Ecuación" r:id="rId3" imgW="1218960" imgH="241200" progId="Equation.3">
              <p:embed/>
            </p:oleObj>
          </a:graphicData>
        </a:graphic>
      </p:graphicFrame>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Beta radiation</a:t>
            </a:r>
            <a:endParaRPr lang="en-US" dirty="0"/>
          </a:p>
        </p:txBody>
      </p:sp>
      <p:sp>
        <p:nvSpPr>
          <p:cNvPr id="3" name="Content Placeholder 2"/>
          <p:cNvSpPr>
            <a:spLocks noGrp="1"/>
          </p:cNvSpPr>
          <p:nvPr>
            <p:ph idx="1"/>
          </p:nvPr>
        </p:nvSpPr>
        <p:spPr>
          <a:xfrm>
            <a:off x="457200" y="1219201"/>
            <a:ext cx="8229600" cy="3505200"/>
          </a:xfrm>
        </p:spPr>
        <p:txBody>
          <a:bodyPr/>
          <a:lstStyle/>
          <a:p>
            <a:r>
              <a:rPr lang="en-GB" dirty="0" smtClean="0"/>
              <a:t>Beta sources are strontium-90, </a:t>
            </a:r>
            <a:endParaRPr lang="en-US" dirty="0" smtClean="0"/>
          </a:p>
          <a:p>
            <a:r>
              <a:rPr lang="en-GB" dirty="0" smtClean="0"/>
              <a:t>The underlying process is:</a:t>
            </a:r>
            <a:endParaRPr lang="en-US" dirty="0" smtClean="0"/>
          </a:p>
          <a:p>
            <a:r>
              <a:rPr lang="en-GB" dirty="0" smtClean="0"/>
              <a:t>n –&gt; p + e</a:t>
            </a:r>
            <a:r>
              <a:rPr lang="en-GB" baseline="30000" dirty="0" smtClean="0"/>
              <a:t>-</a:t>
            </a:r>
            <a:r>
              <a:rPr lang="en-GB" dirty="0" smtClean="0"/>
              <a:t> + </a:t>
            </a:r>
            <a:r>
              <a:rPr lang="el-GR" dirty="0" smtClean="0"/>
              <a:t>ν</a:t>
            </a:r>
            <a:endParaRPr lang="en-US" dirty="0" smtClean="0"/>
          </a:p>
          <a:p>
            <a:r>
              <a:rPr lang="en-GB" dirty="0" smtClean="0"/>
              <a:t>Here, </a:t>
            </a:r>
            <a:r>
              <a:rPr lang="el-GR" dirty="0" smtClean="0"/>
              <a:t>ν</a:t>
            </a:r>
            <a:r>
              <a:rPr lang="en-GB" dirty="0" smtClean="0"/>
              <a:t> is an antineutrino. </a:t>
            </a:r>
            <a:endParaRPr lang="en-US" dirty="0" smtClean="0"/>
          </a:p>
          <a:p>
            <a:r>
              <a:rPr lang="en-GB" dirty="0" smtClean="0"/>
              <a:t>You can translate n –&gt; p + e</a:t>
            </a:r>
            <a:r>
              <a:rPr lang="en-GB" baseline="30000" dirty="0" smtClean="0"/>
              <a:t>-</a:t>
            </a:r>
            <a:r>
              <a:rPr lang="en-GB" baseline="-25000" dirty="0" smtClean="0"/>
              <a:t>  </a:t>
            </a:r>
            <a:r>
              <a:rPr lang="en-GB" dirty="0" smtClean="0"/>
              <a:t>into the AZ notation:</a:t>
            </a:r>
            <a:endParaRPr lang="en-US" dirty="0" smtClean="0"/>
          </a:p>
          <a:p>
            <a:endParaRPr lang="en-US" dirty="0"/>
          </a:p>
        </p:txBody>
      </p:sp>
      <p:cxnSp>
        <p:nvCxnSpPr>
          <p:cNvPr id="5" name="Straight Connector 4"/>
          <p:cNvCxnSpPr/>
          <p:nvPr/>
        </p:nvCxnSpPr>
        <p:spPr>
          <a:xfrm>
            <a:off x="2895600" y="2514600"/>
            <a:ext cx="304800" cy="1588"/>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3124200"/>
            <a:ext cx="304800" cy="1588"/>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01" name="Object 1"/>
          <p:cNvGraphicFramePr>
            <a:graphicFrameLocks noChangeAspect="1"/>
          </p:cNvGraphicFramePr>
          <p:nvPr/>
        </p:nvGraphicFramePr>
        <p:xfrm>
          <a:off x="990600" y="4953000"/>
          <a:ext cx="6373368" cy="1295400"/>
        </p:xfrm>
        <a:graphic>
          <a:graphicData uri="http://schemas.openxmlformats.org/presentationml/2006/ole">
            <p:oleObj spid="_x0000_s25601" name="Equation" r:id="rId3" imgW="1168400" imgH="241300" progId="Equation.3">
              <p:embed/>
            </p:oleObj>
          </a:graphicData>
        </a:graphic>
      </p:graphicFrame>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Gamma radiation</a:t>
            </a:r>
            <a:endParaRPr lang="en-US" dirty="0"/>
          </a:p>
        </p:txBody>
      </p:sp>
      <p:sp>
        <p:nvSpPr>
          <p:cNvPr id="3" name="Content Placeholder 2"/>
          <p:cNvSpPr>
            <a:spLocks noGrp="1"/>
          </p:cNvSpPr>
          <p:nvPr>
            <p:ph idx="1"/>
          </p:nvPr>
        </p:nvSpPr>
        <p:spPr>
          <a:xfrm>
            <a:off x="457200" y="1219200"/>
            <a:ext cx="8229600" cy="4876800"/>
          </a:xfrm>
        </p:spPr>
        <p:txBody>
          <a:bodyPr>
            <a:noAutofit/>
          </a:bodyPr>
          <a:lstStyle/>
          <a:p>
            <a:r>
              <a:rPr lang="en-GB" sz="2400" dirty="0" smtClean="0"/>
              <a:t>gamma sources </a:t>
            </a:r>
            <a:r>
              <a:rPr lang="en-GB" sz="2400" dirty="0" err="1" smtClean="0"/>
              <a:t>eg</a:t>
            </a:r>
            <a:r>
              <a:rPr lang="en-GB" sz="2400" dirty="0" smtClean="0"/>
              <a:t> cobalt-60</a:t>
            </a:r>
          </a:p>
          <a:p>
            <a:r>
              <a:rPr lang="en-GB" sz="2400" dirty="0" smtClean="0"/>
              <a:t>The </a:t>
            </a:r>
            <a:r>
              <a:rPr lang="el-GR" sz="2400" dirty="0" smtClean="0"/>
              <a:t>γ</a:t>
            </a:r>
            <a:r>
              <a:rPr lang="en-GB" sz="2400" dirty="0" smtClean="0"/>
              <a:t> radiation comes from the radioactive </a:t>
            </a:r>
            <a:r>
              <a:rPr lang="en-GB" sz="2400" dirty="0" smtClean="0">
                <a:solidFill>
                  <a:schemeClr val="accent6"/>
                </a:solidFill>
              </a:rPr>
              <a:t>daughter</a:t>
            </a:r>
            <a:r>
              <a:rPr lang="en-GB" sz="2400" dirty="0" smtClean="0"/>
              <a:t>  of the beta decay.</a:t>
            </a:r>
          </a:p>
          <a:p>
            <a:r>
              <a:rPr lang="en-GB" sz="2400" dirty="0" smtClean="0"/>
              <a:t>The daughter is formed in an ‘</a:t>
            </a:r>
            <a:r>
              <a:rPr lang="en-GB" sz="2400" dirty="0" smtClean="0">
                <a:solidFill>
                  <a:schemeClr val="accent6"/>
                </a:solidFill>
              </a:rPr>
              <a:t>excited state</a:t>
            </a:r>
            <a:r>
              <a:rPr lang="en-GB" sz="2400" dirty="0" smtClean="0"/>
              <a:t>’ and immediately loses the energy by emitting a </a:t>
            </a:r>
            <a:r>
              <a:rPr lang="en-GB" sz="2400" dirty="0" smtClean="0">
                <a:solidFill>
                  <a:schemeClr val="accent6"/>
                </a:solidFill>
              </a:rPr>
              <a:t>gamma ray</a:t>
            </a:r>
            <a:r>
              <a:rPr lang="en-GB" sz="2400" dirty="0" smtClean="0"/>
              <a:t>. </a:t>
            </a:r>
          </a:p>
          <a:p>
            <a:r>
              <a:rPr lang="en-GB" sz="2400" dirty="0" smtClean="0"/>
              <a:t>They are only emitted after an alpha or beta decay</a:t>
            </a:r>
          </a:p>
          <a:p>
            <a:r>
              <a:rPr lang="en-GB" sz="2400" dirty="0" smtClean="0"/>
              <a:t>All such gamma rays have a well-defined energy. </a:t>
            </a:r>
          </a:p>
          <a:p>
            <a:r>
              <a:rPr lang="en-GB" sz="2400" dirty="0" smtClean="0">
                <a:solidFill>
                  <a:schemeClr val="accent6"/>
                </a:solidFill>
              </a:rPr>
              <a:t>So a cobalt-60 source which is a pure gamma emitter must be designed so that betas are not emitted. How?</a:t>
            </a:r>
          </a:p>
          <a:p>
            <a:r>
              <a:rPr lang="en-GB" sz="2400" dirty="0" smtClean="0"/>
              <a:t>By encasing in metal which is thick enough to absorb the betas but which still allows gammas to escape.</a:t>
            </a:r>
            <a:endParaRPr lang="en-US" sz="2400" dirty="0" smtClean="0"/>
          </a:p>
          <a:p>
            <a:endParaRPr lang="en-US" sz="2400"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Nature</a:t>
            </a:r>
            <a:r>
              <a:rPr lang="es-ES" dirty="0" smtClean="0"/>
              <a:t> of </a:t>
            </a:r>
            <a:r>
              <a:rPr lang="es-ES" dirty="0" err="1" smtClean="0"/>
              <a:t>radiations</a:t>
            </a:r>
            <a:endParaRPr lang="es-ES" dirty="0"/>
          </a:p>
        </p:txBody>
      </p:sp>
      <p:sp>
        <p:nvSpPr>
          <p:cNvPr id="3" name="2 Marcador de contenido"/>
          <p:cNvSpPr>
            <a:spLocks noGrp="1"/>
          </p:cNvSpPr>
          <p:nvPr>
            <p:ph idx="1"/>
          </p:nvPr>
        </p:nvSpPr>
        <p:spPr/>
        <p:txBody>
          <a:bodyPr/>
          <a:lstStyle/>
          <a:p>
            <a:r>
              <a:rPr lang="es-ES" dirty="0" smtClean="0"/>
              <a:t>Use </a:t>
            </a:r>
            <a:r>
              <a:rPr lang="es-ES" dirty="0" err="1" smtClean="0"/>
              <a:t>pages</a:t>
            </a:r>
            <a:r>
              <a:rPr lang="es-ES" dirty="0" smtClean="0"/>
              <a:t> 334&amp;5 </a:t>
            </a:r>
            <a:r>
              <a:rPr lang="es-ES" dirty="0" err="1" smtClean="0"/>
              <a:t>to</a:t>
            </a:r>
            <a:r>
              <a:rPr lang="es-ES" dirty="0" smtClean="0"/>
              <a:t> complete </a:t>
            </a:r>
            <a:r>
              <a:rPr lang="es-ES" dirty="0" err="1" smtClean="0"/>
              <a:t>the</a:t>
            </a:r>
            <a:r>
              <a:rPr lang="es-ES" dirty="0" smtClean="0"/>
              <a:t> </a:t>
            </a:r>
            <a:r>
              <a:rPr lang="es-ES" dirty="0" err="1" smtClean="0"/>
              <a:t>table</a:t>
            </a:r>
            <a:r>
              <a:rPr lang="es-ES" dirty="0" smtClean="0"/>
              <a:t>.</a:t>
            </a:r>
          </a:p>
          <a:p>
            <a:r>
              <a:rPr lang="es-ES" dirty="0" err="1" smtClean="0"/>
              <a:t>Close</a:t>
            </a:r>
            <a:r>
              <a:rPr lang="es-ES" dirty="0" smtClean="0"/>
              <a:t> </a:t>
            </a:r>
            <a:r>
              <a:rPr lang="es-ES" dirty="0" err="1" smtClean="0"/>
              <a:t>your</a:t>
            </a:r>
            <a:r>
              <a:rPr lang="es-ES" dirty="0" smtClean="0"/>
              <a:t> </a:t>
            </a:r>
            <a:r>
              <a:rPr lang="es-ES" dirty="0" err="1" smtClean="0"/>
              <a:t>book</a:t>
            </a:r>
            <a:r>
              <a:rPr lang="es-ES" dirty="0" smtClean="0"/>
              <a:t> </a:t>
            </a:r>
            <a:r>
              <a:rPr lang="es-ES" dirty="0" err="1" smtClean="0"/>
              <a:t>turn</a:t>
            </a:r>
            <a:r>
              <a:rPr lang="es-ES" dirty="0" smtClean="0"/>
              <a:t> </a:t>
            </a:r>
            <a:r>
              <a:rPr lang="es-ES" dirty="0" err="1" smtClean="0"/>
              <a:t>over</a:t>
            </a:r>
            <a:r>
              <a:rPr lang="es-ES" dirty="0" smtClean="0"/>
              <a:t> </a:t>
            </a:r>
            <a:r>
              <a:rPr lang="es-ES" dirty="0" err="1" smtClean="0"/>
              <a:t>the</a:t>
            </a:r>
            <a:r>
              <a:rPr lang="es-ES" dirty="0" smtClean="0"/>
              <a:t> page and </a:t>
            </a:r>
            <a:r>
              <a:rPr lang="es-ES" dirty="0" err="1" smtClean="0"/>
              <a:t>see</a:t>
            </a:r>
            <a:r>
              <a:rPr lang="es-ES" dirty="0" smtClean="0"/>
              <a:t> </a:t>
            </a:r>
            <a:r>
              <a:rPr lang="es-ES" dirty="0" err="1" smtClean="0"/>
              <a:t>how</a:t>
            </a:r>
            <a:r>
              <a:rPr lang="es-ES" dirty="0" smtClean="0"/>
              <a:t> </a:t>
            </a:r>
            <a:r>
              <a:rPr lang="es-ES" dirty="0" err="1" smtClean="0"/>
              <a:t>much</a:t>
            </a:r>
            <a:r>
              <a:rPr lang="es-ES" dirty="0" smtClean="0"/>
              <a:t> </a:t>
            </a:r>
            <a:r>
              <a:rPr lang="es-ES" dirty="0" err="1" smtClean="0"/>
              <a:t>you</a:t>
            </a:r>
            <a:r>
              <a:rPr lang="es-ES" dirty="0" smtClean="0"/>
              <a:t> can do </a:t>
            </a:r>
            <a:r>
              <a:rPr lang="es-ES" dirty="0" err="1" smtClean="0"/>
              <a:t>from</a:t>
            </a:r>
            <a:r>
              <a:rPr lang="es-ES" dirty="0" smtClean="0"/>
              <a:t> </a:t>
            </a:r>
            <a:r>
              <a:rPr lang="es-ES" dirty="0" err="1" smtClean="0"/>
              <a:t>memory</a:t>
            </a:r>
            <a:r>
              <a:rPr lang="es-ES" dirty="0" smtClean="0"/>
              <a:t>.</a:t>
            </a:r>
            <a:endParaRPr lang="es-ES"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Spontaneous</a:t>
            </a:r>
            <a:endParaRPr lang="es-ES" dirty="0"/>
          </a:p>
        </p:txBody>
      </p:sp>
      <p:sp>
        <p:nvSpPr>
          <p:cNvPr id="3" name="2 Marcador de contenido"/>
          <p:cNvSpPr>
            <a:spLocks noGrp="1"/>
          </p:cNvSpPr>
          <p:nvPr>
            <p:ph idx="1"/>
          </p:nvPr>
        </p:nvSpPr>
        <p:spPr/>
        <p:txBody>
          <a:bodyPr/>
          <a:lstStyle/>
          <a:p>
            <a:r>
              <a:rPr lang="es-ES" dirty="0" err="1" smtClean="0"/>
              <a:t>Which</a:t>
            </a:r>
            <a:r>
              <a:rPr lang="es-ES" dirty="0" smtClean="0"/>
              <a:t> of </a:t>
            </a:r>
            <a:r>
              <a:rPr lang="es-ES" dirty="0" err="1" smtClean="0"/>
              <a:t>the</a:t>
            </a:r>
            <a:r>
              <a:rPr lang="es-ES" dirty="0" smtClean="0"/>
              <a:t> </a:t>
            </a:r>
            <a:r>
              <a:rPr lang="es-ES" dirty="0" err="1" smtClean="0"/>
              <a:t>following</a:t>
            </a:r>
            <a:r>
              <a:rPr lang="es-ES" dirty="0" smtClean="0"/>
              <a:t> </a:t>
            </a:r>
            <a:r>
              <a:rPr lang="es-ES" dirty="0" err="1" smtClean="0"/>
              <a:t>will</a:t>
            </a:r>
            <a:r>
              <a:rPr lang="es-ES" dirty="0" smtClean="0"/>
              <a:t> cause a </a:t>
            </a:r>
            <a:r>
              <a:rPr lang="es-ES" dirty="0" err="1" smtClean="0"/>
              <a:t>nuclide</a:t>
            </a:r>
            <a:r>
              <a:rPr lang="es-ES" dirty="0" smtClean="0"/>
              <a:t> </a:t>
            </a:r>
            <a:r>
              <a:rPr lang="es-ES" dirty="0" err="1" smtClean="0"/>
              <a:t>to</a:t>
            </a:r>
            <a:r>
              <a:rPr lang="es-ES" dirty="0" smtClean="0"/>
              <a:t> </a:t>
            </a:r>
            <a:r>
              <a:rPr lang="es-ES" dirty="0" err="1" smtClean="0"/>
              <a:t>decay</a:t>
            </a:r>
            <a:r>
              <a:rPr lang="es-ES" dirty="0" smtClean="0"/>
              <a:t>.</a:t>
            </a:r>
          </a:p>
          <a:p>
            <a:pPr lvl="1"/>
            <a:r>
              <a:rPr lang="es-ES" dirty="0" err="1" smtClean="0"/>
              <a:t>Applying</a:t>
            </a:r>
            <a:r>
              <a:rPr lang="es-ES" dirty="0" smtClean="0"/>
              <a:t> </a:t>
            </a:r>
            <a:r>
              <a:rPr lang="es-ES" dirty="0" err="1" smtClean="0"/>
              <a:t>huge</a:t>
            </a:r>
            <a:r>
              <a:rPr lang="es-ES" dirty="0" smtClean="0"/>
              <a:t> </a:t>
            </a:r>
            <a:r>
              <a:rPr lang="es-ES" dirty="0" err="1" smtClean="0"/>
              <a:t>pressures</a:t>
            </a:r>
            <a:r>
              <a:rPr lang="es-ES" dirty="0" smtClean="0"/>
              <a:t> </a:t>
            </a:r>
            <a:r>
              <a:rPr lang="es-ES" dirty="0" err="1" smtClean="0"/>
              <a:t>using</a:t>
            </a:r>
            <a:r>
              <a:rPr lang="es-ES" dirty="0" smtClean="0"/>
              <a:t> </a:t>
            </a:r>
            <a:r>
              <a:rPr lang="es-ES" dirty="0" err="1" smtClean="0"/>
              <a:t>high</a:t>
            </a:r>
            <a:r>
              <a:rPr lang="es-ES" dirty="0" smtClean="0"/>
              <a:t> </a:t>
            </a:r>
            <a:r>
              <a:rPr lang="es-ES" dirty="0" err="1" smtClean="0"/>
              <a:t>explosives</a:t>
            </a:r>
            <a:endParaRPr lang="es-ES" dirty="0" smtClean="0"/>
          </a:p>
          <a:p>
            <a:pPr lvl="1"/>
            <a:r>
              <a:rPr lang="es-ES" dirty="0" err="1" smtClean="0"/>
              <a:t>Applying</a:t>
            </a:r>
            <a:r>
              <a:rPr lang="es-ES" dirty="0" smtClean="0"/>
              <a:t> </a:t>
            </a:r>
            <a:r>
              <a:rPr lang="es-ES" dirty="0" err="1" smtClean="0"/>
              <a:t>exremely</a:t>
            </a:r>
            <a:r>
              <a:rPr lang="es-ES" dirty="0" smtClean="0"/>
              <a:t> </a:t>
            </a:r>
            <a:r>
              <a:rPr lang="es-ES" dirty="0" err="1" smtClean="0"/>
              <a:t>high</a:t>
            </a:r>
            <a:r>
              <a:rPr lang="es-ES" dirty="0" smtClean="0"/>
              <a:t> </a:t>
            </a:r>
            <a:r>
              <a:rPr lang="es-ES" dirty="0" err="1" smtClean="0"/>
              <a:t>temperatures</a:t>
            </a:r>
            <a:r>
              <a:rPr lang="es-ES" dirty="0" smtClean="0"/>
              <a:t> </a:t>
            </a:r>
            <a:r>
              <a:rPr lang="es-ES" dirty="0" err="1" smtClean="0"/>
              <a:t>such</a:t>
            </a:r>
            <a:r>
              <a:rPr lang="es-ES" dirty="0" smtClean="0"/>
              <a:t> as at </a:t>
            </a:r>
            <a:r>
              <a:rPr lang="es-ES" dirty="0" err="1" smtClean="0"/>
              <a:t>the</a:t>
            </a:r>
            <a:r>
              <a:rPr lang="es-ES" dirty="0" smtClean="0"/>
              <a:t> centre of </a:t>
            </a:r>
            <a:r>
              <a:rPr lang="es-ES" dirty="0" err="1" smtClean="0"/>
              <a:t>stars</a:t>
            </a:r>
            <a:endParaRPr lang="es-ES" dirty="0" smtClean="0"/>
          </a:p>
          <a:p>
            <a:pPr lvl="1"/>
            <a:r>
              <a:rPr lang="es-ES" dirty="0" err="1" smtClean="0"/>
              <a:t>Accelerating</a:t>
            </a:r>
            <a:r>
              <a:rPr lang="es-ES" dirty="0" smtClean="0"/>
              <a:t> </a:t>
            </a:r>
            <a:r>
              <a:rPr lang="es-ES" dirty="0" err="1" smtClean="0"/>
              <a:t>it</a:t>
            </a:r>
            <a:r>
              <a:rPr lang="es-ES" dirty="0" smtClean="0"/>
              <a:t> </a:t>
            </a:r>
            <a:r>
              <a:rPr lang="es-ES" dirty="0" err="1" smtClean="0"/>
              <a:t>to</a:t>
            </a:r>
            <a:r>
              <a:rPr lang="es-ES" dirty="0" smtClean="0"/>
              <a:t> </a:t>
            </a:r>
            <a:r>
              <a:rPr lang="es-ES" dirty="0" err="1" smtClean="0"/>
              <a:t>speeds</a:t>
            </a:r>
            <a:r>
              <a:rPr lang="es-ES" dirty="0" smtClean="0"/>
              <a:t> </a:t>
            </a:r>
            <a:r>
              <a:rPr lang="es-ES" dirty="0" err="1" smtClean="0"/>
              <a:t>near</a:t>
            </a:r>
            <a:r>
              <a:rPr lang="es-ES" dirty="0" smtClean="0"/>
              <a:t> </a:t>
            </a:r>
            <a:r>
              <a:rPr lang="es-ES" dirty="0" err="1" smtClean="0"/>
              <a:t>to</a:t>
            </a:r>
            <a:r>
              <a:rPr lang="es-ES" dirty="0" smtClean="0"/>
              <a:t> </a:t>
            </a:r>
            <a:r>
              <a:rPr lang="es-ES" dirty="0" err="1" smtClean="0"/>
              <a:t>the</a:t>
            </a:r>
            <a:r>
              <a:rPr lang="es-ES" dirty="0" smtClean="0"/>
              <a:t> </a:t>
            </a:r>
            <a:r>
              <a:rPr lang="es-ES" dirty="0" err="1" smtClean="0"/>
              <a:t>speed</a:t>
            </a:r>
            <a:r>
              <a:rPr lang="es-ES" dirty="0" smtClean="0"/>
              <a:t> of light</a:t>
            </a:r>
          </a:p>
          <a:p>
            <a:pPr lvl="1">
              <a:buNone/>
            </a:pPr>
            <a:r>
              <a:rPr lang="es-ES" dirty="0" err="1" smtClean="0"/>
              <a:t>Answer</a:t>
            </a:r>
            <a:endParaRPr lang="es-ES" dirty="0" smtClean="0"/>
          </a:p>
          <a:p>
            <a:pPr lvl="1">
              <a:buNone/>
            </a:pPr>
            <a:r>
              <a:rPr lang="es-ES" dirty="0" err="1" smtClean="0"/>
              <a:t>None</a:t>
            </a:r>
            <a:r>
              <a:rPr lang="es-ES" dirty="0" smtClean="0"/>
              <a:t> of </a:t>
            </a:r>
            <a:r>
              <a:rPr lang="es-ES" dirty="0" err="1" smtClean="0"/>
              <a:t>them</a:t>
            </a:r>
            <a:r>
              <a:rPr lang="es-ES" dirty="0" smtClean="0"/>
              <a:t> </a:t>
            </a:r>
            <a:r>
              <a:rPr lang="es-ES" dirty="0" err="1" smtClean="0"/>
              <a:t>the</a:t>
            </a:r>
            <a:r>
              <a:rPr lang="es-ES" dirty="0" smtClean="0"/>
              <a:t> </a:t>
            </a:r>
            <a:r>
              <a:rPr lang="es-ES" dirty="0" err="1" smtClean="0"/>
              <a:t>process</a:t>
            </a:r>
            <a:r>
              <a:rPr lang="es-ES" dirty="0" smtClean="0"/>
              <a:t> </a:t>
            </a:r>
            <a:r>
              <a:rPr lang="es-ES" dirty="0" err="1" smtClean="0"/>
              <a:t>is</a:t>
            </a:r>
            <a:r>
              <a:rPr lang="es-ES" dirty="0" smtClean="0"/>
              <a:t> </a:t>
            </a:r>
            <a:r>
              <a:rPr lang="es-ES" dirty="0" err="1" smtClean="0"/>
              <a:t>spontaneous</a:t>
            </a:r>
            <a:endParaRPr lang="es-ES"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and </a:t>
            </a:r>
            <a:r>
              <a:rPr lang="es-ES" dirty="0" err="1" smtClean="0"/>
              <a:t>random</a:t>
            </a:r>
            <a:endParaRPr lang="es-ES" dirty="0"/>
          </a:p>
        </p:txBody>
      </p:sp>
      <p:sp>
        <p:nvSpPr>
          <p:cNvPr id="3" name="2 Marcador de contenido"/>
          <p:cNvSpPr>
            <a:spLocks noGrp="1"/>
          </p:cNvSpPr>
          <p:nvPr>
            <p:ph idx="1"/>
          </p:nvPr>
        </p:nvSpPr>
        <p:spPr/>
        <p:txBody>
          <a:bodyPr>
            <a:normAutofit lnSpcReduction="10000"/>
          </a:bodyPr>
          <a:lstStyle/>
          <a:p>
            <a:r>
              <a:rPr lang="es-ES" dirty="0" err="1" smtClean="0"/>
              <a:t>If</a:t>
            </a:r>
            <a:r>
              <a:rPr lang="es-ES" dirty="0" smtClean="0"/>
              <a:t> I </a:t>
            </a:r>
            <a:r>
              <a:rPr lang="es-ES" dirty="0" err="1" smtClean="0"/>
              <a:t>toss</a:t>
            </a:r>
            <a:r>
              <a:rPr lang="es-ES" dirty="0" smtClean="0"/>
              <a:t> a </a:t>
            </a:r>
            <a:r>
              <a:rPr lang="es-ES" dirty="0" err="1" smtClean="0"/>
              <a:t>coin</a:t>
            </a:r>
            <a:r>
              <a:rPr lang="es-ES" dirty="0" smtClean="0"/>
              <a:t> 15 times and </a:t>
            </a:r>
            <a:r>
              <a:rPr lang="es-ES" dirty="0" err="1" smtClean="0"/>
              <a:t>each</a:t>
            </a:r>
            <a:r>
              <a:rPr lang="es-ES" dirty="0" smtClean="0"/>
              <a:t> time </a:t>
            </a:r>
            <a:r>
              <a:rPr lang="es-ES" dirty="0" err="1" smtClean="0"/>
              <a:t>get</a:t>
            </a:r>
            <a:r>
              <a:rPr lang="es-ES" dirty="0" smtClean="0"/>
              <a:t> a head </a:t>
            </a:r>
            <a:r>
              <a:rPr lang="es-ES" dirty="0" err="1" smtClean="0"/>
              <a:t>the</a:t>
            </a:r>
            <a:r>
              <a:rPr lang="es-ES" dirty="0" smtClean="0"/>
              <a:t> </a:t>
            </a:r>
            <a:r>
              <a:rPr lang="es-ES" dirty="0" err="1" smtClean="0"/>
              <a:t>next</a:t>
            </a:r>
            <a:r>
              <a:rPr lang="es-ES" dirty="0" smtClean="0"/>
              <a:t> </a:t>
            </a:r>
            <a:r>
              <a:rPr lang="es-ES" dirty="0" err="1" smtClean="0"/>
              <a:t>toss</a:t>
            </a:r>
            <a:r>
              <a:rPr lang="es-ES" dirty="0" smtClean="0"/>
              <a:t> </a:t>
            </a:r>
            <a:r>
              <a:rPr lang="es-ES" dirty="0" err="1" smtClean="0"/>
              <a:t>is</a:t>
            </a:r>
            <a:r>
              <a:rPr lang="es-ES" dirty="0" smtClean="0"/>
              <a:t> more </a:t>
            </a:r>
            <a:r>
              <a:rPr lang="es-ES" dirty="0" err="1" smtClean="0"/>
              <a:t>likely</a:t>
            </a:r>
            <a:r>
              <a:rPr lang="es-ES" dirty="0" smtClean="0"/>
              <a:t> </a:t>
            </a:r>
            <a:r>
              <a:rPr lang="es-ES" dirty="0" err="1" smtClean="0"/>
              <a:t>to</a:t>
            </a:r>
            <a:r>
              <a:rPr lang="es-ES" dirty="0" smtClean="0"/>
              <a:t> </a:t>
            </a:r>
            <a:r>
              <a:rPr lang="es-ES" dirty="0" err="1" smtClean="0"/>
              <a:t>be</a:t>
            </a:r>
            <a:r>
              <a:rPr lang="es-ES" dirty="0" smtClean="0"/>
              <a:t> </a:t>
            </a:r>
          </a:p>
          <a:p>
            <a:pPr lvl="1"/>
            <a:r>
              <a:rPr lang="es-ES" dirty="0" smtClean="0"/>
              <a:t>A head</a:t>
            </a:r>
          </a:p>
          <a:p>
            <a:pPr lvl="1"/>
            <a:r>
              <a:rPr lang="es-ES" dirty="0" smtClean="0"/>
              <a:t>A </a:t>
            </a:r>
            <a:r>
              <a:rPr lang="es-ES" dirty="0" err="1" smtClean="0"/>
              <a:t>tail</a:t>
            </a:r>
            <a:endParaRPr lang="es-ES" dirty="0" smtClean="0"/>
          </a:p>
          <a:p>
            <a:r>
              <a:rPr lang="es-ES" dirty="0" err="1" smtClean="0"/>
              <a:t>Answer</a:t>
            </a:r>
            <a:endParaRPr lang="es-ES" dirty="0" smtClean="0"/>
          </a:p>
          <a:p>
            <a:r>
              <a:rPr lang="es-ES" dirty="0" err="1" smtClean="0"/>
              <a:t>Still</a:t>
            </a:r>
            <a:r>
              <a:rPr lang="es-ES" dirty="0" smtClean="0"/>
              <a:t> 50/50 </a:t>
            </a:r>
            <a:r>
              <a:rPr lang="es-ES" dirty="0" err="1" smtClean="0"/>
              <a:t>the</a:t>
            </a:r>
            <a:r>
              <a:rPr lang="es-ES" dirty="0" smtClean="0"/>
              <a:t> </a:t>
            </a:r>
            <a:r>
              <a:rPr lang="es-ES" dirty="0" err="1" smtClean="0"/>
              <a:t>toss</a:t>
            </a:r>
            <a:r>
              <a:rPr lang="es-ES" dirty="0" smtClean="0"/>
              <a:t> </a:t>
            </a:r>
            <a:r>
              <a:rPr lang="es-ES" dirty="0" err="1" smtClean="0"/>
              <a:t>is</a:t>
            </a:r>
            <a:r>
              <a:rPr lang="es-ES" dirty="0" smtClean="0"/>
              <a:t> </a:t>
            </a:r>
            <a:r>
              <a:rPr lang="es-ES" dirty="0" err="1" smtClean="0">
                <a:solidFill>
                  <a:schemeClr val="accent6"/>
                </a:solidFill>
              </a:rPr>
              <a:t>random</a:t>
            </a:r>
            <a:endParaRPr lang="es-ES" dirty="0" smtClean="0">
              <a:solidFill>
                <a:schemeClr val="accent6"/>
              </a:solidFill>
            </a:endParaRPr>
          </a:p>
          <a:p>
            <a:r>
              <a:rPr lang="es-ES" dirty="0" smtClean="0"/>
              <a:t>Nuclear </a:t>
            </a:r>
            <a:r>
              <a:rPr lang="es-ES" dirty="0" err="1" smtClean="0"/>
              <a:t>decay</a:t>
            </a:r>
            <a:r>
              <a:rPr lang="es-ES" dirty="0" smtClean="0"/>
              <a:t> </a:t>
            </a:r>
            <a:r>
              <a:rPr lang="es-ES" dirty="0" err="1" smtClean="0"/>
              <a:t>is</a:t>
            </a:r>
            <a:r>
              <a:rPr lang="es-ES" dirty="0" smtClean="0"/>
              <a:t> </a:t>
            </a:r>
            <a:r>
              <a:rPr lang="es-ES" dirty="0" err="1" smtClean="0"/>
              <a:t>also</a:t>
            </a:r>
            <a:r>
              <a:rPr lang="es-ES" dirty="0" smtClean="0"/>
              <a:t> </a:t>
            </a:r>
            <a:r>
              <a:rPr lang="es-ES" dirty="0" err="1" smtClean="0"/>
              <a:t>random</a:t>
            </a:r>
            <a:endParaRPr lang="es-ES" dirty="0" smtClean="0"/>
          </a:p>
          <a:p>
            <a:r>
              <a:rPr lang="es-ES" dirty="0" err="1" smtClean="0"/>
              <a:t>You</a:t>
            </a:r>
            <a:r>
              <a:rPr lang="es-ES" dirty="0" smtClean="0"/>
              <a:t> </a:t>
            </a:r>
            <a:r>
              <a:rPr lang="es-ES" dirty="0" err="1" smtClean="0"/>
              <a:t>cannot</a:t>
            </a:r>
            <a:r>
              <a:rPr lang="es-ES" dirty="0" smtClean="0"/>
              <a:t> </a:t>
            </a:r>
            <a:r>
              <a:rPr lang="es-ES" dirty="0" err="1" smtClean="0">
                <a:solidFill>
                  <a:schemeClr val="accent6"/>
                </a:solidFill>
              </a:rPr>
              <a:t>predict</a:t>
            </a:r>
            <a:r>
              <a:rPr lang="es-ES" dirty="0" smtClean="0"/>
              <a:t> </a:t>
            </a:r>
            <a:r>
              <a:rPr lang="es-ES" dirty="0" err="1" smtClean="0"/>
              <a:t>exactly</a:t>
            </a:r>
            <a:r>
              <a:rPr lang="es-ES" dirty="0" smtClean="0"/>
              <a:t> </a:t>
            </a:r>
            <a:r>
              <a:rPr lang="es-ES" dirty="0" err="1" smtClean="0"/>
              <a:t>when</a:t>
            </a:r>
            <a:r>
              <a:rPr lang="es-ES" dirty="0" smtClean="0"/>
              <a:t> a </a:t>
            </a:r>
            <a:r>
              <a:rPr lang="es-ES" dirty="0" err="1" smtClean="0"/>
              <a:t>nucleus</a:t>
            </a:r>
            <a:r>
              <a:rPr lang="es-ES" dirty="0" smtClean="0"/>
              <a:t> </a:t>
            </a:r>
            <a:r>
              <a:rPr lang="es-ES" dirty="0" err="1" smtClean="0"/>
              <a:t>will</a:t>
            </a:r>
            <a:r>
              <a:rPr lang="es-ES" dirty="0" smtClean="0"/>
              <a:t> </a:t>
            </a:r>
            <a:r>
              <a:rPr lang="es-ES" dirty="0" err="1" smtClean="0"/>
              <a:t>decay</a:t>
            </a:r>
            <a:endParaRPr lang="es-ES"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 </a:t>
            </a:r>
            <a:endParaRPr lang="en-US" dirty="0"/>
          </a:p>
        </p:txBody>
      </p:sp>
      <p:sp>
        <p:nvSpPr>
          <p:cNvPr id="3" name="Content Placeholder 2"/>
          <p:cNvSpPr>
            <a:spLocks noGrp="1"/>
          </p:cNvSpPr>
          <p:nvPr>
            <p:ph idx="1"/>
          </p:nvPr>
        </p:nvSpPr>
        <p:spPr/>
        <p:txBody>
          <a:bodyPr/>
          <a:lstStyle/>
          <a:p>
            <a:r>
              <a:rPr lang="en-US" dirty="0" smtClean="0"/>
              <a:t>Complete the nuclear equations </a:t>
            </a:r>
            <a:r>
              <a:rPr lang="en-US" dirty="0" smtClean="0"/>
              <a:t>worksheet</a:t>
            </a:r>
          </a:p>
          <a:p>
            <a:r>
              <a:rPr lang="en-US" dirty="0" smtClean="0"/>
              <a:t>P4U p347 Q1,2,3,4,8</a:t>
            </a:r>
          </a:p>
          <a:p>
            <a:r>
              <a:rPr lang="en-US" dirty="0" smtClean="0"/>
              <a:t>P4U p370 Q7</a:t>
            </a:r>
            <a:endParaRPr lang="en-US" dirty="0" smtClean="0"/>
          </a:p>
          <a:p>
            <a:r>
              <a:rPr lang="en-US" dirty="0" smtClean="0"/>
              <a:t>Reading</a:t>
            </a:r>
          </a:p>
          <a:p>
            <a:pPr lvl="1"/>
            <a:r>
              <a:rPr lang="en-US" dirty="0" smtClean="0"/>
              <a:t>Atomic structure p 328-331</a:t>
            </a:r>
            <a:r>
              <a:rPr lang="en-US" dirty="0" smtClean="0"/>
              <a:t>.</a:t>
            </a:r>
          </a:p>
          <a:p>
            <a:pPr lvl="1"/>
            <a:r>
              <a:rPr lang="en-US" dirty="0" smtClean="0"/>
              <a:t>Nature of radiations p334-335</a:t>
            </a:r>
          </a:p>
          <a:p>
            <a:pPr lvl="1"/>
            <a:r>
              <a:rPr lang="en-US" dirty="0" smtClean="0"/>
              <a:t>Alpha and beta decay equations p338-339</a:t>
            </a:r>
          </a:p>
          <a:p>
            <a:pPr lvl="1"/>
            <a:r>
              <a:rPr lang="en-US" dirty="0" smtClean="0"/>
              <a:t>Background p344-346 </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atom</a:t>
            </a:r>
            <a:endParaRPr lang="en-US" dirty="0"/>
          </a:p>
        </p:txBody>
      </p:sp>
      <p:sp>
        <p:nvSpPr>
          <p:cNvPr id="3" name="Content Placeholder 2"/>
          <p:cNvSpPr>
            <a:spLocks noGrp="1"/>
          </p:cNvSpPr>
          <p:nvPr>
            <p:ph idx="1"/>
          </p:nvPr>
        </p:nvSpPr>
        <p:spPr>
          <a:xfrm>
            <a:off x="457200" y="1219201"/>
            <a:ext cx="8229600" cy="838199"/>
          </a:xfrm>
        </p:spPr>
        <p:txBody>
          <a:bodyPr/>
          <a:lstStyle/>
          <a:p>
            <a:r>
              <a:rPr lang="en-US" dirty="0" smtClean="0"/>
              <a:t>Describe the structure of an atom</a:t>
            </a:r>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notation</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There are about 256 nuclides in nature which are so stable that they have never been observed to decay. They occur among the 80 different elements which have one or more stable nuclides.</a:t>
            </a:r>
          </a:p>
          <a:p>
            <a:r>
              <a:rPr lang="en-US" sz="2800" dirty="0" smtClean="0"/>
              <a:t>Each nuclide can be identified by characterized by it’s number of protons, its number of neutrons, (and its energy content)</a:t>
            </a:r>
          </a:p>
          <a:p>
            <a:r>
              <a:rPr lang="en-US" sz="2800" dirty="0" smtClean="0"/>
              <a:t>The accepted notation is </a:t>
            </a:r>
            <a:r>
              <a:rPr lang="en-US" sz="2800" baseline="30000" dirty="0" smtClean="0"/>
              <a:t>A</a:t>
            </a:r>
            <a:r>
              <a:rPr lang="en-US" sz="2800" dirty="0" smtClean="0"/>
              <a:t> </a:t>
            </a:r>
            <a:r>
              <a:rPr lang="en-US" sz="2800" baseline="-25000" dirty="0" smtClean="0"/>
              <a:t>Z</a:t>
            </a:r>
            <a:r>
              <a:rPr lang="en-US" sz="2800" dirty="0" smtClean="0"/>
              <a:t> X</a:t>
            </a:r>
          </a:p>
          <a:p>
            <a:r>
              <a:rPr lang="en-GB" sz="2800" dirty="0" smtClean="0"/>
              <a:t> </a:t>
            </a:r>
            <a:r>
              <a:rPr lang="en-GB" sz="2800" i="1" dirty="0" smtClean="0"/>
              <a:t>A</a:t>
            </a:r>
            <a:r>
              <a:rPr lang="en-GB" sz="2800" dirty="0" smtClean="0"/>
              <a:t> = mass or </a:t>
            </a:r>
            <a:r>
              <a:rPr lang="en-GB" sz="2800" dirty="0" smtClean="0">
                <a:solidFill>
                  <a:schemeClr val="accent6"/>
                </a:solidFill>
              </a:rPr>
              <a:t>nucleon</a:t>
            </a:r>
            <a:r>
              <a:rPr lang="en-GB" sz="2800" dirty="0" smtClean="0"/>
              <a:t> number</a:t>
            </a:r>
          </a:p>
          <a:p>
            <a:r>
              <a:rPr lang="en-GB" sz="2800" i="1" dirty="0" smtClean="0"/>
              <a:t>Z</a:t>
            </a:r>
            <a:r>
              <a:rPr lang="en-GB" sz="2800" dirty="0" smtClean="0"/>
              <a:t> = atomic number </a:t>
            </a:r>
          </a:p>
          <a:p>
            <a:r>
              <a:rPr lang="en-GB" sz="2800" i="1" dirty="0" smtClean="0"/>
              <a:t>N</a:t>
            </a:r>
            <a:r>
              <a:rPr lang="en-GB" sz="2800" dirty="0" smtClean="0"/>
              <a:t> = neutron number are related </a:t>
            </a:r>
            <a:r>
              <a:rPr lang="en-GB" sz="2800" dirty="0" smtClean="0"/>
              <a:t> (</a:t>
            </a:r>
            <a:r>
              <a:rPr lang="en-GB" sz="2800" i="1" dirty="0" smtClean="0"/>
              <a:t>A</a:t>
            </a:r>
            <a:r>
              <a:rPr lang="en-GB" sz="2800" dirty="0" smtClean="0"/>
              <a:t> = </a:t>
            </a:r>
            <a:r>
              <a:rPr lang="en-GB" sz="2800" i="1" dirty="0" smtClean="0"/>
              <a:t>Z</a:t>
            </a:r>
            <a:r>
              <a:rPr lang="en-GB" sz="2800" dirty="0" smtClean="0"/>
              <a:t> + </a:t>
            </a:r>
            <a:r>
              <a:rPr lang="en-GB" sz="2800" i="1" dirty="0" smtClean="0"/>
              <a:t>N</a:t>
            </a:r>
            <a:r>
              <a:rPr lang="en-GB" sz="2800" dirty="0" smtClean="0"/>
              <a:t>).</a:t>
            </a:r>
            <a:endParaRPr lang="en-US" sz="2800" dirty="0" smtClean="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Isotopes</a:t>
            </a:r>
            <a:endParaRPr lang="en-US" dirty="0"/>
          </a:p>
        </p:txBody>
      </p:sp>
      <p:sp>
        <p:nvSpPr>
          <p:cNvPr id="3" name="Content Placeholder 2"/>
          <p:cNvSpPr>
            <a:spLocks noGrp="1"/>
          </p:cNvSpPr>
          <p:nvPr>
            <p:ph idx="1"/>
          </p:nvPr>
        </p:nvSpPr>
        <p:spPr>
          <a:xfrm>
            <a:off x="457200" y="1295400"/>
            <a:ext cx="8229600" cy="4525963"/>
          </a:xfrm>
        </p:spPr>
        <p:txBody>
          <a:bodyPr>
            <a:normAutofit fontScale="92500" lnSpcReduction="10000"/>
          </a:bodyPr>
          <a:lstStyle/>
          <a:p>
            <a:r>
              <a:rPr lang="en-GB" dirty="0" smtClean="0"/>
              <a:t>Isotopes have the same atomic no, (Z) but different mass number (A)</a:t>
            </a:r>
          </a:p>
          <a:p>
            <a:r>
              <a:rPr lang="en-GB" dirty="0" smtClean="0"/>
              <a:t>How could this be?</a:t>
            </a:r>
          </a:p>
          <a:p>
            <a:r>
              <a:rPr lang="en-GB" dirty="0" smtClean="0"/>
              <a:t>Some common examples: </a:t>
            </a:r>
          </a:p>
          <a:p>
            <a:pPr lvl="1"/>
            <a:r>
              <a:rPr lang="en-GB" dirty="0" smtClean="0"/>
              <a:t>H, D and T, </a:t>
            </a:r>
          </a:p>
          <a:p>
            <a:pPr lvl="1"/>
            <a:r>
              <a:rPr lang="en-GB" dirty="0" smtClean="0"/>
              <a:t>U-235 and U-238, </a:t>
            </a:r>
          </a:p>
          <a:p>
            <a:pPr lvl="1"/>
            <a:r>
              <a:rPr lang="en-GB" dirty="0" smtClean="0"/>
              <a:t>C-14 and C-12.</a:t>
            </a:r>
            <a:endParaRPr lang="en-US" dirty="0" smtClean="0"/>
          </a:p>
          <a:p>
            <a:r>
              <a:rPr lang="en-GB" dirty="0" smtClean="0"/>
              <a:t>Find out the name for nuclides having the same A but different Z, and the same </a:t>
            </a:r>
            <a:r>
              <a:rPr lang="en-GB" i="1" dirty="0" smtClean="0"/>
              <a:t>N</a:t>
            </a:r>
            <a:r>
              <a:rPr lang="en-GB" dirty="0" smtClean="0"/>
              <a:t> but different </a:t>
            </a:r>
            <a:r>
              <a:rPr lang="en-GB" i="1" dirty="0" smtClean="0"/>
              <a:t>Z</a:t>
            </a:r>
            <a:r>
              <a:rPr lang="en-GB" dirty="0" smtClean="0"/>
              <a:t> .</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Interactions</a:t>
            </a:r>
            <a:endParaRPr lang="en-US" dirty="0"/>
          </a:p>
        </p:txBody>
      </p:sp>
      <p:sp>
        <p:nvSpPr>
          <p:cNvPr id="3" name="Content Placeholder 2"/>
          <p:cNvSpPr>
            <a:spLocks noGrp="1"/>
          </p:cNvSpPr>
          <p:nvPr>
            <p:ph idx="1"/>
          </p:nvPr>
        </p:nvSpPr>
        <p:spPr/>
        <p:txBody>
          <a:bodyPr>
            <a:normAutofit/>
          </a:bodyPr>
          <a:lstStyle/>
          <a:p>
            <a:r>
              <a:rPr lang="en-US" sz="2400" dirty="0" smtClean="0"/>
              <a:t>What is the charge on a proton?</a:t>
            </a:r>
          </a:p>
          <a:p>
            <a:r>
              <a:rPr lang="en-US" sz="2400" dirty="0" smtClean="0"/>
              <a:t>What happens when lots of protons are in close proximity?</a:t>
            </a:r>
          </a:p>
          <a:p>
            <a:r>
              <a:rPr lang="en-US" sz="2400" dirty="0" smtClean="0"/>
              <a:t>So how does a nucleus stay together?</a:t>
            </a:r>
          </a:p>
          <a:p>
            <a:r>
              <a:rPr lang="en-US" sz="2400" dirty="0" smtClean="0">
                <a:solidFill>
                  <a:schemeClr val="accent6"/>
                </a:solidFill>
              </a:rPr>
              <a:t>There must be an attractive force acting on the nucleons which is stronger than the Coulomb force</a:t>
            </a:r>
          </a:p>
          <a:p>
            <a:r>
              <a:rPr lang="en-US" sz="2400" dirty="0" smtClean="0"/>
              <a:t>What about gravity?</a:t>
            </a:r>
          </a:p>
          <a:p>
            <a:r>
              <a:rPr lang="en-US" sz="2400" dirty="0" smtClean="0">
                <a:solidFill>
                  <a:schemeClr val="accent6"/>
                </a:solidFill>
              </a:rPr>
              <a:t>The rest mass of a proton is 1.672621637(83)×10</a:t>
            </a:r>
            <a:r>
              <a:rPr lang="en-US" sz="2400" baseline="30000" dirty="0" smtClean="0">
                <a:solidFill>
                  <a:schemeClr val="accent6"/>
                </a:solidFill>
              </a:rPr>
              <a:t>−27</a:t>
            </a:r>
            <a:r>
              <a:rPr lang="en-US" sz="2400" dirty="0" smtClean="0">
                <a:solidFill>
                  <a:schemeClr val="accent6"/>
                </a:solidFill>
              </a:rPr>
              <a:t> kg</a:t>
            </a:r>
          </a:p>
          <a:p>
            <a:r>
              <a:rPr lang="en-US" sz="2400" dirty="0" smtClean="0">
                <a:solidFill>
                  <a:schemeClr val="accent6"/>
                </a:solidFill>
              </a:rPr>
              <a:t>Also remember Gravitational force is  1042 weaker than the Coulomb force</a:t>
            </a:r>
            <a:endParaRPr lang="en-US" sz="2400" dirty="0">
              <a:solidFill>
                <a:schemeClr val="accent6"/>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 force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accent6"/>
                </a:solidFill>
              </a:rPr>
              <a:t>The other force is the strong nuclear force</a:t>
            </a:r>
          </a:p>
          <a:p>
            <a:r>
              <a:rPr lang="en-US" dirty="0" smtClean="0"/>
              <a:t>How does it compare to the Coulomb force?</a:t>
            </a:r>
          </a:p>
          <a:p>
            <a:r>
              <a:rPr lang="en-US" dirty="0" smtClean="0"/>
              <a:t>Do you think this is an inverse square law force (field)?</a:t>
            </a:r>
          </a:p>
          <a:p>
            <a:r>
              <a:rPr lang="en-US" dirty="0" smtClean="0">
                <a:solidFill>
                  <a:schemeClr val="accent6"/>
                </a:solidFill>
              </a:rPr>
              <a:t>No it must be stronger over shorter distances than the Coulomb force but weaker over distances greater than the diameter of a nucleus.</a:t>
            </a:r>
          </a:p>
          <a:p>
            <a:r>
              <a:rPr lang="en-US" dirty="0" smtClean="0"/>
              <a:t>The decrease is approximately as a negative exponential power of distance</a:t>
            </a:r>
            <a:endParaRPr lang="en-US" dirty="0">
              <a:solidFill>
                <a:schemeClr val="accent6"/>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smtClean="0"/>
              <a:t>N</a:t>
            </a:r>
            <a:r>
              <a:rPr lang="en-GB" dirty="0" smtClean="0"/>
              <a:t>-</a:t>
            </a:r>
            <a:r>
              <a:rPr lang="en-GB" i="1" dirty="0" smtClean="0"/>
              <a:t>Z</a:t>
            </a:r>
            <a:r>
              <a:rPr lang="en-GB" dirty="0" smtClean="0"/>
              <a:t> plot (</a:t>
            </a:r>
            <a:r>
              <a:rPr lang="en-GB" dirty="0" err="1" smtClean="0"/>
              <a:t>Segrè</a:t>
            </a:r>
            <a:r>
              <a:rPr lang="en-GB" dirty="0" smtClean="0"/>
              <a:t> plot). </a:t>
            </a:r>
            <a:endParaRPr lang="en-US" dirty="0"/>
          </a:p>
        </p:txBody>
      </p:sp>
      <p:grpSp>
        <p:nvGrpSpPr>
          <p:cNvPr id="1026" name="Group 2"/>
          <p:cNvGrpSpPr>
            <a:grpSpLocks/>
          </p:cNvGrpSpPr>
          <p:nvPr/>
        </p:nvGrpSpPr>
        <p:grpSpPr bwMode="auto">
          <a:xfrm>
            <a:off x="1143000" y="1447800"/>
            <a:ext cx="5334000" cy="4953000"/>
            <a:chOff x="3740" y="8930"/>
            <a:chExt cx="5573" cy="5395"/>
          </a:xfrm>
        </p:grpSpPr>
        <p:grpSp>
          <p:nvGrpSpPr>
            <p:cNvPr id="1027" name="Group 3"/>
            <p:cNvGrpSpPr>
              <a:grpSpLocks/>
            </p:cNvGrpSpPr>
            <p:nvPr/>
          </p:nvGrpSpPr>
          <p:grpSpPr bwMode="auto">
            <a:xfrm>
              <a:off x="3740" y="8930"/>
              <a:ext cx="4904" cy="5395"/>
              <a:chOff x="3740" y="8930"/>
              <a:chExt cx="4904" cy="5395"/>
            </a:xfrm>
          </p:grpSpPr>
          <p:sp>
            <p:nvSpPr>
              <p:cNvPr id="1028" name="Text Box 4"/>
              <p:cNvSpPr txBox="1">
                <a:spLocks noChangeArrowheads="1"/>
              </p:cNvSpPr>
              <p:nvPr/>
            </p:nvSpPr>
            <p:spPr bwMode="auto">
              <a:xfrm>
                <a:off x="6893" y="13943"/>
                <a:ext cx="1751" cy="38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dirty="0" smtClean="0">
                    <a:ln>
                      <a:noFill/>
                    </a:ln>
                    <a:solidFill>
                      <a:schemeClr val="tx1"/>
                    </a:solidFill>
                    <a:effectLst/>
                    <a:latin typeface="Arial" pitchFamily="34" charset="0"/>
                    <a:ea typeface="SimSun" pitchFamily="2" charset="-122"/>
                  </a:rPr>
                  <a:t>Proton number</a:t>
                </a:r>
                <a:endParaRPr kumimoji="0" lang="en-US" sz="3600" b="0" i="0" u="none" strike="noStrike" cap="none" normalizeH="0" baseline="0" dirty="0" smtClean="0">
                  <a:ln>
                    <a:noFill/>
                  </a:ln>
                  <a:solidFill>
                    <a:schemeClr val="tx1"/>
                  </a:solidFill>
                  <a:effectLst/>
                  <a:latin typeface="Arial" pitchFamily="34" charset="0"/>
                </a:endParaRPr>
              </a:p>
            </p:txBody>
          </p:sp>
          <p:sp>
            <p:nvSpPr>
              <p:cNvPr id="1029" name="Text Box 5"/>
              <p:cNvSpPr txBox="1">
                <a:spLocks noChangeArrowheads="1"/>
              </p:cNvSpPr>
              <p:nvPr/>
            </p:nvSpPr>
            <p:spPr bwMode="auto">
              <a:xfrm>
                <a:off x="3740" y="8930"/>
                <a:ext cx="990" cy="757"/>
              </a:xfrm>
              <a:prstGeom prst="rect">
                <a:avLst/>
              </a:prstGeom>
              <a:solidFill>
                <a:srgbClr val="FFFFFF"/>
              </a:solidFill>
              <a:ln w="9525">
                <a:noFill/>
                <a:miter lim="800000"/>
                <a:headEnd/>
                <a:tailEnd/>
              </a:ln>
            </p:spPr>
            <p:txBody>
              <a:bodyPr vert="horz" wrap="square" lIns="18000" tIns="45720" rIns="1800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b="0" i="0" u="none" strike="noStrike" cap="none" normalizeH="0" baseline="0" dirty="0" smtClean="0">
                    <a:ln>
                      <a:noFill/>
                    </a:ln>
                    <a:solidFill>
                      <a:schemeClr val="tx1"/>
                    </a:solidFill>
                    <a:effectLst/>
                    <a:latin typeface="Arial" pitchFamily="34" charset="0"/>
                    <a:ea typeface="SimSun" pitchFamily="2" charset="-122"/>
                  </a:rPr>
                  <a:t>Neutron number</a:t>
                </a:r>
                <a:endParaRPr kumimoji="0" lang="en-US" sz="4000" b="0" i="0" u="none" strike="noStrike" cap="none" normalizeH="0" baseline="0" dirty="0" smtClean="0">
                  <a:ln>
                    <a:noFill/>
                  </a:ln>
                  <a:solidFill>
                    <a:schemeClr val="tx1"/>
                  </a:solidFill>
                  <a:effectLst/>
                  <a:latin typeface="Arial" pitchFamily="34" charset="0"/>
                </a:endParaRPr>
              </a:p>
            </p:txBody>
          </p:sp>
          <p:grpSp>
            <p:nvGrpSpPr>
              <p:cNvPr id="1030" name="Group 6"/>
              <p:cNvGrpSpPr>
                <a:grpSpLocks/>
              </p:cNvGrpSpPr>
              <p:nvPr/>
            </p:nvGrpSpPr>
            <p:grpSpPr bwMode="auto">
              <a:xfrm>
                <a:off x="4684" y="9060"/>
                <a:ext cx="3468" cy="4938"/>
                <a:chOff x="2674" y="2880"/>
                <a:chExt cx="3468" cy="4938"/>
              </a:xfrm>
            </p:grpSpPr>
            <p:grpSp>
              <p:nvGrpSpPr>
                <p:cNvPr id="1031" name="Group 7"/>
                <p:cNvGrpSpPr>
                  <a:grpSpLocks/>
                </p:cNvGrpSpPr>
                <p:nvPr/>
              </p:nvGrpSpPr>
              <p:grpSpPr bwMode="auto">
                <a:xfrm>
                  <a:off x="2674" y="2880"/>
                  <a:ext cx="3401" cy="4938"/>
                  <a:chOff x="3208" y="3100"/>
                  <a:chExt cx="6322" cy="9180"/>
                </a:xfrm>
              </p:grpSpPr>
              <p:sp>
                <p:nvSpPr>
                  <p:cNvPr id="1032" name="Rectangle 8" descr="10%"/>
                  <p:cNvSpPr>
                    <a:spLocks noChangeArrowheads="1"/>
                  </p:cNvSpPr>
                  <p:nvPr/>
                </p:nvSpPr>
                <p:spPr bwMode="auto">
                  <a:xfrm>
                    <a:off x="5330" y="9750"/>
                    <a:ext cx="360" cy="360"/>
                  </a:xfrm>
                  <a:prstGeom prst="rect">
                    <a:avLst/>
                  </a:prstGeom>
                  <a:pattFill prst="pct10">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033" name="Group 9"/>
                  <p:cNvGrpSpPr>
                    <a:grpSpLocks/>
                  </p:cNvGrpSpPr>
                  <p:nvPr/>
                </p:nvGrpSpPr>
                <p:grpSpPr bwMode="auto">
                  <a:xfrm>
                    <a:off x="3208" y="3100"/>
                    <a:ext cx="6322" cy="9180"/>
                    <a:chOff x="3208" y="3100"/>
                    <a:chExt cx="6322" cy="9180"/>
                  </a:xfrm>
                </p:grpSpPr>
                <p:sp>
                  <p:nvSpPr>
                    <p:cNvPr id="1034" name="Rectangle 10" descr="5%"/>
                    <p:cNvSpPr>
                      <a:spLocks noChangeArrowheads="1"/>
                    </p:cNvSpPr>
                    <p:nvPr/>
                  </p:nvSpPr>
                  <p:spPr bwMode="auto">
                    <a:xfrm>
                      <a:off x="9020" y="334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035" name="Group 11"/>
                    <p:cNvGrpSpPr>
                      <a:grpSpLocks/>
                    </p:cNvGrpSpPr>
                    <p:nvPr/>
                  </p:nvGrpSpPr>
                  <p:grpSpPr bwMode="auto">
                    <a:xfrm>
                      <a:off x="3208" y="3100"/>
                      <a:ext cx="6233" cy="9180"/>
                      <a:chOff x="2760" y="1650"/>
                      <a:chExt cx="6600" cy="9720"/>
                    </a:xfrm>
                  </p:grpSpPr>
                  <p:grpSp>
                    <p:nvGrpSpPr>
                      <p:cNvPr id="1036" name="Group 12"/>
                      <p:cNvGrpSpPr>
                        <a:grpSpLocks/>
                      </p:cNvGrpSpPr>
                      <p:nvPr/>
                    </p:nvGrpSpPr>
                    <p:grpSpPr bwMode="auto">
                      <a:xfrm>
                        <a:off x="3450" y="2160"/>
                        <a:ext cx="5910" cy="8730"/>
                        <a:chOff x="3450" y="2160"/>
                        <a:chExt cx="5910" cy="8730"/>
                      </a:xfrm>
                    </p:grpSpPr>
                    <p:sp>
                      <p:nvSpPr>
                        <p:cNvPr id="1037" name="Rectangle 13" descr="5%"/>
                        <p:cNvSpPr>
                          <a:spLocks noChangeArrowheads="1"/>
                        </p:cNvSpPr>
                        <p:nvPr/>
                      </p:nvSpPr>
                      <p:spPr bwMode="auto">
                        <a:xfrm>
                          <a:off x="6540" y="645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8" name="Rectangle 14" descr="5%"/>
                        <p:cNvSpPr>
                          <a:spLocks noChangeArrowheads="1"/>
                        </p:cNvSpPr>
                        <p:nvPr/>
                      </p:nvSpPr>
                      <p:spPr bwMode="auto">
                        <a:xfrm>
                          <a:off x="6840" y="597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9" name="Rectangle 15" descr="5%"/>
                        <p:cNvSpPr>
                          <a:spLocks noChangeArrowheads="1"/>
                        </p:cNvSpPr>
                        <p:nvPr/>
                      </p:nvSpPr>
                      <p:spPr bwMode="auto">
                        <a:xfrm>
                          <a:off x="8850" y="216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0" name="Rectangle 16" descr="5%"/>
                        <p:cNvSpPr>
                          <a:spLocks noChangeArrowheads="1"/>
                        </p:cNvSpPr>
                        <p:nvPr/>
                      </p:nvSpPr>
                      <p:spPr bwMode="auto">
                        <a:xfrm>
                          <a:off x="8460" y="282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1" name="Rectangle 17" descr="5%"/>
                        <p:cNvSpPr>
                          <a:spLocks noChangeArrowheads="1"/>
                        </p:cNvSpPr>
                        <p:nvPr/>
                      </p:nvSpPr>
                      <p:spPr bwMode="auto">
                        <a:xfrm>
                          <a:off x="7170" y="546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2" name="Rectangle 18" descr="5%"/>
                        <p:cNvSpPr>
                          <a:spLocks noChangeArrowheads="1"/>
                        </p:cNvSpPr>
                        <p:nvPr/>
                      </p:nvSpPr>
                      <p:spPr bwMode="auto">
                        <a:xfrm>
                          <a:off x="7560" y="477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3" name="Rectangle 19" descr="5%"/>
                        <p:cNvSpPr>
                          <a:spLocks noChangeArrowheads="1"/>
                        </p:cNvSpPr>
                        <p:nvPr/>
                      </p:nvSpPr>
                      <p:spPr bwMode="auto">
                        <a:xfrm>
                          <a:off x="7260" y="501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4" name="Rectangle 20" descr="5%"/>
                        <p:cNvSpPr>
                          <a:spLocks noChangeArrowheads="1"/>
                        </p:cNvSpPr>
                        <p:nvPr/>
                      </p:nvSpPr>
                      <p:spPr bwMode="auto">
                        <a:xfrm>
                          <a:off x="8730" y="243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5" name="Rectangle 21" descr="5%"/>
                        <p:cNvSpPr>
                          <a:spLocks noChangeArrowheads="1"/>
                        </p:cNvSpPr>
                        <p:nvPr/>
                      </p:nvSpPr>
                      <p:spPr bwMode="auto">
                        <a:xfrm>
                          <a:off x="8010" y="384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6" name="Rectangle 22" descr="5%"/>
                        <p:cNvSpPr>
                          <a:spLocks noChangeArrowheads="1"/>
                        </p:cNvSpPr>
                        <p:nvPr/>
                      </p:nvSpPr>
                      <p:spPr bwMode="auto">
                        <a:xfrm>
                          <a:off x="7770" y="432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7" name="Rectangle 23" descr="5%"/>
                        <p:cNvSpPr>
                          <a:spLocks noChangeArrowheads="1"/>
                        </p:cNvSpPr>
                        <p:nvPr/>
                      </p:nvSpPr>
                      <p:spPr bwMode="auto">
                        <a:xfrm>
                          <a:off x="6000" y="720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8" name="Rectangle 24" descr="5%"/>
                        <p:cNvSpPr>
                          <a:spLocks noChangeArrowheads="1"/>
                        </p:cNvSpPr>
                        <p:nvPr/>
                      </p:nvSpPr>
                      <p:spPr bwMode="auto">
                        <a:xfrm>
                          <a:off x="6330" y="684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9" name="Rectangle 25" descr="10%"/>
                        <p:cNvSpPr>
                          <a:spLocks noChangeArrowheads="1"/>
                        </p:cNvSpPr>
                        <p:nvPr/>
                      </p:nvSpPr>
                      <p:spPr bwMode="auto">
                        <a:xfrm>
                          <a:off x="5220" y="8340"/>
                          <a:ext cx="360" cy="360"/>
                        </a:xfrm>
                        <a:prstGeom prst="rect">
                          <a:avLst/>
                        </a:prstGeom>
                        <a:pattFill prst="pct10">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0" name="Rectangle 26" descr="5%"/>
                        <p:cNvSpPr>
                          <a:spLocks noChangeArrowheads="1"/>
                        </p:cNvSpPr>
                        <p:nvPr/>
                      </p:nvSpPr>
                      <p:spPr bwMode="auto">
                        <a:xfrm>
                          <a:off x="5370" y="786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1" name="Rectangle 27" descr="10%"/>
                        <p:cNvSpPr>
                          <a:spLocks noChangeArrowheads="1"/>
                        </p:cNvSpPr>
                        <p:nvPr/>
                      </p:nvSpPr>
                      <p:spPr bwMode="auto">
                        <a:xfrm>
                          <a:off x="4830" y="8970"/>
                          <a:ext cx="360" cy="360"/>
                        </a:xfrm>
                        <a:prstGeom prst="rect">
                          <a:avLst/>
                        </a:prstGeom>
                        <a:pattFill prst="pct10">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2" name="Rectangle 28" descr="5%"/>
                        <p:cNvSpPr>
                          <a:spLocks noChangeArrowheads="1"/>
                        </p:cNvSpPr>
                        <p:nvPr/>
                      </p:nvSpPr>
                      <p:spPr bwMode="auto">
                        <a:xfrm>
                          <a:off x="5850" y="756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3" name="Rectangle 29" descr="5%"/>
                        <p:cNvSpPr>
                          <a:spLocks noChangeArrowheads="1"/>
                        </p:cNvSpPr>
                        <p:nvPr/>
                      </p:nvSpPr>
                      <p:spPr bwMode="auto">
                        <a:xfrm>
                          <a:off x="8460" y="330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4" name="Rectangle 30" descr="5%"/>
                        <p:cNvSpPr>
                          <a:spLocks noChangeArrowheads="1"/>
                        </p:cNvSpPr>
                        <p:nvPr/>
                      </p:nvSpPr>
                      <p:spPr bwMode="auto">
                        <a:xfrm>
                          <a:off x="6960" y="5610"/>
                          <a:ext cx="510" cy="51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5" name="Rectangle 31" descr="10%"/>
                        <p:cNvSpPr>
                          <a:spLocks noChangeArrowheads="1"/>
                        </p:cNvSpPr>
                        <p:nvPr/>
                      </p:nvSpPr>
                      <p:spPr bwMode="auto">
                        <a:xfrm>
                          <a:off x="4650" y="9240"/>
                          <a:ext cx="360" cy="360"/>
                        </a:xfrm>
                        <a:prstGeom prst="rect">
                          <a:avLst/>
                        </a:prstGeom>
                        <a:pattFill prst="pct10">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6" name="Rectangle 32" descr="10%"/>
                        <p:cNvSpPr>
                          <a:spLocks noChangeArrowheads="1"/>
                        </p:cNvSpPr>
                        <p:nvPr/>
                      </p:nvSpPr>
                      <p:spPr bwMode="auto">
                        <a:xfrm>
                          <a:off x="4290" y="9540"/>
                          <a:ext cx="360" cy="360"/>
                        </a:xfrm>
                        <a:prstGeom prst="rect">
                          <a:avLst/>
                        </a:prstGeom>
                        <a:pattFill prst="pct10">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7" name="Rectangle 33" descr="10%"/>
                        <p:cNvSpPr>
                          <a:spLocks noChangeArrowheads="1"/>
                        </p:cNvSpPr>
                        <p:nvPr/>
                      </p:nvSpPr>
                      <p:spPr bwMode="auto">
                        <a:xfrm>
                          <a:off x="4050" y="9870"/>
                          <a:ext cx="360" cy="360"/>
                        </a:xfrm>
                        <a:prstGeom prst="rect">
                          <a:avLst/>
                        </a:prstGeom>
                        <a:pattFill prst="pct10">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8" name="Rectangle 34" descr="5%"/>
                        <p:cNvSpPr>
                          <a:spLocks noChangeArrowheads="1"/>
                        </p:cNvSpPr>
                        <p:nvPr/>
                      </p:nvSpPr>
                      <p:spPr bwMode="auto">
                        <a:xfrm>
                          <a:off x="3450" y="10530"/>
                          <a:ext cx="360" cy="36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9" name="Rectangle 35" descr="5%"/>
                        <p:cNvSpPr>
                          <a:spLocks noChangeArrowheads="1"/>
                        </p:cNvSpPr>
                        <p:nvPr/>
                      </p:nvSpPr>
                      <p:spPr bwMode="auto">
                        <a:xfrm>
                          <a:off x="3720" y="10170"/>
                          <a:ext cx="360" cy="360"/>
                        </a:xfrm>
                        <a:prstGeom prst="rect">
                          <a:avLst/>
                        </a:prstGeom>
                        <a:pattFill prst="pct5">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60" name="Group 36"/>
                      <p:cNvGrpSpPr>
                        <a:grpSpLocks/>
                      </p:cNvGrpSpPr>
                      <p:nvPr/>
                    </p:nvGrpSpPr>
                    <p:grpSpPr bwMode="auto">
                      <a:xfrm>
                        <a:off x="2760" y="1650"/>
                        <a:ext cx="6570" cy="9720"/>
                        <a:chOff x="2760" y="1650"/>
                        <a:chExt cx="6570" cy="9720"/>
                      </a:xfrm>
                    </p:grpSpPr>
                    <p:grpSp>
                      <p:nvGrpSpPr>
                        <p:cNvPr id="1061" name="Group 37"/>
                        <p:cNvGrpSpPr>
                          <a:grpSpLocks/>
                        </p:cNvGrpSpPr>
                        <p:nvPr/>
                      </p:nvGrpSpPr>
                      <p:grpSpPr bwMode="auto">
                        <a:xfrm>
                          <a:off x="2760" y="1650"/>
                          <a:ext cx="6300" cy="9720"/>
                          <a:chOff x="2760" y="1650"/>
                          <a:chExt cx="6300" cy="9720"/>
                        </a:xfrm>
                      </p:grpSpPr>
                      <p:sp>
                        <p:nvSpPr>
                          <p:cNvPr id="1062" name="Line 38"/>
                          <p:cNvSpPr>
                            <a:spLocks noChangeShapeType="1"/>
                          </p:cNvSpPr>
                          <p:nvPr/>
                        </p:nvSpPr>
                        <p:spPr bwMode="auto">
                          <a:xfrm flipH="1">
                            <a:off x="2760" y="1650"/>
                            <a:ext cx="0" cy="972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3" name="Line 39"/>
                          <p:cNvSpPr>
                            <a:spLocks noChangeShapeType="1"/>
                          </p:cNvSpPr>
                          <p:nvPr/>
                        </p:nvSpPr>
                        <p:spPr bwMode="auto">
                          <a:xfrm>
                            <a:off x="2760" y="11370"/>
                            <a:ext cx="6300"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64" name="Line 40"/>
                        <p:cNvSpPr>
                          <a:spLocks noChangeShapeType="1"/>
                        </p:cNvSpPr>
                        <p:nvPr/>
                      </p:nvSpPr>
                      <p:spPr bwMode="auto">
                        <a:xfrm flipV="1">
                          <a:off x="2970" y="5310"/>
                          <a:ext cx="6330" cy="6060"/>
                        </a:xfrm>
                        <a:prstGeom prst="line">
                          <a:avLst/>
                        </a:prstGeom>
                        <a:noFill/>
                        <a:ln w="1270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5" name="Freeform 41"/>
                        <p:cNvSpPr>
                          <a:spLocks/>
                        </p:cNvSpPr>
                        <p:nvPr/>
                      </p:nvSpPr>
                      <p:spPr bwMode="auto">
                        <a:xfrm>
                          <a:off x="2970" y="1950"/>
                          <a:ext cx="6360" cy="9420"/>
                        </a:xfrm>
                        <a:custGeom>
                          <a:avLst/>
                          <a:gdLst/>
                          <a:ahLst/>
                          <a:cxnLst>
                            <a:cxn ang="0">
                              <a:pos x="0" y="9420"/>
                            </a:cxn>
                            <a:cxn ang="0">
                              <a:pos x="3390" y="5430"/>
                            </a:cxn>
                            <a:cxn ang="0">
                              <a:pos x="6360" y="0"/>
                            </a:cxn>
                          </a:cxnLst>
                          <a:rect l="0" t="0" r="r" b="b"/>
                          <a:pathLst>
                            <a:path w="6360" h="9420">
                              <a:moveTo>
                                <a:pt x="0" y="9420"/>
                              </a:moveTo>
                              <a:cubicBezTo>
                                <a:pt x="565" y="8755"/>
                                <a:pt x="2330" y="7000"/>
                                <a:pt x="3390" y="5430"/>
                              </a:cubicBezTo>
                              <a:cubicBezTo>
                                <a:pt x="4450" y="3860"/>
                                <a:pt x="5741" y="1131"/>
                                <a:pt x="6360" y="0"/>
                              </a:cubicBezTo>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grpSp>
              <p:nvGrpSpPr>
                <p:cNvPr id="1066" name="Group 42"/>
                <p:cNvGrpSpPr>
                  <a:grpSpLocks/>
                </p:cNvGrpSpPr>
                <p:nvPr/>
              </p:nvGrpSpPr>
              <p:grpSpPr bwMode="auto">
                <a:xfrm>
                  <a:off x="3917" y="4305"/>
                  <a:ext cx="2225" cy="1383"/>
                  <a:chOff x="3917" y="4305"/>
                  <a:chExt cx="2225" cy="1383"/>
                </a:xfrm>
              </p:grpSpPr>
              <p:sp>
                <p:nvSpPr>
                  <p:cNvPr id="1067" name="Oval 43"/>
                  <p:cNvSpPr>
                    <a:spLocks noChangeArrowheads="1"/>
                  </p:cNvSpPr>
                  <p:nvPr/>
                </p:nvSpPr>
                <p:spPr bwMode="auto">
                  <a:xfrm>
                    <a:off x="5629" y="5333"/>
                    <a:ext cx="77" cy="77"/>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068" name="Group 44"/>
                  <p:cNvGrpSpPr>
                    <a:grpSpLocks/>
                  </p:cNvGrpSpPr>
                  <p:nvPr/>
                </p:nvGrpSpPr>
                <p:grpSpPr bwMode="auto">
                  <a:xfrm>
                    <a:off x="3917" y="4305"/>
                    <a:ext cx="2225" cy="1383"/>
                    <a:chOff x="3917" y="4305"/>
                    <a:chExt cx="2225" cy="1383"/>
                  </a:xfrm>
                </p:grpSpPr>
                <p:sp>
                  <p:nvSpPr>
                    <p:cNvPr id="1069" name="Oval 45"/>
                    <p:cNvSpPr>
                      <a:spLocks noChangeArrowheads="1"/>
                    </p:cNvSpPr>
                    <p:nvPr/>
                  </p:nvSpPr>
                  <p:spPr bwMode="auto">
                    <a:xfrm>
                      <a:off x="4316" y="4505"/>
                      <a:ext cx="77" cy="77"/>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070" name="Group 46"/>
                    <p:cNvGrpSpPr>
                      <a:grpSpLocks/>
                    </p:cNvGrpSpPr>
                    <p:nvPr/>
                  </p:nvGrpSpPr>
                  <p:grpSpPr bwMode="auto">
                    <a:xfrm>
                      <a:off x="3917" y="4305"/>
                      <a:ext cx="2225" cy="1383"/>
                      <a:chOff x="3917" y="4305"/>
                      <a:chExt cx="2225" cy="1383"/>
                    </a:xfrm>
                  </p:grpSpPr>
                  <p:sp>
                    <p:nvSpPr>
                      <p:cNvPr id="1071" name="AutoShape 47"/>
                      <p:cNvSpPr>
                        <a:spLocks noChangeArrowheads="1"/>
                      </p:cNvSpPr>
                      <p:nvPr/>
                    </p:nvSpPr>
                    <p:spPr bwMode="auto">
                      <a:xfrm rot="-19669717">
                        <a:off x="4391" y="4698"/>
                        <a:ext cx="635" cy="151"/>
                      </a:xfrm>
                      <a:prstGeom prst="rightArrow">
                        <a:avLst>
                          <a:gd name="adj1" fmla="val 50000"/>
                          <a:gd name="adj2" fmla="val 105132"/>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2" name="AutoShape 48"/>
                      <p:cNvSpPr>
                        <a:spLocks noChangeArrowheads="1"/>
                      </p:cNvSpPr>
                      <p:nvPr/>
                    </p:nvSpPr>
                    <p:spPr bwMode="auto">
                      <a:xfrm rot="-19669717" flipH="1" flipV="1">
                        <a:off x="4983" y="5075"/>
                        <a:ext cx="635" cy="151"/>
                      </a:xfrm>
                      <a:prstGeom prst="rightArrow">
                        <a:avLst>
                          <a:gd name="adj1" fmla="val 50000"/>
                          <a:gd name="adj2" fmla="val 105132"/>
                        </a:avLst>
                      </a:prstGeom>
                      <a:solidFill>
                        <a:srgbClr val="00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3" name="Text Box 49"/>
                      <p:cNvSpPr txBox="1">
                        <a:spLocks noChangeArrowheads="1"/>
                      </p:cNvSpPr>
                      <p:nvPr/>
                    </p:nvSpPr>
                    <p:spPr bwMode="auto">
                      <a:xfrm>
                        <a:off x="5346" y="4699"/>
                        <a:ext cx="471" cy="529"/>
                      </a:xfrm>
                      <a:prstGeom prst="rect">
                        <a:avLst/>
                      </a:prstGeom>
                      <a:noFill/>
                      <a:ln w="9525">
                        <a:noFill/>
                        <a:miter lim="800000"/>
                        <a:headEnd/>
                        <a:tailEnd/>
                      </a:ln>
                    </p:spPr>
                    <p:txBody>
                      <a:bodyPr vert="horz" wrap="square" lIns="18000" tIns="45720" rIns="1800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sz="1100" b="1" i="0" u="none" strike="noStrike" cap="none" normalizeH="0" baseline="0" smtClean="0">
                            <a:ln>
                              <a:noFill/>
                            </a:ln>
                            <a:solidFill>
                              <a:schemeClr val="tx1"/>
                            </a:solidFill>
                            <a:effectLst/>
                            <a:latin typeface="Symbol" pitchFamily="18" charset="2"/>
                            <a:ea typeface="SimSun" pitchFamily="2" charset="-122"/>
                          </a:rPr>
                          <a:t>b</a:t>
                        </a:r>
                        <a:r>
                          <a:rPr kumimoji="0" lang="en-US" altLang="zh-CN" sz="1100" b="1" i="0" u="none" strike="noStrike" cap="none" normalizeH="0" baseline="30000" smtClean="0">
                            <a:ln>
                              <a:noFill/>
                            </a:ln>
                            <a:solidFill>
                              <a:schemeClr val="tx1"/>
                            </a:solidFill>
                            <a:effectLst/>
                            <a:latin typeface="Calibri" pitchFamily="34" charset="0"/>
                            <a:ea typeface="SimSun" pitchFamily="2" charset="-122"/>
                          </a:rPr>
                          <a:t>+</a:t>
                        </a:r>
                        <a:endParaRPr kumimoji="0" lang="en-US" sz="1800" b="0" i="0" u="none" strike="noStrike" cap="none" normalizeH="0" baseline="0" smtClean="0">
                          <a:ln>
                            <a:noFill/>
                          </a:ln>
                          <a:solidFill>
                            <a:schemeClr val="tx1"/>
                          </a:solidFill>
                          <a:effectLst/>
                          <a:latin typeface="Arial" pitchFamily="34" charset="0"/>
                        </a:endParaRPr>
                      </a:p>
                    </p:txBody>
                  </p:sp>
                  <p:sp>
                    <p:nvSpPr>
                      <p:cNvPr id="1074" name="Text Box 50"/>
                      <p:cNvSpPr txBox="1">
                        <a:spLocks noChangeArrowheads="1"/>
                      </p:cNvSpPr>
                      <p:nvPr/>
                    </p:nvSpPr>
                    <p:spPr bwMode="auto">
                      <a:xfrm>
                        <a:off x="4532" y="4305"/>
                        <a:ext cx="531" cy="5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sz="1100" b="1" i="0" u="none" strike="noStrike" cap="none" normalizeH="0" baseline="0" smtClean="0">
                            <a:ln>
                              <a:noFill/>
                            </a:ln>
                            <a:solidFill>
                              <a:schemeClr val="tx1"/>
                            </a:solidFill>
                            <a:effectLst/>
                            <a:latin typeface="Symbol" pitchFamily="18" charset="2"/>
                            <a:ea typeface="SimSun" pitchFamily="2" charset="-122"/>
                          </a:rPr>
                          <a:t>b</a:t>
                        </a:r>
                        <a:r>
                          <a:rPr kumimoji="0" lang="en-US" altLang="zh-CN" sz="1100" b="1" i="0" u="none" strike="noStrike" cap="none" normalizeH="0" baseline="30000" smtClean="0">
                            <a:ln>
                              <a:noFill/>
                            </a:ln>
                            <a:solidFill>
                              <a:schemeClr val="tx1"/>
                            </a:solidFill>
                            <a:effectLst/>
                            <a:latin typeface="Times New Roman" pitchFamily="18" charset="0"/>
                            <a:ea typeface="SimSun" pitchFamily="2" charset="-122"/>
                          </a:rPr>
                          <a:t>-</a:t>
                        </a:r>
                        <a:endParaRPr kumimoji="0" lang="en-US" sz="1800" b="0" i="0" u="none" strike="noStrike" cap="none" normalizeH="0" baseline="0" smtClean="0">
                          <a:ln>
                            <a:noFill/>
                          </a:ln>
                          <a:solidFill>
                            <a:schemeClr val="tx1"/>
                          </a:solidFill>
                          <a:effectLst/>
                          <a:latin typeface="Arial" pitchFamily="34" charset="0"/>
                        </a:endParaRPr>
                      </a:p>
                    </p:txBody>
                  </p:sp>
                  <p:sp>
                    <p:nvSpPr>
                      <p:cNvPr id="1075" name="Text Box 51"/>
                      <p:cNvSpPr txBox="1">
                        <a:spLocks noChangeArrowheads="1"/>
                      </p:cNvSpPr>
                      <p:nvPr/>
                    </p:nvSpPr>
                    <p:spPr bwMode="auto">
                      <a:xfrm>
                        <a:off x="3917" y="4311"/>
                        <a:ext cx="522" cy="4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GB" sz="1200" b="1" i="0" u="none" strike="noStrike" cap="none" normalizeH="0" baseline="0" smtClean="0">
                            <a:ln>
                              <a:noFill/>
                            </a:ln>
                            <a:solidFill>
                              <a:srgbClr val="000000"/>
                            </a:solidFill>
                            <a:effectLst/>
                            <a:latin typeface="Arial" pitchFamily="34" charset="0"/>
                            <a:ea typeface="Times" charset="0"/>
                          </a:rPr>
                          <a:t>A</a:t>
                        </a:r>
                        <a:endParaRPr kumimoji="0" lang="en-US" sz="1800" b="0" i="0" u="none" strike="noStrike" cap="none" normalizeH="0" baseline="0" smtClean="0">
                          <a:ln>
                            <a:noFill/>
                          </a:ln>
                          <a:solidFill>
                            <a:schemeClr val="tx1"/>
                          </a:solidFill>
                          <a:effectLst/>
                          <a:latin typeface="Arial" pitchFamily="34" charset="0"/>
                        </a:endParaRPr>
                      </a:p>
                    </p:txBody>
                  </p:sp>
                  <p:sp>
                    <p:nvSpPr>
                      <p:cNvPr id="1076" name="Text Box 52"/>
                      <p:cNvSpPr txBox="1">
                        <a:spLocks noChangeArrowheads="1"/>
                      </p:cNvSpPr>
                      <p:nvPr/>
                    </p:nvSpPr>
                    <p:spPr bwMode="auto">
                      <a:xfrm>
                        <a:off x="5650" y="5279"/>
                        <a:ext cx="492" cy="4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ea typeface="Times" charset="0"/>
                          </a:rPr>
                          <a:t>B</a:t>
                        </a:r>
                        <a:endParaRPr kumimoji="0" lang="en-US" sz="1800" b="0" i="0" u="none" strike="noStrike" cap="none" normalizeH="0" baseline="0" smtClean="0">
                          <a:ln>
                            <a:noFill/>
                          </a:ln>
                          <a:solidFill>
                            <a:schemeClr val="tx1"/>
                          </a:solidFill>
                          <a:effectLst/>
                          <a:latin typeface="Arial" pitchFamily="34" charset="0"/>
                        </a:endParaRPr>
                      </a:p>
                    </p:txBody>
                  </p:sp>
                </p:grpSp>
              </p:grpSp>
            </p:grpSp>
          </p:grpSp>
        </p:grpSp>
        <p:grpSp>
          <p:nvGrpSpPr>
            <p:cNvPr id="1077" name="Group 53"/>
            <p:cNvGrpSpPr>
              <a:grpSpLocks/>
            </p:cNvGrpSpPr>
            <p:nvPr/>
          </p:nvGrpSpPr>
          <p:grpSpPr bwMode="auto">
            <a:xfrm>
              <a:off x="4994" y="9920"/>
              <a:ext cx="4319" cy="2484"/>
              <a:chOff x="4994" y="9920"/>
              <a:chExt cx="4319" cy="2484"/>
            </a:xfrm>
          </p:grpSpPr>
          <p:grpSp>
            <p:nvGrpSpPr>
              <p:cNvPr id="1078" name="Group 54"/>
              <p:cNvGrpSpPr>
                <a:grpSpLocks/>
              </p:cNvGrpSpPr>
              <p:nvPr/>
            </p:nvGrpSpPr>
            <p:grpSpPr bwMode="auto">
              <a:xfrm>
                <a:off x="7319" y="11826"/>
                <a:ext cx="1994" cy="578"/>
                <a:chOff x="7319" y="11826"/>
                <a:chExt cx="1994" cy="578"/>
              </a:xfrm>
            </p:grpSpPr>
            <p:sp>
              <p:nvSpPr>
                <p:cNvPr id="1079" name="Text Box 55"/>
                <p:cNvSpPr txBox="1">
                  <a:spLocks noChangeArrowheads="1"/>
                </p:cNvSpPr>
                <p:nvPr/>
              </p:nvSpPr>
              <p:spPr bwMode="auto">
                <a:xfrm>
                  <a:off x="7319" y="11826"/>
                  <a:ext cx="1994" cy="578"/>
                </a:xfrm>
                <a:prstGeom prst="rect">
                  <a:avLst/>
                </a:prstGeom>
                <a:solidFill>
                  <a:srgbClr val="FFFFFF"/>
                </a:solidFill>
                <a:ln w="28575">
                  <a:solidFill>
                    <a:srgbClr val="0000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dirty="0" smtClean="0">
                      <a:ln>
                        <a:noFill/>
                      </a:ln>
                      <a:solidFill>
                        <a:schemeClr val="tx1"/>
                      </a:solidFill>
                      <a:effectLst/>
                      <a:latin typeface="Arial" pitchFamily="34" charset="0"/>
                      <a:ea typeface="SimSun" pitchFamily="2" charset="-122"/>
                    </a:rPr>
                    <a:t>p</a:t>
                  </a:r>
                  <a:r>
                    <a:rPr kumimoji="0" lang="en-US" altLang="zh-CN" sz="1600" b="0" i="0" u="none" strike="noStrike" cap="none" normalizeH="0" baseline="0" dirty="0" smtClean="0">
                      <a:ln>
                        <a:noFill/>
                      </a:ln>
                      <a:solidFill>
                        <a:schemeClr val="tx1"/>
                      </a:solidFill>
                      <a:effectLst/>
                      <a:latin typeface="Calibri" pitchFamily="34" charset="0"/>
                      <a:ea typeface="SimSun" pitchFamily="2" charset="-122"/>
                    </a:rPr>
                    <a:t>           </a:t>
                  </a:r>
                  <a:r>
                    <a:rPr kumimoji="0" lang="en-US" altLang="zh-CN" sz="1600" b="0" i="0" u="none" strike="noStrike" cap="none" normalizeH="0" baseline="0" dirty="0" smtClean="0">
                      <a:ln>
                        <a:noFill/>
                      </a:ln>
                      <a:solidFill>
                        <a:schemeClr val="tx1"/>
                      </a:solidFill>
                      <a:effectLst/>
                      <a:latin typeface="Arial" pitchFamily="34" charset="0"/>
                      <a:ea typeface="SimSun" pitchFamily="2" charset="-122"/>
                    </a:rPr>
                    <a:t>   n +</a:t>
                  </a:r>
                  <a:r>
                    <a:rPr kumimoji="0" lang="en-US" altLang="zh-CN" sz="1600" b="0" i="0" u="none" strike="noStrike" cap="none" normalizeH="0" baseline="0" dirty="0" smtClean="0">
                      <a:ln>
                        <a:noFill/>
                      </a:ln>
                      <a:solidFill>
                        <a:schemeClr val="tx1"/>
                      </a:solidFill>
                      <a:effectLst/>
                      <a:latin typeface="Calibri" pitchFamily="34" charset="0"/>
                      <a:ea typeface="SimSun" pitchFamily="2" charset="-122"/>
                    </a:rPr>
                    <a:t> </a:t>
                  </a:r>
                  <a:r>
                    <a:rPr kumimoji="0" lang="en-US" altLang="zh-CN" sz="1600" b="0" i="0" u="none" strike="noStrike" cap="none" normalizeH="0" baseline="0" dirty="0" smtClean="0">
                      <a:ln>
                        <a:noFill/>
                      </a:ln>
                      <a:solidFill>
                        <a:schemeClr val="tx1"/>
                      </a:solidFill>
                      <a:effectLst/>
                      <a:latin typeface="Symbol" pitchFamily="18" charset="2"/>
                      <a:ea typeface="SimSun" pitchFamily="2" charset="-122"/>
                    </a:rPr>
                    <a:t>b</a:t>
                  </a:r>
                  <a:r>
                    <a:rPr kumimoji="0" lang="en-US" altLang="zh-CN" sz="1600" b="0" i="0" u="none" strike="noStrike" cap="none" normalizeH="0" baseline="30000" dirty="0" smtClean="0">
                      <a:ln>
                        <a:noFill/>
                      </a:ln>
                      <a:solidFill>
                        <a:schemeClr val="tx1"/>
                      </a:solidFill>
                      <a:effectLst/>
                      <a:latin typeface="Arial" pitchFamily="34" charset="0"/>
                      <a:ea typeface="SimSun" pitchFamily="2" charset="-122"/>
                    </a:rPr>
                    <a:t>+</a:t>
                  </a:r>
                  <a:r>
                    <a:rPr kumimoji="0" lang="en-US" altLang="zh-CN" sz="1600" b="0" i="0" u="none" strike="noStrike" cap="none" normalizeH="0" baseline="0" dirty="0" smtClean="0">
                      <a:ln>
                        <a:noFill/>
                      </a:ln>
                      <a:solidFill>
                        <a:schemeClr val="tx1"/>
                      </a:solidFill>
                      <a:effectLst/>
                      <a:latin typeface="Arial" pitchFamily="34" charset="0"/>
                      <a:ea typeface="SimSun" pitchFamily="2" charset="-122"/>
                    </a:rPr>
                    <a:t> </a:t>
                  </a:r>
                  <a:r>
                    <a:rPr kumimoji="0" lang="en-US" altLang="zh-CN" sz="1600" b="0" i="0" u="none" strike="noStrike" cap="none" normalizeH="0" baseline="0" dirty="0" smtClean="0">
                      <a:ln>
                        <a:noFill/>
                      </a:ln>
                      <a:solidFill>
                        <a:schemeClr val="tx1"/>
                      </a:solidFill>
                      <a:effectLst/>
                      <a:latin typeface="Calibri" pitchFamily="34" charset="0"/>
                      <a:ea typeface="SimSun" pitchFamily="2" charset="-122"/>
                    </a:rPr>
                    <a:t>+ </a:t>
                  </a:r>
                  <a:r>
                    <a:rPr kumimoji="0" lang="en-US" altLang="zh-CN" sz="1600" b="0" i="0" u="none" strike="noStrike" cap="none" normalizeH="0" baseline="0" dirty="0" smtClean="0">
                      <a:ln>
                        <a:noFill/>
                      </a:ln>
                      <a:solidFill>
                        <a:schemeClr val="tx1"/>
                      </a:solidFill>
                      <a:effectLst/>
                      <a:latin typeface="Symbol" pitchFamily="18" charset="2"/>
                      <a:ea typeface="SimSun" pitchFamily="2" charset="-122"/>
                    </a:rPr>
                    <a:t>n</a:t>
                  </a:r>
                  <a:endParaRPr kumimoji="0" lang="en-US" sz="3600" b="0" i="0" u="none" strike="noStrike" cap="none" normalizeH="0" baseline="0" dirty="0" smtClean="0">
                    <a:ln>
                      <a:noFill/>
                    </a:ln>
                    <a:solidFill>
                      <a:schemeClr val="tx1"/>
                    </a:solidFill>
                    <a:effectLst/>
                    <a:latin typeface="Arial" pitchFamily="34" charset="0"/>
                  </a:endParaRPr>
                </a:p>
              </p:txBody>
            </p:sp>
            <p:sp>
              <p:nvSpPr>
                <p:cNvPr id="1080" name="AutoShape 56"/>
                <p:cNvSpPr>
                  <a:spLocks noChangeArrowheads="1"/>
                </p:cNvSpPr>
                <p:nvPr/>
              </p:nvSpPr>
              <p:spPr bwMode="auto">
                <a:xfrm>
                  <a:off x="7767" y="12031"/>
                  <a:ext cx="349" cy="110"/>
                </a:xfrm>
                <a:prstGeom prst="rightArrow">
                  <a:avLst>
                    <a:gd name="adj1" fmla="val 50000"/>
                    <a:gd name="adj2" fmla="val 79318"/>
                  </a:avLst>
                </a:prstGeom>
                <a:solidFill>
                  <a:srgbClr val="0000FF"/>
                </a:solidFill>
                <a:ln w="2857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81" name="Group 57"/>
              <p:cNvGrpSpPr>
                <a:grpSpLocks/>
              </p:cNvGrpSpPr>
              <p:nvPr/>
            </p:nvGrpSpPr>
            <p:grpSpPr bwMode="auto">
              <a:xfrm>
                <a:off x="4994" y="9920"/>
                <a:ext cx="2092" cy="445"/>
                <a:chOff x="4994" y="9920"/>
                <a:chExt cx="2092" cy="445"/>
              </a:xfrm>
            </p:grpSpPr>
            <p:sp>
              <p:nvSpPr>
                <p:cNvPr id="1082" name="Text Box 58"/>
                <p:cNvSpPr txBox="1">
                  <a:spLocks noChangeArrowheads="1"/>
                </p:cNvSpPr>
                <p:nvPr/>
              </p:nvSpPr>
              <p:spPr bwMode="auto">
                <a:xfrm>
                  <a:off x="4994" y="9920"/>
                  <a:ext cx="2092" cy="445"/>
                </a:xfrm>
                <a:prstGeom prst="rect">
                  <a:avLst/>
                </a:prstGeom>
                <a:solidFill>
                  <a:srgbClr val="FFFFFF"/>
                </a:solidFill>
                <a:ln w="2857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b="0" i="0" u="none" strike="noStrike" cap="none" normalizeH="0" baseline="0" dirty="0" smtClean="0">
                      <a:ln>
                        <a:noFill/>
                      </a:ln>
                      <a:solidFill>
                        <a:schemeClr val="tx1"/>
                      </a:solidFill>
                      <a:effectLst/>
                      <a:latin typeface="Arial" pitchFamily="34" charset="0"/>
                      <a:ea typeface="SimSun" pitchFamily="2" charset="-122"/>
                    </a:rPr>
                    <a:t>n</a:t>
                  </a:r>
                  <a:r>
                    <a:rPr kumimoji="0" lang="en-US" altLang="zh-CN" b="0" i="0" u="none" strike="noStrike" cap="none" normalizeH="0" baseline="0" dirty="0" smtClean="0">
                      <a:ln>
                        <a:noFill/>
                      </a:ln>
                      <a:solidFill>
                        <a:schemeClr val="tx1"/>
                      </a:solidFill>
                      <a:effectLst/>
                      <a:latin typeface="Calibri" pitchFamily="34" charset="0"/>
                      <a:ea typeface="SimSun" pitchFamily="2" charset="-122"/>
                    </a:rPr>
                    <a:t>              p + </a:t>
                  </a:r>
                  <a:r>
                    <a:rPr kumimoji="0" lang="en-US" altLang="zh-CN" b="0" i="0" u="none" strike="noStrike" cap="none" normalizeH="0" baseline="0" dirty="0" smtClean="0">
                      <a:ln>
                        <a:noFill/>
                      </a:ln>
                      <a:solidFill>
                        <a:schemeClr val="tx1"/>
                      </a:solidFill>
                      <a:effectLst/>
                      <a:latin typeface="Symbol" pitchFamily="18" charset="2"/>
                      <a:ea typeface="SimSun" pitchFamily="2" charset="-122"/>
                    </a:rPr>
                    <a:t>b</a:t>
                  </a:r>
                  <a:r>
                    <a:rPr kumimoji="0" lang="en-US" altLang="zh-CN" b="0" i="0" u="none" strike="noStrike" cap="none" normalizeH="0" baseline="30000" dirty="0" smtClean="0">
                      <a:ln>
                        <a:noFill/>
                      </a:ln>
                      <a:solidFill>
                        <a:schemeClr val="tx1"/>
                      </a:solidFill>
                      <a:effectLst/>
                      <a:latin typeface="Times New Roman" pitchFamily="18" charset="0"/>
                      <a:ea typeface="SimSun" pitchFamily="2" charset="-122"/>
                    </a:rPr>
                    <a:t>-</a:t>
                  </a:r>
                  <a:r>
                    <a:rPr lang="en-US" altLang="zh-CN" dirty="0" smtClean="0">
                      <a:latin typeface="Calibri" pitchFamily="34" charset="0"/>
                      <a:ea typeface="SimSun" pitchFamily="2" charset="-122"/>
                    </a:rPr>
                    <a:t>  </a:t>
                  </a:r>
                  <a:r>
                    <a:rPr kumimoji="0" lang="en-US" altLang="zh-CN" b="0" i="0" u="none" strike="noStrike" cap="none" normalizeH="0" baseline="0" dirty="0" smtClean="0">
                      <a:ln>
                        <a:noFill/>
                      </a:ln>
                      <a:solidFill>
                        <a:schemeClr val="tx1"/>
                      </a:solidFill>
                      <a:effectLst/>
                      <a:latin typeface="Symbol" pitchFamily="18" charset="2"/>
                      <a:ea typeface="SimSun" pitchFamily="2" charset="-122"/>
                    </a:rPr>
                    <a:t>n</a:t>
                  </a:r>
                  <a:endParaRPr kumimoji="0" lang="en-US" sz="4000" b="0" i="0" u="none" strike="noStrike" cap="none" normalizeH="0" baseline="0" dirty="0" smtClean="0">
                    <a:ln>
                      <a:noFill/>
                    </a:ln>
                    <a:solidFill>
                      <a:schemeClr val="tx1"/>
                    </a:solidFill>
                    <a:effectLst/>
                    <a:latin typeface="Arial" pitchFamily="34" charset="0"/>
                  </a:endParaRPr>
                </a:p>
              </p:txBody>
            </p:sp>
            <p:sp>
              <p:nvSpPr>
                <p:cNvPr id="1083" name="AutoShape 59"/>
                <p:cNvSpPr>
                  <a:spLocks noChangeArrowheads="1"/>
                </p:cNvSpPr>
                <p:nvPr/>
              </p:nvSpPr>
              <p:spPr bwMode="auto">
                <a:xfrm>
                  <a:off x="5466" y="10108"/>
                  <a:ext cx="372" cy="118"/>
                </a:xfrm>
                <a:prstGeom prst="rightArrow">
                  <a:avLst>
                    <a:gd name="adj1" fmla="val 50000"/>
                    <a:gd name="adj2" fmla="val 78814"/>
                  </a:avLst>
                </a:prstGeom>
                <a:solidFill>
                  <a:srgbClr val="FF0000"/>
                </a:solidFill>
                <a:ln w="2857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4" name="Line 60"/>
                <p:cNvSpPr>
                  <a:spLocks noChangeShapeType="1"/>
                </p:cNvSpPr>
                <p:nvPr/>
              </p:nvSpPr>
              <p:spPr bwMode="auto">
                <a:xfrm>
                  <a:off x="6636" y="10088"/>
                  <a:ext cx="118"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sp>
        <p:nvSpPr>
          <p:cNvPr id="1086" name="Rectangle 6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Radioactive decay</a:t>
            </a:r>
            <a:endParaRPr lang="en-US" dirty="0"/>
          </a:p>
        </p:txBody>
      </p:sp>
      <p:sp>
        <p:nvSpPr>
          <p:cNvPr id="3" name="Content Placeholder 2"/>
          <p:cNvSpPr>
            <a:spLocks noGrp="1"/>
          </p:cNvSpPr>
          <p:nvPr>
            <p:ph idx="1"/>
          </p:nvPr>
        </p:nvSpPr>
        <p:spPr/>
        <p:txBody>
          <a:bodyPr/>
          <a:lstStyle/>
          <a:p>
            <a:r>
              <a:rPr lang="en-US" dirty="0" smtClean="0"/>
              <a:t>The Segre plot shows isotopes which are unstable are far from the line.</a:t>
            </a:r>
          </a:p>
          <a:p>
            <a:r>
              <a:rPr lang="en-US" dirty="0" smtClean="0"/>
              <a:t>These isotopes will naturally decay to become more stable (moving closer to the line)</a:t>
            </a:r>
          </a:p>
          <a:p>
            <a:r>
              <a:rPr lang="en-US" dirty="0" smtClean="0"/>
              <a:t>They can do this by emitting alpha or beta particles.</a:t>
            </a:r>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Equation for alpha decay</a:t>
            </a:r>
            <a:endParaRPr lang="en-US" dirty="0"/>
          </a:p>
        </p:txBody>
      </p:sp>
      <p:sp>
        <p:nvSpPr>
          <p:cNvPr id="3" name="Content Placeholder 2"/>
          <p:cNvSpPr>
            <a:spLocks noGrp="1"/>
          </p:cNvSpPr>
          <p:nvPr>
            <p:ph idx="1"/>
          </p:nvPr>
        </p:nvSpPr>
        <p:spPr>
          <a:xfrm>
            <a:off x="457200" y="1219201"/>
            <a:ext cx="8153400" cy="2362199"/>
          </a:xfrm>
        </p:spPr>
        <p:txBody>
          <a:bodyPr>
            <a:normAutofit fontScale="85000" lnSpcReduction="10000"/>
          </a:bodyPr>
          <a:lstStyle/>
          <a:p>
            <a:r>
              <a:rPr lang="en-GB" dirty="0" smtClean="0"/>
              <a:t>Nuclear decay processes can be represented by nuclear equations. The word </a:t>
            </a:r>
            <a:r>
              <a:rPr lang="en-GB" i="1" dirty="0" smtClean="0"/>
              <a:t>equation</a:t>
            </a:r>
            <a:r>
              <a:rPr lang="en-GB" dirty="0" smtClean="0"/>
              <a:t> implies that the two sides of the equation must ‘balance’ in some way.</a:t>
            </a:r>
            <a:endParaRPr lang="en-US" dirty="0" smtClean="0"/>
          </a:p>
          <a:p>
            <a:r>
              <a:rPr lang="en-GB" dirty="0" smtClean="0"/>
              <a:t> Decay processes</a:t>
            </a:r>
            <a:endParaRPr lang="en-US" dirty="0" smtClean="0"/>
          </a:p>
          <a:p>
            <a:r>
              <a:rPr lang="en-GB" dirty="0" smtClean="0"/>
              <a:t> alpha source </a:t>
            </a:r>
            <a:r>
              <a:rPr lang="en-GB" dirty="0" err="1" smtClean="0"/>
              <a:t>eg</a:t>
            </a:r>
            <a:r>
              <a:rPr lang="en-GB" dirty="0" smtClean="0"/>
              <a:t> americium-241, </a:t>
            </a:r>
            <a:endParaRPr lang="en-US" dirty="0" smtClean="0"/>
          </a:p>
          <a:p>
            <a:pPr>
              <a:buNone/>
            </a:pPr>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 name="Object 1"/>
          <p:cNvGraphicFramePr>
            <a:graphicFrameLocks noChangeAspect="1"/>
          </p:cNvGraphicFramePr>
          <p:nvPr/>
        </p:nvGraphicFramePr>
        <p:xfrm>
          <a:off x="0" y="0"/>
          <a:ext cx="1419225" cy="238125"/>
        </p:xfrm>
        <a:graphic>
          <a:graphicData uri="http://schemas.openxmlformats.org/presentationml/2006/ole">
            <p:oleObj spid="_x0000_s2049" name="Equation" r:id="rId3" imgW="1422400" imgH="241300" progId="Equation.3">
              <p:embed/>
            </p:oleObj>
          </a:graphicData>
        </a:graphic>
      </p:graphicFrame>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51" name="Object 3"/>
          <p:cNvGraphicFramePr>
            <a:graphicFrameLocks noChangeAspect="1"/>
          </p:cNvGraphicFramePr>
          <p:nvPr/>
        </p:nvGraphicFramePr>
        <p:xfrm>
          <a:off x="0" y="0"/>
          <a:ext cx="1419225" cy="238125"/>
        </p:xfrm>
        <a:graphic>
          <a:graphicData uri="http://schemas.openxmlformats.org/presentationml/2006/ole">
            <p:oleObj spid="_x0000_s2051" name="Equation" r:id="rId4" imgW="1422400" imgH="241300" progId="Equation.3">
              <p:embed/>
            </p:oleObj>
          </a:graphicData>
        </a:graphic>
      </p:graphicFrame>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53" name="Object 5"/>
          <p:cNvGraphicFramePr>
            <a:graphicFrameLocks noChangeAspect="1"/>
          </p:cNvGraphicFramePr>
          <p:nvPr/>
        </p:nvGraphicFramePr>
        <p:xfrm>
          <a:off x="1524000" y="3962400"/>
          <a:ext cx="5506593" cy="923925"/>
        </p:xfrm>
        <a:graphic>
          <a:graphicData uri="http://schemas.openxmlformats.org/presentationml/2006/ole">
            <p:oleObj spid="_x0000_s2053" name="Equation" r:id="rId5" imgW="1422400" imgH="241300" progId="Equation.3">
              <p:embed/>
            </p:oleObj>
          </a:graphicData>
        </a:graphic>
      </p:graphicFrame>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821</Words>
  <Application>Microsoft Office PowerPoint</Application>
  <PresentationFormat>Presentación en pantalla (4:3)</PresentationFormat>
  <Paragraphs>103</Paragraphs>
  <Slides>15</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15</vt:i4>
      </vt:variant>
    </vt:vector>
  </HeadingPairs>
  <TitlesOfParts>
    <vt:vector size="18" baseType="lpstr">
      <vt:lpstr>Office Theme</vt:lpstr>
      <vt:lpstr>Ecuación</vt:lpstr>
      <vt:lpstr>Equation</vt:lpstr>
      <vt:lpstr>Nuclear structure</vt:lpstr>
      <vt:lpstr>An atom</vt:lpstr>
      <vt:lpstr>Atomic notation</vt:lpstr>
      <vt:lpstr>Isotopes</vt:lpstr>
      <vt:lpstr>Interactions</vt:lpstr>
      <vt:lpstr>Nuclear force</vt:lpstr>
      <vt:lpstr>N-Z plot (Segrè plot). </vt:lpstr>
      <vt:lpstr>Radioactive decay</vt:lpstr>
      <vt:lpstr>Equation for alpha decay</vt:lpstr>
      <vt:lpstr>Beta radiation</vt:lpstr>
      <vt:lpstr>Gamma radiation</vt:lpstr>
      <vt:lpstr>Nature of radiations</vt:lpstr>
      <vt:lpstr>Spontaneous</vt:lpstr>
      <vt:lpstr>and random</vt:lpstr>
      <vt:lpstr>To do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Radioactivity</dc:title>
  <dc:creator>jonathanb</dc:creator>
  <cp:lastModifiedBy>sciencia</cp:lastModifiedBy>
  <cp:revision>31</cp:revision>
  <dcterms:created xsi:type="dcterms:W3CDTF">2009-04-22T00:24:52Z</dcterms:created>
  <dcterms:modified xsi:type="dcterms:W3CDTF">2010-08-18T20:01:47Z</dcterms:modified>
</cp:coreProperties>
</file>