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58" r:id="rId6"/>
    <p:sldId id="262" r:id="rId7"/>
    <p:sldId id="257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CA02552-6108-471E-BC18-54C304B623BC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A5CFABA-0C90-4619-B69E-5C61C23CEBD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2552-6108-471E-BC18-54C304B623BC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FABA-0C90-4619-B69E-5C61C23CEBD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2552-6108-471E-BC18-54C304B623BC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FABA-0C90-4619-B69E-5C61C23CEBD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CA02552-6108-471E-BC18-54C304B623BC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A5CFABA-0C90-4619-B69E-5C61C23CEBD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CA02552-6108-471E-BC18-54C304B623BC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A5CFABA-0C90-4619-B69E-5C61C23CEBD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2552-6108-471E-BC18-54C304B623BC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FABA-0C90-4619-B69E-5C61C23CEBD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2552-6108-471E-BC18-54C304B623BC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FABA-0C90-4619-B69E-5C61C23CEBD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A02552-6108-471E-BC18-54C304B623BC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5CFABA-0C90-4619-B69E-5C61C23CEBD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2552-6108-471E-BC18-54C304B623BC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FABA-0C90-4619-B69E-5C61C23CEBD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CA02552-6108-471E-BC18-54C304B623BC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A5CFABA-0C90-4619-B69E-5C61C23CEBD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A02552-6108-471E-BC18-54C304B623BC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5CFABA-0C90-4619-B69E-5C61C23CEBD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CA02552-6108-471E-BC18-54C304B623BC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A5CFABA-0C90-4619-B69E-5C61C23CEBD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Linear 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057400"/>
            <a:ext cx="6400800" cy="4114800"/>
          </a:xfrm>
        </p:spPr>
        <p:txBody>
          <a:bodyPr>
            <a:normAutofit/>
          </a:bodyPr>
          <a:lstStyle/>
          <a:p>
            <a:r>
              <a:rPr lang="en-GB" b="1" smtClean="0">
                <a:solidFill>
                  <a:schemeClr val="tx1"/>
                </a:solidFill>
              </a:rPr>
              <a:t>.</a:t>
            </a:r>
            <a:r>
              <a:rPr lang="en-US" i="1" smtClean="0">
                <a:solidFill>
                  <a:schemeClr val="tx1"/>
                </a:solidFill>
              </a:rPr>
              <a:t> (</a:t>
            </a:r>
            <a:r>
              <a:rPr lang="en-US" i="1" dirty="0" smtClean="0">
                <a:solidFill>
                  <a:schemeClr val="tx1"/>
                </a:solidFill>
              </a:rPr>
              <a:t>a) </a:t>
            </a:r>
            <a:r>
              <a:rPr lang="en-US" dirty="0" smtClean="0">
                <a:solidFill>
                  <a:schemeClr val="tx1"/>
                </a:solidFill>
              </a:rPr>
              <a:t>define displacement, speed, velocity and acceleration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en-US" i="1" dirty="0" smtClean="0">
                <a:solidFill>
                  <a:schemeClr val="tx1"/>
                </a:solidFill>
              </a:rPr>
              <a:t>(b) </a:t>
            </a:r>
            <a:r>
              <a:rPr lang="en-US" dirty="0" smtClean="0">
                <a:solidFill>
                  <a:schemeClr val="tx1"/>
                </a:solidFill>
              </a:rPr>
              <a:t>use graphical methods to represent displacement, speed, velocity and acceleration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en-US" i="1" dirty="0" smtClean="0">
                <a:solidFill>
                  <a:schemeClr val="tx1"/>
                </a:solidFill>
              </a:rPr>
              <a:t>(c) </a:t>
            </a:r>
            <a:r>
              <a:rPr lang="en-US" dirty="0" smtClean="0">
                <a:solidFill>
                  <a:schemeClr val="tx1"/>
                </a:solidFill>
              </a:rPr>
              <a:t>find displacement from the area under a velocity-time graph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en-US" i="1" dirty="0" smtClean="0">
                <a:solidFill>
                  <a:schemeClr val="tx1"/>
                </a:solidFill>
              </a:rPr>
              <a:t>(d) </a:t>
            </a:r>
            <a:r>
              <a:rPr lang="en-US" dirty="0" smtClean="0">
                <a:solidFill>
                  <a:schemeClr val="tx1"/>
                </a:solidFill>
              </a:rPr>
              <a:t>use the slope of a displacement-time graph to find the velocity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en-US" i="1" dirty="0" smtClean="0">
                <a:solidFill>
                  <a:schemeClr val="tx1"/>
                </a:solidFill>
              </a:rPr>
              <a:t>(e) </a:t>
            </a:r>
            <a:r>
              <a:rPr lang="en-US" dirty="0" smtClean="0">
                <a:solidFill>
                  <a:schemeClr val="tx1"/>
                </a:solidFill>
              </a:rPr>
              <a:t>use the slope of a velocity-time graph to find the acceleration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en-US" i="1" dirty="0" smtClean="0">
                <a:solidFill>
                  <a:schemeClr val="tx1"/>
                </a:solidFill>
              </a:rPr>
              <a:t>(k) </a:t>
            </a:r>
            <a:r>
              <a:rPr lang="en-US" dirty="0" smtClean="0">
                <a:solidFill>
                  <a:schemeClr val="tx1"/>
                </a:solidFill>
              </a:rPr>
              <a:t>describe and explain motion due to a uniform velocity in one direction and a uniform acceleration in a perpendicular direction.</a:t>
            </a:r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Displacement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a measured distance in a given direction </a:t>
            </a:r>
          </a:p>
          <a:p>
            <a:r>
              <a:rPr lang="en-US" dirty="0" smtClean="0"/>
              <a:t>It tells us not only the distance of the object from a particular reference point but also the direction from that reference point </a:t>
            </a:r>
          </a:p>
          <a:p>
            <a:r>
              <a:rPr lang="en-US" dirty="0" smtClean="0"/>
              <a:t>It is a vector quantity </a:t>
            </a:r>
          </a:p>
          <a:p>
            <a:r>
              <a:rPr lang="en-US" dirty="0" smtClean="0"/>
              <a:t>In many situations it is measured from the origin of a Cartesian co-ordinate system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the rate of change of distance </a:t>
            </a:r>
          </a:p>
          <a:p>
            <a:r>
              <a:rPr lang="en-US" dirty="0" smtClean="0"/>
              <a:t>Or the distance covered per unit time </a:t>
            </a:r>
          </a:p>
          <a:p>
            <a:r>
              <a:rPr lang="en-US" dirty="0" smtClean="0"/>
              <a:t>Speed is the total distance (d) covered in total time (t) </a:t>
            </a:r>
          </a:p>
          <a:p>
            <a:r>
              <a:rPr lang="en-US" dirty="0" smtClean="0"/>
              <a:t>Speed (s) = total distance (d) / total time (t)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the rate of change of displacement </a:t>
            </a:r>
          </a:p>
          <a:p>
            <a:r>
              <a:rPr lang="en-US" dirty="0" smtClean="0"/>
              <a:t>Is a measured speed in a given direction </a:t>
            </a:r>
          </a:p>
          <a:p>
            <a:r>
              <a:rPr lang="en-US" dirty="0" smtClean="0"/>
              <a:t>It tells us not only the speed of the object but also the direction </a:t>
            </a:r>
          </a:p>
          <a:p>
            <a:r>
              <a:rPr lang="en-US" dirty="0" smtClean="0"/>
              <a:t>It is a vector quantity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Instantaneous and average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average value of speed, velocity and acceleration are the average over a time period.</a:t>
            </a:r>
          </a:p>
          <a:p>
            <a:r>
              <a:rPr lang="en-US" dirty="0" smtClean="0"/>
              <a:t>They are calculated by the equations s=(d</a:t>
            </a:r>
            <a:r>
              <a:rPr lang="en-US" baseline="-25000" dirty="0" smtClean="0"/>
              <a:t>2</a:t>
            </a:r>
            <a:r>
              <a:rPr lang="en-US" dirty="0" smtClean="0"/>
              <a:t>-d</a:t>
            </a:r>
            <a:r>
              <a:rPr lang="en-US" baseline="-25000" dirty="0" smtClean="0"/>
              <a:t>1</a:t>
            </a:r>
            <a:r>
              <a:rPr lang="en-US" dirty="0" smtClean="0"/>
              <a:t>)/t, (s</a:t>
            </a:r>
            <a:r>
              <a:rPr lang="en-US" baseline="-25000" dirty="0" smtClean="0"/>
              <a:t>2</a:t>
            </a:r>
            <a:r>
              <a:rPr lang="en-US" dirty="0" smtClean="0"/>
              <a:t>-s</a:t>
            </a:r>
            <a:r>
              <a:rPr lang="en-US" baseline="-25000" dirty="0" smtClean="0"/>
              <a:t>1</a:t>
            </a:r>
            <a:r>
              <a:rPr lang="en-US" dirty="0" smtClean="0"/>
              <a:t>)/t and (v-u)/t</a:t>
            </a:r>
          </a:p>
          <a:p>
            <a:r>
              <a:rPr lang="en-US" dirty="0" smtClean="0"/>
              <a:t>The instantaneous values are for an instant in time (vanishingly small values of t)</a:t>
            </a:r>
          </a:p>
          <a:p>
            <a:r>
              <a:rPr lang="en-US" dirty="0" smtClean="0"/>
              <a:t>They can be found from the gradient at a certain point on a d (</a:t>
            </a:r>
            <a:r>
              <a:rPr lang="en-US" dirty="0" err="1" smtClean="0"/>
              <a:t>s,v</a:t>
            </a:r>
            <a:r>
              <a:rPr lang="en-US" dirty="0" smtClean="0"/>
              <a:t>) </a:t>
            </a:r>
            <a:r>
              <a:rPr lang="en-US" dirty="0" err="1" smtClean="0"/>
              <a:t>vs</a:t>
            </a:r>
            <a:r>
              <a:rPr lang="en-US" dirty="0" smtClean="0"/>
              <a:t> t graph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 rate of change of velocity in a given direction </a:t>
            </a:r>
          </a:p>
          <a:p>
            <a:r>
              <a:rPr lang="en-US" dirty="0" smtClean="0"/>
              <a:t>a = </a:t>
            </a:r>
            <a:r>
              <a:rPr lang="el-GR" dirty="0" smtClean="0">
                <a:latin typeface="Corbel"/>
              </a:rPr>
              <a:t>Δ</a:t>
            </a:r>
            <a:r>
              <a:rPr lang="en-US" dirty="0" smtClean="0"/>
              <a:t>v / </a:t>
            </a:r>
            <a:r>
              <a:rPr lang="el-GR" dirty="0" smtClean="0">
                <a:latin typeface="Corbel"/>
              </a:rPr>
              <a:t>Δ </a:t>
            </a:r>
            <a:r>
              <a:rPr lang="en-US" dirty="0" smtClean="0"/>
              <a:t>t  (where </a:t>
            </a:r>
            <a:r>
              <a:rPr lang="el-GR" dirty="0" smtClean="0">
                <a:latin typeface="Corbel"/>
              </a:rPr>
              <a:t>Δ </a:t>
            </a:r>
            <a:r>
              <a:rPr lang="en-US" dirty="0" smtClean="0"/>
              <a:t>v = v – u) </a:t>
            </a:r>
          </a:p>
          <a:p>
            <a:r>
              <a:rPr lang="en-US" dirty="0" smtClean="0"/>
              <a:t>It is a vector quantity </a:t>
            </a:r>
          </a:p>
          <a:p>
            <a:r>
              <a:rPr lang="en-US" dirty="0" smtClean="0"/>
              <a:t>If the acceleration of an object is positive then its rate of change of velocity to be positive and it </a:t>
            </a:r>
            <a:r>
              <a:rPr lang="en-US" b="1" i="1" dirty="0" smtClean="0"/>
              <a:t>could</a:t>
            </a:r>
            <a:r>
              <a:rPr lang="en-US" dirty="0" smtClean="0"/>
              <a:t> mean that its speed is increasing </a:t>
            </a:r>
          </a:p>
          <a:p>
            <a:pPr lvl="1"/>
            <a:r>
              <a:rPr lang="en-US" dirty="0" smtClean="0"/>
              <a:t>Do not think of acceleration as a ´slowing </a:t>
            </a:r>
            <a:r>
              <a:rPr lang="en-US" dirty="0" err="1" smtClean="0"/>
              <a:t>down´or</a:t>
            </a:r>
            <a:r>
              <a:rPr lang="en-US" dirty="0" smtClean="0"/>
              <a:t> a ´getting faster´. </a:t>
            </a:r>
          </a:p>
          <a:p>
            <a:pPr lvl="1"/>
            <a:r>
              <a:rPr lang="en-US" dirty="0" smtClean="0"/>
              <a:t>Avoid speaking of faster acceleration or slower acceleration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i="1" dirty="0" smtClean="0"/>
              <a:t>Students should be able to sketch and label d-t (s-t), v-t and a-t  graphs for various situations. They should also be able to write descriptions of the motions represented by such graphs.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4876800"/>
            <a:ext cx="762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Thanks to </a:t>
            </a:r>
            <a:r>
              <a:rPr lang="en-US" dirty="0" err="1" smtClean="0"/>
              <a:t>mhtml:http</a:t>
            </a:r>
            <a:r>
              <a:rPr lang="en-US" dirty="0" smtClean="0"/>
              <a:t>://</a:t>
            </a:r>
            <a:r>
              <a:rPr lang="en-US" dirty="0" err="1" smtClean="0"/>
              <a:t>physics.greengates.edu.mx</a:t>
            </a:r>
            <a:r>
              <a:rPr lang="en-US" dirty="0" smtClean="0"/>
              <a:t>/IB%20PowerPoints/02.%20Mechanics/2.1%20Kinematics.mht!2.1Kinematics_files/</a:t>
            </a:r>
            <a:r>
              <a:rPr lang="en-US" dirty="0" err="1" smtClean="0"/>
              <a:t>frame.htm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Projectile</a:t>
            </a:r>
            <a:r>
              <a:rPr lang="es-ES" dirty="0" smtClean="0"/>
              <a:t> </a:t>
            </a:r>
            <a:r>
              <a:rPr lang="es-ES" dirty="0" err="1" smtClean="0"/>
              <a:t>motion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762</TotalTime>
  <Words>433</Words>
  <Application>Microsoft Office PowerPoint</Application>
  <PresentationFormat>Presentación en pantalla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Mirador</vt:lpstr>
      <vt:lpstr>Linear motion</vt:lpstr>
      <vt:lpstr>Displacement  </vt:lpstr>
      <vt:lpstr>Speed  </vt:lpstr>
      <vt:lpstr>Velocity  </vt:lpstr>
      <vt:lpstr>Instantaneous and average values</vt:lpstr>
      <vt:lpstr>Acceleration  </vt:lpstr>
      <vt:lpstr>Drawing graphs</vt:lpstr>
      <vt:lpstr>Projectile motion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jonathanb</dc:creator>
  <cp:lastModifiedBy>sciencia</cp:lastModifiedBy>
  <cp:revision>76</cp:revision>
  <dcterms:created xsi:type="dcterms:W3CDTF">2009-01-21T23:57:55Z</dcterms:created>
  <dcterms:modified xsi:type="dcterms:W3CDTF">2010-08-20T20:45:50Z</dcterms:modified>
</cp:coreProperties>
</file>