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71" r:id="rId6"/>
    <p:sldId id="272" r:id="rId7"/>
    <p:sldId id="258" r:id="rId8"/>
    <p:sldId id="270" r:id="rId9"/>
    <p:sldId id="268" r:id="rId10"/>
    <p:sldId id="269" r:id="rId11"/>
    <p:sldId id="264" r:id="rId12"/>
    <p:sldId id="259" r:id="rId13"/>
    <p:sldId id="26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ounded Rectangle 10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B31918-3BA6-45C2-8B60-C150C9977838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1F6F1-C88F-4732-9311-CBFD80FC210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DDDB0F-65D1-4CE8-A314-9D2D2C603B38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FDFDB-44B8-448E-A567-87925818C78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7E04D-FA9C-4FA0-BB8F-3D73D9845168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029E-B6E7-4C7F-BAC2-6AFE27FF5D0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4FC47A-1BEF-40D0-8E22-E3C06FF2AB6E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A92B0-EEE4-4642-B348-F16A7B0AC91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BCBA6-CF43-4D51-A2F2-5CF4324AF508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8F829-2822-4D94-9983-2969A7B7CA8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660865-DBCD-4AEA-921A-18E442FAE6F4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C8993-6040-40C7-9A51-F686AEC00C4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07BE7A-BCE1-4911-8CB3-2DBFB5FE5460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47879-038A-4023-89B2-69653BB0A7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0E457E-E822-4B01-9BFD-340781EBBA8B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5FE23-86F2-4947-BAB9-540D6160383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EA3E91-01FA-493C-9C0D-CFB9A316318B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D5F96-E066-47FB-84C0-A3A7CFAFDB2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9779A7-6B64-41C8-B3DE-05EC400C70E2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974BC-D81B-49D4-8D8F-A95BF90E6F8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9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Round Single Corner Rectangle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32B6CF-9C4C-42A8-971B-E47F6E497ACC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9879B-52E2-4205-9BA2-123978066B2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pitchFamily="34" charset="0"/>
              </a:defRPr>
            </a:lvl1pPr>
          </a:lstStyle>
          <a:p>
            <a:fld id="{23B31AA7-4F26-4B8F-B7E5-E0445028382D}" type="datetimeFigureOut">
              <a:rPr lang="en-US"/>
              <a:pPr/>
              <a:t>8/31/2010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7A399"/>
                </a:solidFill>
                <a:latin typeface="Verdana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7A399"/>
                </a:solidFill>
                <a:latin typeface="Verdana" pitchFamily="34" charset="0"/>
              </a:defRPr>
            </a:lvl1pPr>
          </a:lstStyle>
          <a:p>
            <a:fld id="{45C0D24A-DA62-41B0-8C52-C0B1050D43BA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700" r:id="rId7"/>
    <p:sldLayoutId id="2147483695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fu.edu/Academic-departments/Physics/demolabs/demos/1/1n/1N2210.html" TargetMode="External"/><Relationship Id="rId2" Type="http://schemas.openxmlformats.org/officeDocument/2006/relationships/hyperlink" Target="http://www.wfu.edu/Academic-departments/Physics/demolabs/demo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VZLNF4XBXM" TargetMode="External"/><Relationship Id="rId2" Type="http://schemas.openxmlformats.org/officeDocument/2006/relationships/hyperlink" Target="http://www.youtube.com/watch?v=fWSgm5aMsbU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mFNe_pFZrsA&amp;NR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Momentum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256381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1800" dirty="0" smtClean="0"/>
              <a:t>(d)define </a:t>
            </a:r>
            <a:r>
              <a:rPr lang="en-US" sz="1800" dirty="0" smtClean="0"/>
              <a:t>linear momentum as the product of mass and velocity</a:t>
            </a:r>
          </a:p>
          <a:p>
            <a:pPr algn="l"/>
            <a:r>
              <a:rPr lang="en-US" sz="1800" i="1" dirty="0" smtClean="0"/>
              <a:t>(e) define force as rate of change of momentum</a:t>
            </a:r>
          </a:p>
          <a:p>
            <a:pPr algn="l"/>
            <a:r>
              <a:rPr lang="en-US" sz="1800" i="1" dirty="0" smtClean="0"/>
              <a:t>(f) recall and solve problems using the relationship F = ma, appreciating</a:t>
            </a:r>
          </a:p>
          <a:p>
            <a:pPr algn="l"/>
            <a:r>
              <a:rPr lang="en-US" sz="1800" dirty="0" smtClean="0"/>
              <a:t>that acceleration and force are always in the same direction</a:t>
            </a:r>
          </a:p>
          <a:p>
            <a:pPr algn="l"/>
            <a:r>
              <a:rPr lang="en-US" sz="1800" i="1" dirty="0" smtClean="0"/>
              <a:t>(g) state the principle of conservation of momentum</a:t>
            </a:r>
          </a:p>
          <a:p>
            <a:pPr algn="l"/>
            <a:r>
              <a:rPr lang="en-US" sz="1800" i="1" dirty="0" smtClean="0"/>
              <a:t>(h) apply the principle of conservation of momentum to solve simple</a:t>
            </a:r>
          </a:p>
          <a:p>
            <a:pPr algn="l"/>
            <a:r>
              <a:rPr lang="en-US" sz="1800" dirty="0" smtClean="0"/>
              <a:t>problems including elastic and inelastic interactions between two</a:t>
            </a:r>
          </a:p>
          <a:p>
            <a:pPr algn="l"/>
            <a:r>
              <a:rPr lang="en-US" sz="1800" dirty="0" smtClean="0"/>
              <a:t>bodies in one dimension (knowledge of the concept of coefficient of</a:t>
            </a:r>
          </a:p>
          <a:p>
            <a:pPr algn="l"/>
            <a:r>
              <a:rPr lang="es-ES" sz="1800" dirty="0" err="1" smtClean="0"/>
              <a:t>restitution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not</a:t>
            </a:r>
            <a:r>
              <a:rPr lang="es-ES" sz="1800" dirty="0" smtClean="0"/>
              <a:t> </a:t>
            </a:r>
            <a:r>
              <a:rPr lang="es-ES" sz="1800" dirty="0" err="1" smtClean="0"/>
              <a:t>required</a:t>
            </a:r>
            <a:r>
              <a:rPr lang="es-ES" sz="1800" dirty="0" smtClean="0"/>
              <a:t>)</a:t>
            </a:r>
          </a:p>
          <a:p>
            <a:pPr algn="l"/>
            <a:r>
              <a:rPr lang="en-US" sz="1800" i="1" dirty="0" smtClean="0"/>
              <a:t>(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) </a:t>
            </a:r>
            <a:r>
              <a:rPr lang="en-US" sz="1800" i="1" dirty="0" err="1" smtClean="0"/>
              <a:t>recognise</a:t>
            </a:r>
            <a:r>
              <a:rPr lang="en-US" sz="1800" i="1" dirty="0" smtClean="0"/>
              <a:t> that, for a perfectly elastic collision, the relative speed of</a:t>
            </a:r>
          </a:p>
          <a:p>
            <a:pPr algn="l"/>
            <a:r>
              <a:rPr lang="en-US" sz="1800" dirty="0" smtClean="0"/>
              <a:t>approach is equal to the relative speed of separation</a:t>
            </a:r>
          </a:p>
          <a:p>
            <a:pPr algn="l"/>
            <a:r>
              <a:rPr lang="en-US" sz="1800" i="1" dirty="0" smtClean="0"/>
              <a:t>(j) show an understanding that, while momentum of a system is always</a:t>
            </a:r>
          </a:p>
          <a:p>
            <a:pPr algn="l"/>
            <a:r>
              <a:rPr lang="en-US" sz="1800" dirty="0" smtClean="0"/>
              <a:t>conserved in interactions between bodies, some change in kinetic</a:t>
            </a:r>
          </a:p>
          <a:p>
            <a:pPr algn="l"/>
            <a:r>
              <a:rPr lang="es-ES" sz="1800" dirty="0" err="1" smtClean="0"/>
              <a:t>energy</a:t>
            </a:r>
            <a:r>
              <a:rPr lang="es-ES" sz="1800" dirty="0" smtClean="0"/>
              <a:t> </a:t>
            </a:r>
            <a:r>
              <a:rPr lang="es-ES" sz="1800" dirty="0" err="1" smtClean="0"/>
              <a:t>usually</a:t>
            </a:r>
            <a:r>
              <a:rPr lang="es-ES" sz="1800" dirty="0" smtClean="0"/>
              <a:t> </a:t>
            </a:r>
            <a:r>
              <a:rPr lang="es-ES" sz="1800" dirty="0" err="1" smtClean="0"/>
              <a:t>takes</a:t>
            </a:r>
            <a:r>
              <a:rPr lang="es-ES" sz="1800" dirty="0" smtClean="0"/>
              <a:t> place.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</a:pPr>
            <a:endParaRPr lang="en-US" sz="1900" dirty="0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Example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200400" y="1752600"/>
          <a:ext cx="1905000" cy="788988"/>
        </p:xfrm>
        <a:graphic>
          <a:graphicData uri="http://schemas.openxmlformats.org/presentationml/2006/ole">
            <p:oleObj spid="_x0000_s2050" name="Equation" r:id="rId3" imgW="761669" imgH="355446" progId="Equation.3">
              <p:embed/>
            </p:oleObj>
          </a:graphicData>
        </a:graphic>
      </p:graphicFrame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200400" y="2819400"/>
          <a:ext cx="2209800" cy="749300"/>
        </p:xfrm>
        <a:graphic>
          <a:graphicData uri="http://schemas.openxmlformats.org/presentationml/2006/ole">
            <p:oleObj spid="_x0000_s2051" name="Equation" r:id="rId4" imgW="685800" imgH="393480" progId="Equation.3">
              <p:embed/>
            </p:oleObj>
          </a:graphicData>
        </a:graphic>
      </p:graphicFrame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3352800" y="3886200"/>
          <a:ext cx="1219200" cy="469900"/>
        </p:xfrm>
        <a:graphic>
          <a:graphicData uri="http://schemas.openxmlformats.org/presentationml/2006/ole">
            <p:oleObj spid="_x0000_s2052" name="Equation" r:id="rId5" imgW="444114" imgH="215713" progId="Equation.3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" y="914400"/>
            <a:ext cx="784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2000">
                <a:solidFill>
                  <a:srgbClr val="000000"/>
                </a:solidFill>
                <a:latin typeface="Verdana" pitchFamily="34" charset="0"/>
                <a:ea typeface="Times" pitchFamily="18" charset="0"/>
                <a:cs typeface="Times" pitchFamily="18" charset="0"/>
              </a:rPr>
              <a:t>The ball has a much smaller mass than the club head so it can be ignored in  </a:t>
            </a:r>
            <a:endParaRPr lang="en-GB" sz="4400">
              <a:latin typeface="Verdana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3400" y="2667000"/>
            <a:ext cx="525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2000">
                <a:ea typeface="Times" pitchFamily="18" charset="0"/>
                <a:cs typeface="Times New Roman" pitchFamily="18" charset="0"/>
              </a:rPr>
              <a:t>so </a:t>
            </a:r>
            <a:endParaRPr lang="en-GB" sz="3200">
              <a:ea typeface="Times" pitchFamily="18" charset="0"/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1000" y="3581400"/>
            <a:ext cx="682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2000">
                <a:ea typeface="Times" pitchFamily="18" charset="0"/>
                <a:cs typeface="Times New Roman" pitchFamily="18" charset="0"/>
              </a:rPr>
              <a:t> and</a:t>
            </a:r>
            <a:endParaRPr lang="en-GB" sz="3200">
              <a:ea typeface="Times" pitchFamily="18" charset="0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3400" y="4495800"/>
            <a:ext cx="8001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sz="2000">
                <a:ea typeface="Times" pitchFamily="18" charset="0"/>
                <a:cs typeface="Times New Roman" pitchFamily="18" charset="0"/>
              </a:rPr>
              <a:t>So the speed is twice that of the club head.  As the ball does not have zero mass the ball speed will be slightly under </a:t>
            </a:r>
            <a:endParaRPr lang="en-GB" sz="3200">
              <a:ea typeface="Times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8" grpId="1"/>
      <p:bldP spid="21509" grpId="0"/>
      <p:bldP spid="21510" grpId="0"/>
      <p:bldP spid="215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Sticky collisions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7275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600" smtClean="0"/>
              <a:t>Observe an ‘explosion’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Is KE is conserved in an explosion 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>
                <a:solidFill>
                  <a:srgbClr val="C00000"/>
                </a:solidFill>
              </a:rPr>
              <a:t>No, it is “created” in the explosion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Is KE is conserved in an inelastic collision 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>
                <a:solidFill>
                  <a:srgbClr val="C00000"/>
                </a:solidFill>
              </a:rPr>
              <a:t>The total amount decreases</a:t>
            </a:r>
            <a:endParaRPr lang="en-US" sz="260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Where does KE comes from in an explosion? 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>
                <a:solidFill>
                  <a:srgbClr val="C00000"/>
                </a:solidFill>
              </a:rPr>
              <a:t>From energy stored in a squashed spring, chemical explosive or whatever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/>
              <a:t>Where does KE go to in an inelastic collision?</a:t>
            </a:r>
          </a:p>
          <a:p>
            <a:pPr eaLnBrk="1" hangingPunct="1">
              <a:lnSpc>
                <a:spcPct val="90000"/>
              </a:lnSpc>
            </a:pPr>
            <a:r>
              <a:rPr lang="en-GB" sz="2600" smtClean="0">
                <a:solidFill>
                  <a:srgbClr val="C00000"/>
                </a:solidFill>
              </a:rPr>
              <a:t>Work is done in deforming material leads to heating; some sound.</a:t>
            </a:r>
            <a:endParaRPr lang="en-US" sz="260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Inelastic</a:t>
            </a:r>
            <a:endParaRPr lang="en-US" sz="4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s-MX" sz="4000" smtClean="0">
                <a:solidFill>
                  <a:schemeClr val="accent1"/>
                </a:solidFill>
                <a:latin typeface="Blue Highway Linocut" pitchFamily="2" charset="0"/>
              </a:rPr>
              <a:t>In an inelastic collision there is a loss of kinetic energy (momentum is still conserved)</a:t>
            </a:r>
            <a:endParaRPr lang="en-US" sz="4000" smtClean="0">
              <a:solidFill>
                <a:schemeClr val="accent1"/>
              </a:solidFill>
              <a:latin typeface="Blue Highway Linocut" pitchFamily="2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solidFill>
                  <a:schemeClr val="accent1"/>
                </a:solidFill>
                <a:latin typeface="Blue Highway Linocut" pitchFamily="2" charset="0"/>
              </a:rPr>
              <a:t>Total KE before collision </a:t>
            </a:r>
            <a:r>
              <a:rPr lang="es-MX" sz="3200" smtClean="0">
                <a:solidFill>
                  <a:schemeClr val="accent1"/>
                </a:solidFill>
                <a:cs typeface="Arial" charset="0"/>
              </a:rPr>
              <a:t>&gt;</a:t>
            </a:r>
            <a:r>
              <a:rPr lang="es-MX" sz="3200" smtClean="0">
                <a:solidFill>
                  <a:schemeClr val="accent1"/>
                </a:solidFill>
                <a:latin typeface="Blue Highway Linocut" pitchFamily="2" charset="0"/>
              </a:rPr>
              <a:t> Total KE after collision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chemeClr val="accent1"/>
                </a:solidFill>
                <a:latin typeface="Blue Highway Linocut" pitchFamily="2" charset="0"/>
              </a:rPr>
              <a:t>Examples are: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chemeClr val="accent1"/>
                </a:solidFill>
                <a:latin typeface="Blue Highway Linocut" pitchFamily="2" charset="0"/>
              </a:rPr>
              <a:t>Cars and other vehicles</a:t>
            </a:r>
          </a:p>
          <a:p>
            <a:pPr eaLnBrk="1" hangingPunct="1">
              <a:lnSpc>
                <a:spcPct val="90000"/>
              </a:lnSpc>
            </a:pPr>
            <a:r>
              <a:rPr lang="en-US" sz="4000" smtClean="0">
                <a:solidFill>
                  <a:schemeClr val="accent1"/>
                </a:solidFill>
                <a:latin typeface="Blue Highway Linocut" pitchFamily="2" charset="0"/>
              </a:rPr>
              <a:t>Most ‘real’ interactions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Terminology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en-US" smtClean="0"/>
              <a:t>Usually, ‘elastic’ is taken to imply that KE is conserved. In some texts, this is written as ‘perfectly elastic’. ‘Inelastic’ describes a collision in which some KE is lost. Students should learn to use these terms, rather than ‘springy’ and ‘sticky’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GB" sz="32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More abstract problems and situations</a:t>
            </a:r>
            <a:endParaRPr 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422775"/>
          </a:xfrm>
        </p:spPr>
        <p:txBody>
          <a:bodyPr/>
          <a:lstStyle/>
          <a:p>
            <a:pPr eaLnBrk="1" hangingPunct="1"/>
            <a:r>
              <a:rPr lang="en-GB" sz="1400" smtClean="0"/>
              <a:t>A rocket ship works, as a controlled explosion in which reaction mass travels backwards. </a:t>
            </a:r>
          </a:p>
          <a:p>
            <a:pPr eaLnBrk="1" hangingPunct="1"/>
            <a:r>
              <a:rPr lang="en-GB" sz="1400" smtClean="0"/>
              <a:t>The rocket needs nothing to lift off except the expended fuel. </a:t>
            </a:r>
            <a:endParaRPr lang="en-US" sz="1400" smtClean="0"/>
          </a:p>
          <a:p>
            <a:pPr eaLnBrk="1" hangingPunct="1"/>
            <a:r>
              <a:rPr lang="en-GB" sz="1000" smtClean="0">
                <a:hlinkClick r:id="rId2"/>
              </a:rPr>
              <a:t>http://www.wfu.edu/Academic-departments/Physics/demolabs/demos/</a:t>
            </a:r>
            <a:r>
              <a:rPr lang="en-GB" sz="1000" smtClean="0"/>
              <a:t>  (</a:t>
            </a:r>
            <a:r>
              <a:rPr lang="en-GB" sz="1000" u="sng" smtClean="0">
                <a:hlinkClick r:id="rId3"/>
              </a:rPr>
              <a:t>1N22.10 [</a:t>
            </a:r>
            <a:r>
              <a:rPr lang="en-GB" sz="1000" i="1" u="sng" smtClean="0">
                <a:hlinkClick r:id="rId3"/>
              </a:rPr>
              <a:t>M-21 W</a:t>
            </a:r>
            <a:r>
              <a:rPr lang="en-GB" sz="1000" u="sng" smtClean="0">
                <a:hlinkClick r:id="rId3"/>
              </a:rPr>
              <a:t>] Fire Extinguisher Wagon</a:t>
            </a:r>
            <a:r>
              <a:rPr lang="en-GB" sz="1000" smtClean="0"/>
              <a:t> )</a:t>
            </a:r>
            <a:endParaRPr lang="en-US" sz="1000" smtClean="0"/>
          </a:p>
          <a:p>
            <a:pPr eaLnBrk="1" hangingPunct="1"/>
            <a:r>
              <a:rPr lang="en-GB" sz="1400" smtClean="0"/>
              <a:t>Situations in which the Earth is involved, it may appear that momentum is not conserved. </a:t>
            </a:r>
          </a:p>
          <a:p>
            <a:pPr eaLnBrk="1" hangingPunct="1"/>
            <a:r>
              <a:rPr lang="en-GB" sz="1400" smtClean="0"/>
              <a:t>Where does momentum come from or go to in these situations? It helps to think about the forces involved.</a:t>
            </a:r>
            <a:endParaRPr lang="en-US" sz="1400" smtClean="0"/>
          </a:p>
          <a:p>
            <a:pPr eaLnBrk="1" hangingPunct="1"/>
            <a:r>
              <a:rPr lang="en-GB" sz="1400" smtClean="0"/>
              <a:t>You push a car to start it moving. (Your feet push back on the Earth, so that its momentum also changes, in the opposite direction. This is equivalent to an explosion.)</a:t>
            </a:r>
            <a:endParaRPr lang="en-US" sz="1400" smtClean="0"/>
          </a:p>
          <a:p>
            <a:pPr eaLnBrk="1" hangingPunct="1"/>
            <a:r>
              <a:rPr lang="en-GB" sz="1400" smtClean="0"/>
              <a:t>When a ball falls, it accelerates, i.e. it gains momentum. (The Earth is also accelerated minutely in the opposite direction, so momentum is conserved. The force is gravity.)</a:t>
            </a:r>
            <a:endParaRPr lang="en-US" sz="1400" smtClean="0"/>
          </a:p>
          <a:p>
            <a:pPr eaLnBrk="1" hangingPunct="1"/>
            <a:r>
              <a:rPr lang="en-GB" sz="1400" smtClean="0"/>
              <a:t>When a ball bounces off a wall, its momentum is reversed. (Momentum is transferred to the wall + Earth by the contact force.)</a:t>
            </a:r>
            <a:endParaRPr lang="en-US" sz="1400" smtClean="0"/>
          </a:p>
          <a:p>
            <a:pPr eaLnBrk="1" hangingPunct="1"/>
            <a:r>
              <a:rPr lang="en-GB" sz="1400" smtClean="0"/>
              <a:t>When a ball rolls to a halt, it loses momentum. (Its momentum is transferred to the Earth via friction).</a:t>
            </a:r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These all emphasise the need to think of the </a:t>
            </a:r>
            <a:r>
              <a:rPr lang="en-GB" i="1" smtClean="0">
                <a:solidFill>
                  <a:schemeClr val="accent1"/>
                </a:solidFill>
              </a:rPr>
              <a:t>closed system</a:t>
            </a:r>
            <a:r>
              <a:rPr lang="en-GB" smtClean="0"/>
              <a:t> with which we are concerned.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Momentum is </a:t>
            </a:r>
            <a:r>
              <a:rPr lang="en-GB" smtClean="0">
                <a:solidFill>
                  <a:schemeClr val="accent1"/>
                </a:solidFill>
              </a:rPr>
              <a:t>always</a:t>
            </a:r>
            <a:r>
              <a:rPr lang="en-GB" smtClean="0"/>
              <a:t> conserved, but KE is not.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One way to think of this is that KE is just one form of energy, so it can be transformed; there is only one form of momentum, so it cannot be transformed into anything else.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Momentum</a:t>
            </a: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>
                <a:latin typeface="Blue Highway Linocut" pitchFamily="2" charset="0"/>
              </a:rPr>
              <a:t>Momentum is a vector quantity defined by the equation: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9600" b="1" smtClean="0">
                <a:solidFill>
                  <a:srgbClr val="FF0000"/>
                </a:solidFill>
                <a:latin typeface="Blue Highway Linocut" pitchFamily="2" charset="0"/>
              </a:rPr>
              <a:t>p</a:t>
            </a:r>
            <a:r>
              <a:rPr lang="en-US" sz="9600" smtClean="0">
                <a:solidFill>
                  <a:srgbClr val="FF0000"/>
                </a:solidFill>
                <a:latin typeface="Blue Highway Linocut" pitchFamily="2" charset="0"/>
              </a:rPr>
              <a:t>=m</a:t>
            </a:r>
            <a:r>
              <a:rPr lang="en-US" sz="9600" b="1" smtClean="0">
                <a:solidFill>
                  <a:srgbClr val="FF0000"/>
                </a:solidFill>
                <a:latin typeface="Blue Highway Linocut" pitchFamily="2" charset="0"/>
              </a:rPr>
              <a:t>v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latin typeface="Blue Highway Linocut" pitchFamily="2" charset="0"/>
              </a:rPr>
              <a:t>The unit of momentum is kgms-1 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>
                <a:latin typeface="Blue Highway Linocut" pitchFamily="2" charset="0"/>
              </a:rPr>
              <a:t>It may help to think of it as how difficult an object would be to stop (but don’t quote me)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Newton’s cradle.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879975"/>
          </a:xfrm>
        </p:spPr>
        <p:txBody>
          <a:bodyPr/>
          <a:lstStyle/>
          <a:p>
            <a:pPr eaLnBrk="1" hangingPunct="1"/>
            <a:r>
              <a:rPr lang="en-GB" sz="2400" smtClean="0">
                <a:hlinkClick r:id="rId2"/>
              </a:rPr>
              <a:t>http://www.youtube.com/watch?v=fWSgm5aMsbU&amp;feature=related</a:t>
            </a:r>
            <a:r>
              <a:rPr lang="en-GB" sz="2400" smtClean="0"/>
              <a:t> Basic</a:t>
            </a:r>
          </a:p>
          <a:p>
            <a:pPr eaLnBrk="1" hangingPunct="1"/>
            <a:r>
              <a:rPr lang="en-GB" sz="2400" smtClean="0">
                <a:hlinkClick r:id="rId3"/>
              </a:rPr>
              <a:t>http://www.youtube.com/watch?v=CVZLNF4XBXM</a:t>
            </a:r>
            <a:r>
              <a:rPr lang="en-GB" sz="2400" smtClean="0"/>
              <a:t> Model</a:t>
            </a:r>
          </a:p>
          <a:p>
            <a:pPr eaLnBrk="1" hangingPunct="1"/>
            <a:r>
              <a:rPr lang="en-GB" sz="2400" smtClean="0">
                <a:hlinkClick r:id="rId4"/>
              </a:rPr>
              <a:t>http://www.youtube.com/watch?v=mFNe_pFZrsA&amp;NR=1</a:t>
            </a:r>
            <a:r>
              <a:rPr lang="en-GB" sz="2400" smtClean="0"/>
              <a:t> Big balls</a:t>
            </a:r>
          </a:p>
          <a:p>
            <a:pPr eaLnBrk="1" hangingPunct="1"/>
            <a:r>
              <a:rPr lang="en-GB" sz="2400" smtClean="0"/>
              <a:t>If </a:t>
            </a:r>
            <a:r>
              <a:rPr lang="en-GB" sz="2400" i="1" smtClean="0"/>
              <a:t>n</a:t>
            </a:r>
            <a:r>
              <a:rPr lang="en-GB" sz="2400" smtClean="0"/>
              <a:t> balls are swung in, </a:t>
            </a:r>
            <a:r>
              <a:rPr lang="en-GB" sz="2400" i="1" smtClean="0"/>
              <a:t>n</a:t>
            </a:r>
            <a:r>
              <a:rPr lang="en-GB" sz="2400" smtClean="0"/>
              <a:t> balls swing out</a:t>
            </a:r>
          </a:p>
          <a:p>
            <a:pPr eaLnBrk="1" hangingPunct="1"/>
            <a:r>
              <a:rPr lang="en-GB" sz="2400" smtClean="0"/>
              <a:t>What is happening in terms of forces?</a:t>
            </a:r>
          </a:p>
          <a:p>
            <a:pPr eaLnBrk="1" hangingPunct="1"/>
            <a:r>
              <a:rPr lang="en-GB" sz="2400" smtClean="0"/>
              <a:t>Observe some collisions and explosions using trolleys on a flat bench or runway. </a:t>
            </a:r>
          </a:p>
          <a:p>
            <a:pPr eaLnBrk="1" hangingPunct="1"/>
            <a:r>
              <a:rPr lang="en-GB" sz="2400" smtClean="0"/>
              <a:t>How does velocity change? </a:t>
            </a:r>
          </a:p>
          <a:p>
            <a:pPr eaLnBrk="1" hangingPunct="1"/>
            <a:r>
              <a:rPr lang="en-GB" sz="2400" smtClean="0"/>
              <a:t>What quantity remains constant?</a:t>
            </a:r>
            <a:endParaRPr lang="en-US" sz="24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Springy collisions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956175"/>
          </a:xfrm>
        </p:spPr>
        <p:txBody>
          <a:bodyPr/>
          <a:lstStyle/>
          <a:p>
            <a:pPr eaLnBrk="1" hangingPunct="1"/>
            <a:r>
              <a:rPr lang="en-GB" sz="1800" dirty="0" smtClean="0"/>
              <a:t>Observe ‘springy’ (elastic) collisions</a:t>
            </a:r>
            <a:endParaRPr lang="en-US" sz="1800" dirty="0" smtClean="0"/>
          </a:p>
          <a:p>
            <a:pPr eaLnBrk="1" hangingPunct="1"/>
            <a:r>
              <a:rPr lang="en-GB" sz="1800" dirty="0" smtClean="0"/>
              <a:t>What happened when a single trolley collides with a second, stationary trolley. </a:t>
            </a:r>
          </a:p>
          <a:p>
            <a:pPr eaLnBrk="1" hangingPunct="1"/>
            <a:r>
              <a:rPr lang="en-GB" sz="1800" dirty="0" smtClean="0"/>
              <a:t>The first trolley stops, the second moves off at the speed of the first. Momentum is conserved</a:t>
            </a:r>
            <a:r>
              <a:rPr lang="en-GB" sz="1800" dirty="0" smtClean="0"/>
              <a:t>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What happened when a light trolley collided with a heavy one, and vice versa. What pattern is seen? </a:t>
            </a:r>
          </a:p>
          <a:p>
            <a:pPr eaLnBrk="1" hangingPunct="1"/>
            <a:r>
              <a:rPr lang="en-GB" dirty="0" smtClean="0"/>
              <a:t>A light trolley bounces back from a heavier one (its momentum is negative)</a:t>
            </a:r>
          </a:p>
          <a:p>
            <a:pPr eaLnBrk="1" hangingPunct="1"/>
            <a:r>
              <a:rPr lang="en-GB" dirty="0" smtClean="0"/>
              <a:t>A heavier one moves on, but at a slower speed.</a:t>
            </a:r>
            <a:endParaRPr lang="en-US" dirty="0" smtClean="0"/>
          </a:p>
          <a:p>
            <a:pPr eaLnBrk="1" hangingPunct="1"/>
            <a:r>
              <a:rPr lang="en-GB" dirty="0" smtClean="0"/>
              <a:t>How do the trolleys know at what speed they must move?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There are many combinations of velocity which conserve momentum</a:t>
            </a:r>
          </a:p>
          <a:p>
            <a:pPr eaLnBrk="1" hangingPunct="1"/>
            <a:r>
              <a:rPr lang="en-GB" dirty="0" smtClean="0"/>
              <a:t>Kinetic energy (KE) is also involved, in a springy collision, there is as much KE after as before; in other words, KE is conserved.</a:t>
            </a:r>
            <a:endParaRPr lang="en-U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Elastic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51375"/>
          </a:xfrm>
        </p:spPr>
        <p:txBody>
          <a:bodyPr/>
          <a:lstStyle/>
          <a:p>
            <a:pPr eaLnBrk="1" hangingPunct="1"/>
            <a:r>
              <a:rPr lang="es-MX" sz="3200" smtClean="0">
                <a:solidFill>
                  <a:schemeClr val="accent1"/>
                </a:solidFill>
                <a:latin typeface="Blue Highway Linocut" pitchFamily="2" charset="0"/>
              </a:rPr>
              <a:t>In all collisions and explosions momentum is conserved. </a:t>
            </a:r>
          </a:p>
          <a:p>
            <a:pPr eaLnBrk="1" hangingPunct="1"/>
            <a:r>
              <a:rPr lang="en-US" sz="3200" smtClean="0">
                <a:solidFill>
                  <a:schemeClr val="accent1"/>
                </a:solidFill>
                <a:latin typeface="Blue Highway Linocut" pitchFamily="2" charset="0"/>
              </a:rPr>
              <a:t>In elastic collisions kinetic energy is conserved. </a:t>
            </a:r>
          </a:p>
          <a:p>
            <a:pPr eaLnBrk="1" hangingPunct="1"/>
            <a:r>
              <a:rPr lang="en-US" sz="3200" smtClean="0">
                <a:solidFill>
                  <a:schemeClr val="accent1"/>
                </a:solidFill>
                <a:latin typeface="Blue Highway Linocut" pitchFamily="2" charset="0"/>
              </a:rPr>
              <a:t>Total KE before collision </a:t>
            </a:r>
            <a:r>
              <a:rPr lang="es-MX" sz="3200" smtClean="0">
                <a:solidFill>
                  <a:schemeClr val="accent1"/>
                </a:solidFill>
                <a:latin typeface="Blue Highway Linocut" pitchFamily="2" charset="0"/>
              </a:rPr>
              <a:t>= Total KE after collision </a:t>
            </a:r>
          </a:p>
          <a:p>
            <a:pPr eaLnBrk="1" hangingPunct="1"/>
            <a:r>
              <a:rPr lang="es-MX" sz="3200" smtClean="0">
                <a:solidFill>
                  <a:schemeClr val="accent1"/>
                </a:solidFill>
                <a:latin typeface="Blue Highway Linocut" pitchFamily="2" charset="0"/>
              </a:rPr>
              <a:t>Examples are:</a:t>
            </a:r>
          </a:p>
          <a:p>
            <a:pPr eaLnBrk="1" hangingPunct="1"/>
            <a:r>
              <a:rPr lang="es-MX" sz="3200" smtClean="0">
                <a:solidFill>
                  <a:schemeClr val="accent1"/>
                </a:solidFill>
                <a:latin typeface="Blue Highway Linocut" pitchFamily="2" charset="0"/>
              </a:rPr>
              <a:t>Collisions between small dense objects such as snooker balls</a:t>
            </a:r>
          </a:p>
          <a:p>
            <a:pPr eaLnBrk="1" hangingPunct="1"/>
            <a:r>
              <a:rPr lang="es-MX" sz="3200" smtClean="0">
                <a:solidFill>
                  <a:schemeClr val="accent1"/>
                </a:solidFill>
                <a:latin typeface="Blue Highway Linocut" pitchFamily="2" charset="0"/>
              </a:rPr>
              <a:t>Collisions of gas molecules (ideal gasses)</a:t>
            </a:r>
          </a:p>
          <a:p>
            <a:pPr eaLnBrk="1" hangingPunct="1">
              <a:buFont typeface="Wingdings 2" pitchFamily="18" charset="2"/>
              <a:buNone/>
            </a:pPr>
            <a:endParaRPr lang="es-MX" smtClean="0">
              <a:solidFill>
                <a:schemeClr val="accent1"/>
              </a:solidFill>
              <a:latin typeface="Blue Highway Linocut" pitchFamily="2" charset="0"/>
            </a:endParaRPr>
          </a:p>
          <a:p>
            <a:pPr eaLnBrk="1" hangingPunct="1"/>
            <a:endParaRPr lang="en-US" smtClean="0"/>
          </a:p>
        </p:txBody>
      </p:sp>
      <p:pic>
        <p:nvPicPr>
          <p:cNvPr id="13316" name="Picture 3" descr="*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-534988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*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975" y="-242888"/>
            <a:ext cx="142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422775"/>
          </a:xfrm>
        </p:spPr>
        <p:txBody>
          <a:bodyPr/>
          <a:lstStyle/>
          <a:p>
            <a:pPr eaLnBrk="1" hangingPunct="1"/>
            <a:r>
              <a:rPr lang="en-US" sz="2000" smtClean="0"/>
              <a:t>For elastic collisions with one mass (m) initially at rest</a:t>
            </a:r>
          </a:p>
          <a:p>
            <a:pPr eaLnBrk="1" hangingPunct="1"/>
            <a:r>
              <a:rPr lang="en-US" sz="2000" smtClean="0"/>
              <a:t>Mu=Mv</a:t>
            </a:r>
            <a:r>
              <a:rPr lang="en-US" sz="2000" baseline="-25000" smtClean="0"/>
              <a:t>a</a:t>
            </a:r>
            <a:r>
              <a:rPr lang="en-US" sz="2000" smtClean="0"/>
              <a:t>+mv</a:t>
            </a:r>
            <a:r>
              <a:rPr lang="en-US" sz="2000" baseline="-25000" smtClean="0"/>
              <a:t>b</a:t>
            </a:r>
          </a:p>
          <a:p>
            <a:pPr eaLnBrk="1" hangingPunct="1"/>
            <a:r>
              <a:rPr lang="en-US" sz="2000" smtClean="0"/>
              <a:t>Mu-Mv</a:t>
            </a:r>
            <a:r>
              <a:rPr lang="en-US" sz="2000" baseline="-25000" smtClean="0"/>
              <a:t>a</a:t>
            </a:r>
            <a:r>
              <a:rPr lang="en-US" sz="2000" smtClean="0"/>
              <a:t>= mv</a:t>
            </a:r>
            <a:r>
              <a:rPr lang="en-US" sz="2000" baseline="-25000" smtClean="0"/>
              <a:t>b</a:t>
            </a:r>
            <a:endParaRPr lang="en-US" sz="2000" smtClean="0"/>
          </a:p>
          <a:p>
            <a:pPr eaLnBrk="1" hangingPunct="1"/>
            <a:r>
              <a:rPr lang="en-US" sz="2000" smtClean="0"/>
              <a:t>M(u-v</a:t>
            </a:r>
            <a:r>
              <a:rPr lang="en-US" sz="2000" baseline="-25000" smtClean="0"/>
              <a:t>a</a:t>
            </a:r>
            <a:r>
              <a:rPr lang="en-US" sz="2000" smtClean="0"/>
              <a:t>)= mv</a:t>
            </a:r>
            <a:r>
              <a:rPr lang="en-US" sz="2000" baseline="-25000" smtClean="0"/>
              <a:t>b</a:t>
            </a:r>
          </a:p>
          <a:p>
            <a:pPr eaLnBrk="1" hangingPunct="1"/>
            <a:r>
              <a:rPr lang="en-US" sz="2000" smtClean="0"/>
              <a:t>M</a:t>
            </a:r>
            <a:r>
              <a:rPr lang="en-US" sz="2000" baseline="30000" smtClean="0"/>
              <a:t>2</a:t>
            </a:r>
            <a:r>
              <a:rPr lang="en-US" sz="2000" smtClean="0"/>
              <a:t>(u-v</a:t>
            </a:r>
            <a:r>
              <a:rPr lang="en-US" sz="2000" baseline="-25000" smtClean="0"/>
              <a:t>a</a:t>
            </a:r>
            <a:r>
              <a:rPr lang="en-US" sz="2000" smtClean="0"/>
              <a:t>)</a:t>
            </a:r>
            <a:r>
              <a:rPr lang="en-US" sz="2000" baseline="30000" smtClean="0"/>
              <a:t>2</a:t>
            </a:r>
            <a:r>
              <a:rPr lang="en-US" sz="2000" smtClean="0"/>
              <a:t>= m</a:t>
            </a:r>
            <a:r>
              <a:rPr lang="en-US" sz="2000" baseline="30000" smtClean="0"/>
              <a:t>2</a:t>
            </a:r>
            <a:r>
              <a:rPr lang="en-US" sz="2000" smtClean="0"/>
              <a:t>v</a:t>
            </a:r>
            <a:r>
              <a:rPr lang="en-US" sz="2000" baseline="-25000" smtClean="0"/>
              <a:t>b</a:t>
            </a:r>
            <a:r>
              <a:rPr lang="en-US" sz="2000" baseline="30000" smtClean="0"/>
              <a:t>2  </a:t>
            </a:r>
            <a:r>
              <a:rPr lang="en-US" sz="2000" smtClean="0">
                <a:solidFill>
                  <a:srgbClr val="C00000"/>
                </a:solidFill>
              </a:rPr>
              <a:t>(1)</a:t>
            </a:r>
            <a:endParaRPr lang="en-US" sz="2000" baseline="3000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2000" smtClean="0"/>
              <a:t>Also</a:t>
            </a:r>
          </a:p>
          <a:p>
            <a:pPr eaLnBrk="1" hangingPunct="1"/>
            <a:r>
              <a:rPr lang="en-US" sz="2000" smtClean="0"/>
              <a:t>½ Mu</a:t>
            </a:r>
            <a:r>
              <a:rPr lang="en-US" sz="2000" baseline="30000" smtClean="0"/>
              <a:t>2</a:t>
            </a:r>
            <a:r>
              <a:rPr lang="en-US" sz="2000" smtClean="0"/>
              <a:t> = ½ Mv</a:t>
            </a:r>
            <a:r>
              <a:rPr lang="en-US" sz="2000" baseline="-25000" smtClean="0"/>
              <a:t>a</a:t>
            </a:r>
            <a:r>
              <a:rPr lang="en-US" sz="2000" baseline="30000" smtClean="0"/>
              <a:t>2</a:t>
            </a:r>
            <a:r>
              <a:rPr lang="en-US" sz="2000" smtClean="0"/>
              <a:t> + ½ mv</a:t>
            </a:r>
            <a:r>
              <a:rPr lang="en-US" sz="2000" baseline="-25000" smtClean="0"/>
              <a:t>b</a:t>
            </a:r>
            <a:r>
              <a:rPr lang="en-US" sz="2000" baseline="30000" smtClean="0"/>
              <a:t>2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Mu</a:t>
            </a:r>
            <a:r>
              <a:rPr lang="en-US" sz="2000" baseline="30000" smtClean="0"/>
              <a:t>2</a:t>
            </a:r>
            <a:r>
              <a:rPr lang="en-US" sz="2000" smtClean="0"/>
              <a:t> = Mv</a:t>
            </a:r>
            <a:r>
              <a:rPr lang="en-US" sz="2000" baseline="-25000" smtClean="0"/>
              <a:t>a</a:t>
            </a:r>
            <a:r>
              <a:rPr lang="en-US" sz="2000" baseline="30000" smtClean="0"/>
              <a:t>2</a:t>
            </a:r>
            <a:r>
              <a:rPr lang="en-US" sz="2000" smtClean="0"/>
              <a:t> + mv</a:t>
            </a:r>
            <a:r>
              <a:rPr lang="en-US" sz="2000" baseline="-25000" smtClean="0"/>
              <a:t>b</a:t>
            </a:r>
            <a:r>
              <a:rPr lang="en-US" sz="2000" baseline="30000" smtClean="0"/>
              <a:t>2</a:t>
            </a:r>
            <a:r>
              <a:rPr lang="en-US" sz="2000" smtClean="0"/>
              <a:t> </a:t>
            </a:r>
          </a:p>
          <a:p>
            <a:pPr eaLnBrk="1" hangingPunct="1"/>
            <a:r>
              <a:rPr lang="en-US" sz="2000" smtClean="0"/>
              <a:t>v</a:t>
            </a:r>
            <a:r>
              <a:rPr lang="en-US" sz="2000" baseline="-25000" smtClean="0"/>
              <a:t>b</a:t>
            </a:r>
            <a:r>
              <a:rPr lang="en-US" sz="2000" baseline="30000" smtClean="0"/>
              <a:t>2</a:t>
            </a:r>
            <a:r>
              <a:rPr lang="en-US" sz="2000" baseline="-25000" smtClean="0"/>
              <a:t> </a:t>
            </a:r>
            <a:r>
              <a:rPr lang="en-US" sz="2000" smtClean="0"/>
              <a:t>= (Mu</a:t>
            </a:r>
            <a:r>
              <a:rPr lang="en-US" sz="2000" baseline="30000" smtClean="0"/>
              <a:t>2</a:t>
            </a:r>
            <a:r>
              <a:rPr lang="en-US" sz="2000" baseline="-25000" smtClean="0"/>
              <a:t> </a:t>
            </a:r>
            <a:r>
              <a:rPr lang="en-US" sz="2000" smtClean="0"/>
              <a:t>–</a:t>
            </a:r>
            <a:r>
              <a:rPr lang="en-US" sz="2000" baseline="-25000" smtClean="0"/>
              <a:t> </a:t>
            </a:r>
            <a:r>
              <a:rPr lang="en-US" sz="2000" smtClean="0"/>
              <a:t>Mv</a:t>
            </a:r>
            <a:r>
              <a:rPr lang="en-US" sz="2000" baseline="-25000" smtClean="0"/>
              <a:t>a</a:t>
            </a:r>
            <a:r>
              <a:rPr lang="en-US" sz="2000" baseline="30000" smtClean="0"/>
              <a:t>2</a:t>
            </a:r>
            <a:r>
              <a:rPr lang="en-US" sz="2000" smtClean="0"/>
              <a:t>)/m </a:t>
            </a:r>
            <a:r>
              <a:rPr lang="en-US" sz="2000" smtClean="0">
                <a:solidFill>
                  <a:srgbClr val="C00000"/>
                </a:solidFill>
              </a:rPr>
              <a:t>(2)</a:t>
            </a:r>
          </a:p>
          <a:p>
            <a:pPr eaLnBrk="1" hangingPunct="1"/>
            <a:r>
              <a:rPr lang="en-US" sz="2000" smtClean="0"/>
              <a:t>Sub </a:t>
            </a:r>
            <a:r>
              <a:rPr lang="en-US" sz="2000" smtClean="0">
                <a:solidFill>
                  <a:srgbClr val="C00000"/>
                </a:solidFill>
              </a:rPr>
              <a:t>(2)</a:t>
            </a:r>
            <a:r>
              <a:rPr lang="en-US" sz="2000" smtClean="0"/>
              <a:t> into </a:t>
            </a:r>
            <a:r>
              <a:rPr lang="en-US" sz="2000" smtClean="0">
                <a:solidFill>
                  <a:srgbClr val="C00000"/>
                </a:solidFill>
              </a:rPr>
              <a:t>(1)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Using the equation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71800" y="1981200"/>
          <a:ext cx="2244725" cy="1000125"/>
        </p:xfrm>
        <a:graphic>
          <a:graphicData uri="http://schemas.openxmlformats.org/presentationml/2006/ole">
            <p:oleObj spid="_x0000_s1026" name="Equation" r:id="rId3" imgW="875920" imgH="393529" progId="Equation.3">
              <p:embed/>
            </p:oleObj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3048000" y="4191000"/>
          <a:ext cx="2209800" cy="1066800"/>
        </p:xfrm>
        <a:graphic>
          <a:graphicData uri="http://schemas.openxmlformats.org/presentationml/2006/ole">
            <p:oleObj spid="_x0000_s1027" name="Equation" r:id="rId4" imgW="761669" imgH="355446" progId="Equation.3">
              <p:embed/>
            </p:oleObj>
          </a:graphicData>
        </a:graphic>
      </p:graphicFrame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838200" y="914400"/>
            <a:ext cx="7391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en-GB" sz="1600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When an object of mass M and velocity u collides head-on elastically with a stationary object of mass m then mass m moves off with velocity v</a:t>
            </a:r>
            <a:r>
              <a:rPr lang="en-GB" sz="1600" baseline="-30000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b</a:t>
            </a:r>
            <a:r>
              <a:rPr lang="en-GB" sz="1600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 given by: -</a:t>
            </a:r>
            <a:endParaRPr lang="en-US" sz="2000"/>
          </a:p>
          <a:p>
            <a:pPr indent="457200" eaLnBrk="0" hangingPunct="0"/>
            <a:endParaRPr lang="en-US"/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381000" y="3429000"/>
            <a:ext cx="81280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/>
            <a:r>
              <a:rPr lang="en-GB" sz="2000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and the mass M changes speed from u to v</a:t>
            </a:r>
            <a:r>
              <a:rPr lang="en-GB" sz="2000" baseline="-30000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a </a:t>
            </a:r>
            <a:r>
              <a:rPr lang="en-GB" sz="2000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where v</a:t>
            </a:r>
            <a:r>
              <a:rPr lang="en-GB" sz="2000" baseline="-30000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a</a:t>
            </a:r>
            <a:r>
              <a:rPr lang="en-GB" sz="2000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 is given by:-</a:t>
            </a:r>
            <a:endParaRPr lang="en-US" sz="2800"/>
          </a:p>
          <a:p>
            <a:pPr indent="457200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1009</TotalTime>
  <Words>1046</Words>
  <Application>Microsoft Office PowerPoint</Application>
  <PresentationFormat>Presentación en pantalla (4:3)</PresentationFormat>
  <Paragraphs>100</Paragraphs>
  <Slides>15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Verdana</vt:lpstr>
      <vt:lpstr>Wingdings 2</vt:lpstr>
      <vt:lpstr>Calibri</vt:lpstr>
      <vt:lpstr>Blue Highway Linocut</vt:lpstr>
      <vt:lpstr>Times</vt:lpstr>
      <vt:lpstr>Times New Roman</vt:lpstr>
      <vt:lpstr>Aspect</vt:lpstr>
      <vt:lpstr>Microsoft Equation 3.0</vt:lpstr>
      <vt:lpstr>Momentum</vt:lpstr>
      <vt:lpstr>Momentum</vt:lpstr>
      <vt:lpstr>Newton’s cradle.</vt:lpstr>
      <vt:lpstr>Springy collisions</vt:lpstr>
      <vt:lpstr>Diapositiva 5</vt:lpstr>
      <vt:lpstr>Diapositiva 6</vt:lpstr>
      <vt:lpstr>Elastic</vt:lpstr>
      <vt:lpstr>Diapositiva 8</vt:lpstr>
      <vt:lpstr>Using the equation</vt:lpstr>
      <vt:lpstr>Example</vt:lpstr>
      <vt:lpstr>Sticky collisions</vt:lpstr>
      <vt:lpstr>Inelastic</vt:lpstr>
      <vt:lpstr>Terminology</vt:lpstr>
      <vt:lpstr>More abstract problems and situations</vt:lpstr>
      <vt:lpstr>Diapositiva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Collisions</dc:title>
  <dc:creator>jonathanb</dc:creator>
  <cp:lastModifiedBy>sciencia</cp:lastModifiedBy>
  <cp:revision>63</cp:revision>
  <dcterms:created xsi:type="dcterms:W3CDTF">2008-03-04T05:25:39Z</dcterms:created>
  <dcterms:modified xsi:type="dcterms:W3CDTF">2010-08-31T14:37:48Z</dcterms:modified>
</cp:coreProperties>
</file>