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16DD-D1E4-41C1-B11C-6F2C7F854D44}" type="datetimeFigureOut">
              <a:rPr lang="es-ES" smtClean="0"/>
              <a:t>20/05/2010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2BD5-4CAD-4971-8B02-12CC4D7D43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16DD-D1E4-41C1-B11C-6F2C7F854D44}" type="datetimeFigureOut">
              <a:rPr lang="es-ES" smtClean="0"/>
              <a:t>20/05/2010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2BD5-4CAD-4971-8B02-12CC4D7D43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16DD-D1E4-41C1-B11C-6F2C7F854D44}" type="datetimeFigureOut">
              <a:rPr lang="es-ES" smtClean="0"/>
              <a:t>20/05/2010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2BD5-4CAD-4971-8B02-12CC4D7D43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16DD-D1E4-41C1-B11C-6F2C7F854D44}" type="datetimeFigureOut">
              <a:rPr lang="es-ES" smtClean="0"/>
              <a:t>20/05/2010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2BD5-4CAD-4971-8B02-12CC4D7D43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16DD-D1E4-41C1-B11C-6F2C7F854D44}" type="datetimeFigureOut">
              <a:rPr lang="es-ES" smtClean="0"/>
              <a:t>20/05/2010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2BD5-4CAD-4971-8B02-12CC4D7D43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16DD-D1E4-41C1-B11C-6F2C7F854D44}" type="datetimeFigureOut">
              <a:rPr lang="es-ES" smtClean="0"/>
              <a:t>20/05/2010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2BD5-4CAD-4971-8B02-12CC4D7D43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16DD-D1E4-41C1-B11C-6F2C7F854D44}" type="datetimeFigureOut">
              <a:rPr lang="es-ES" smtClean="0"/>
              <a:t>20/05/2010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2BD5-4CAD-4971-8B02-12CC4D7D43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16DD-D1E4-41C1-B11C-6F2C7F854D44}" type="datetimeFigureOut">
              <a:rPr lang="es-ES" smtClean="0"/>
              <a:t>20/05/2010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2BD5-4CAD-4971-8B02-12CC4D7D43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16DD-D1E4-41C1-B11C-6F2C7F854D44}" type="datetimeFigureOut">
              <a:rPr lang="es-ES" smtClean="0"/>
              <a:t>20/05/2010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2BD5-4CAD-4971-8B02-12CC4D7D43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16DD-D1E4-41C1-B11C-6F2C7F854D44}" type="datetimeFigureOut">
              <a:rPr lang="es-ES" smtClean="0"/>
              <a:t>20/05/2010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2BD5-4CAD-4971-8B02-12CC4D7D43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16DD-D1E4-41C1-B11C-6F2C7F854D44}" type="datetimeFigureOut">
              <a:rPr lang="es-ES" smtClean="0"/>
              <a:t>20/05/2010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2BD5-4CAD-4971-8B02-12CC4D7D43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616DD-D1E4-41C1-B11C-6F2C7F854D44}" type="datetimeFigureOut">
              <a:rPr lang="es-ES" smtClean="0"/>
              <a:t>20/05/2010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32BD5-4CAD-4971-8B02-12CC4D7D43B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SECTION V: </a:t>
            </a:r>
            <a:br>
              <a:rPr lang="es-ES" dirty="0" smtClean="0"/>
            </a:br>
            <a:r>
              <a:rPr lang="es-ES" dirty="0" err="1" smtClean="0"/>
              <a:t>Electricity</a:t>
            </a:r>
            <a:r>
              <a:rPr lang="es-ES" dirty="0" smtClean="0"/>
              <a:t> and </a:t>
            </a:r>
            <a:r>
              <a:rPr lang="es-ES" dirty="0" err="1" smtClean="0"/>
              <a:t>magnetism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19. </a:t>
            </a:r>
            <a:r>
              <a:rPr lang="es-ES" dirty="0" err="1" smtClean="0"/>
              <a:t>Current</a:t>
            </a:r>
            <a:r>
              <a:rPr lang="es-ES" dirty="0" smtClean="0"/>
              <a:t> of </a:t>
            </a:r>
            <a:r>
              <a:rPr lang="es-ES" dirty="0" err="1" smtClean="0"/>
              <a:t>electricity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/>
              <a:t>Current</a:t>
            </a:r>
            <a:r>
              <a:rPr lang="es-ES" dirty="0" smtClean="0"/>
              <a:t> and </a:t>
            </a:r>
            <a:r>
              <a:rPr lang="es-ES" dirty="0" err="1" smtClean="0"/>
              <a:t>charge</a:t>
            </a:r>
            <a:endParaRPr lang="es-ES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>
                <a:solidFill>
                  <a:schemeClr val="accent1"/>
                </a:solidFill>
              </a:rPr>
              <a:t>19. </a:t>
            </a:r>
            <a:r>
              <a:rPr lang="es-ES" dirty="0" err="1" smtClean="0">
                <a:solidFill>
                  <a:schemeClr val="accent1"/>
                </a:solidFill>
              </a:rPr>
              <a:t>Current</a:t>
            </a:r>
            <a:r>
              <a:rPr lang="es-ES" dirty="0" smtClean="0">
                <a:solidFill>
                  <a:schemeClr val="accent1"/>
                </a:solidFill>
              </a:rPr>
              <a:t> of </a:t>
            </a:r>
            <a:r>
              <a:rPr lang="es-ES" dirty="0" err="1" smtClean="0">
                <a:solidFill>
                  <a:schemeClr val="accent1"/>
                </a:solidFill>
              </a:rPr>
              <a:t>electricity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19.1 </a:t>
            </a:r>
            <a:r>
              <a:rPr lang="es-ES" dirty="0"/>
              <a:t>Electric </a:t>
            </a:r>
            <a:r>
              <a:rPr lang="es-ES" dirty="0" err="1" smtClean="0"/>
              <a:t>current</a:t>
            </a:r>
            <a:r>
              <a:rPr lang="es-ES" dirty="0" smtClean="0"/>
              <a:t>:</a:t>
            </a:r>
          </a:p>
          <a:p>
            <a:pPr>
              <a:buNone/>
            </a:pPr>
            <a:endParaRPr lang="es-ES" dirty="0" smtClean="0"/>
          </a:p>
          <a:p>
            <a:r>
              <a:rPr lang="en-US" dirty="0"/>
              <a:t>(</a:t>
            </a:r>
            <a:r>
              <a:rPr lang="en-US" i="1" dirty="0"/>
              <a:t>a) show an understanding that electric current is the rate of flow </a:t>
            </a:r>
            <a:r>
              <a:rPr lang="en-US" i="1" dirty="0" smtClean="0"/>
              <a:t>of </a:t>
            </a:r>
            <a:r>
              <a:rPr lang="es-ES" dirty="0" err="1" smtClean="0"/>
              <a:t>charged</a:t>
            </a:r>
            <a:r>
              <a:rPr lang="es-ES" dirty="0" smtClean="0"/>
              <a:t> </a:t>
            </a:r>
            <a:r>
              <a:rPr lang="es-ES" dirty="0" err="1"/>
              <a:t>particles</a:t>
            </a:r>
            <a:endParaRPr lang="es-ES" dirty="0"/>
          </a:p>
          <a:p>
            <a:r>
              <a:rPr lang="en-US" i="1" dirty="0"/>
              <a:t>(b) define charge and the coulomb</a:t>
            </a:r>
          </a:p>
          <a:p>
            <a:r>
              <a:rPr lang="en-US" i="1" dirty="0"/>
              <a:t>(c) recall and solve problems using the equation Q = It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>
                <a:solidFill>
                  <a:schemeClr val="accent1"/>
                </a:solidFill>
              </a:rPr>
              <a:t>19. </a:t>
            </a:r>
            <a:r>
              <a:rPr lang="es-ES" dirty="0" err="1" smtClean="0">
                <a:solidFill>
                  <a:schemeClr val="accent1"/>
                </a:solidFill>
              </a:rPr>
              <a:t>Current</a:t>
            </a:r>
            <a:r>
              <a:rPr lang="es-ES" dirty="0" smtClean="0">
                <a:solidFill>
                  <a:schemeClr val="accent1"/>
                </a:solidFill>
              </a:rPr>
              <a:t> of </a:t>
            </a:r>
            <a:r>
              <a:rPr lang="es-ES" dirty="0" err="1" smtClean="0">
                <a:solidFill>
                  <a:schemeClr val="accent1"/>
                </a:solidFill>
              </a:rPr>
              <a:t>electricity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  </a:t>
            </a:r>
          </a:p>
          <a:p>
            <a:pPr>
              <a:buNone/>
            </a:pPr>
            <a:r>
              <a:rPr lang="en-US" sz="2400" dirty="0" smtClean="0"/>
              <a:t>If </a:t>
            </a:r>
            <a:r>
              <a:rPr lang="en-US" sz="2400" dirty="0"/>
              <a:t>we connect a</a:t>
            </a:r>
            <a:r>
              <a:rPr lang="en-US" sz="2400" dirty="0" smtClean="0"/>
              <a:t> </a:t>
            </a:r>
            <a:r>
              <a:rPr lang="en-US" sz="2400" dirty="0"/>
              <a:t>conductor to a </a:t>
            </a:r>
            <a:r>
              <a:rPr lang="en-US" sz="2400" dirty="0" smtClean="0"/>
              <a:t>battery, free </a:t>
            </a:r>
            <a:r>
              <a:rPr lang="en-US" sz="2400" dirty="0"/>
              <a:t>charges inside </a:t>
            </a:r>
            <a:r>
              <a:rPr lang="en-US" sz="2400" dirty="0" smtClean="0"/>
              <a:t>this</a:t>
            </a:r>
          </a:p>
          <a:p>
            <a:pPr>
              <a:buNone/>
            </a:pPr>
            <a:r>
              <a:rPr lang="en-US" sz="2400" dirty="0" smtClean="0"/>
              <a:t>electric </a:t>
            </a:r>
            <a:r>
              <a:rPr lang="en-US" sz="2400" dirty="0"/>
              <a:t>field are exerted </a:t>
            </a:r>
            <a:r>
              <a:rPr lang="en-US" sz="2400" dirty="0" smtClean="0"/>
              <a:t>an electric </a:t>
            </a:r>
            <a:r>
              <a:rPr lang="en-US" sz="2400" dirty="0"/>
              <a:t>force </a:t>
            </a:r>
            <a:r>
              <a:rPr lang="en-US" sz="2400" dirty="0" smtClean="0"/>
              <a:t>F. 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Under </a:t>
            </a:r>
            <a:r>
              <a:rPr lang="en-US" sz="2400" dirty="0"/>
              <a:t>the effects of this force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electrical </a:t>
            </a:r>
            <a:r>
              <a:rPr lang="en-US" sz="2400" dirty="0"/>
              <a:t>charges starts to flow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This </a:t>
            </a:r>
            <a:r>
              <a:rPr lang="en-US" sz="2400" dirty="0"/>
              <a:t>rate of flow of </a:t>
            </a:r>
            <a:r>
              <a:rPr lang="en-US" sz="2400" dirty="0" smtClean="0"/>
              <a:t>charged</a:t>
            </a:r>
          </a:p>
          <a:p>
            <a:pPr>
              <a:buNone/>
            </a:pPr>
            <a:r>
              <a:rPr lang="en-US" sz="2400" dirty="0" smtClean="0"/>
              <a:t>particles is </a:t>
            </a:r>
            <a:r>
              <a:rPr lang="en-US" sz="2400" dirty="0"/>
              <a:t>called </a:t>
            </a:r>
            <a:r>
              <a:rPr lang="en-US" sz="2400" b="1" dirty="0"/>
              <a:t>electric current</a:t>
            </a:r>
            <a:r>
              <a:rPr lang="en-US" sz="2400" dirty="0"/>
              <a:t>.</a:t>
            </a:r>
            <a:endParaRPr lang="es-ES" sz="2400" dirty="0"/>
          </a:p>
          <a:p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3000372"/>
            <a:ext cx="375285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>
                <a:solidFill>
                  <a:schemeClr val="accent1"/>
                </a:solidFill>
              </a:rPr>
              <a:t>19. </a:t>
            </a:r>
            <a:r>
              <a:rPr lang="es-ES" dirty="0" err="1" smtClean="0">
                <a:solidFill>
                  <a:schemeClr val="accent1"/>
                </a:solidFill>
              </a:rPr>
              <a:t>Current</a:t>
            </a:r>
            <a:r>
              <a:rPr lang="es-ES" dirty="0" smtClean="0">
                <a:solidFill>
                  <a:schemeClr val="accent1"/>
                </a:solidFill>
              </a:rPr>
              <a:t> of </a:t>
            </a:r>
            <a:r>
              <a:rPr lang="es-ES" dirty="0" err="1" smtClean="0">
                <a:solidFill>
                  <a:schemeClr val="accent1"/>
                </a:solidFill>
              </a:rPr>
              <a:t>electricity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endParaRPr lang="es-ES" dirty="0"/>
          </a:p>
          <a:p>
            <a:r>
              <a:rPr lang="es-ES" sz="3600" dirty="0" err="1" smtClean="0"/>
              <a:t>The</a:t>
            </a:r>
            <a:r>
              <a:rPr lang="es-ES" sz="3600" dirty="0" smtClean="0"/>
              <a:t> </a:t>
            </a:r>
            <a:r>
              <a:rPr lang="es-ES" sz="3600" dirty="0" err="1" smtClean="0"/>
              <a:t>electric</a:t>
            </a:r>
            <a:r>
              <a:rPr lang="es-ES" sz="3600" dirty="0" smtClean="0"/>
              <a:t> </a:t>
            </a:r>
            <a:r>
              <a:rPr lang="es-ES" sz="3600" dirty="0" err="1" smtClean="0"/>
              <a:t>charge</a:t>
            </a:r>
            <a:r>
              <a:rPr lang="es-ES" sz="3600" dirty="0" smtClean="0"/>
              <a:t> </a:t>
            </a:r>
            <a:r>
              <a:rPr lang="es-ES" sz="3600" dirty="0" err="1" smtClean="0"/>
              <a:t>is</a:t>
            </a:r>
            <a:r>
              <a:rPr lang="es-ES" sz="3600" dirty="0" smtClean="0"/>
              <a:t> a </a:t>
            </a:r>
            <a:r>
              <a:rPr lang="es-ES" sz="3600" dirty="0" err="1" smtClean="0"/>
              <a:t>propertie</a:t>
            </a:r>
            <a:r>
              <a:rPr lang="es-ES" sz="3600" dirty="0" smtClean="0"/>
              <a:t> of </a:t>
            </a:r>
            <a:r>
              <a:rPr lang="es-ES" sz="3600" dirty="0" err="1" smtClean="0"/>
              <a:t>the</a:t>
            </a:r>
            <a:r>
              <a:rPr lang="es-ES" sz="3600" dirty="0" smtClean="0"/>
              <a:t> </a:t>
            </a:r>
            <a:r>
              <a:rPr lang="es-ES" sz="3600" dirty="0" err="1" smtClean="0"/>
              <a:t>matter</a:t>
            </a:r>
            <a:r>
              <a:rPr lang="es-ES" sz="3600" dirty="0" smtClean="0"/>
              <a:t>. </a:t>
            </a:r>
          </a:p>
          <a:p>
            <a:r>
              <a:rPr lang="es-ES" sz="3600" dirty="0"/>
              <a:t>E</a:t>
            </a:r>
            <a:r>
              <a:rPr lang="es-ES" sz="3600" dirty="0" smtClean="0"/>
              <a:t>lectric </a:t>
            </a:r>
            <a:r>
              <a:rPr lang="es-ES" sz="3600" dirty="0" err="1" smtClean="0"/>
              <a:t>charge</a:t>
            </a:r>
            <a:r>
              <a:rPr lang="es-ES" sz="3600" dirty="0" smtClean="0"/>
              <a:t> </a:t>
            </a:r>
            <a:r>
              <a:rPr lang="es-ES" sz="3600" dirty="0" err="1"/>
              <a:t>e</a:t>
            </a:r>
            <a:r>
              <a:rPr lang="es-ES" sz="3600" dirty="0" err="1" smtClean="0"/>
              <a:t>xist</a:t>
            </a:r>
            <a:r>
              <a:rPr lang="es-ES" sz="3600" dirty="0" smtClean="0"/>
              <a:t> in 2 </a:t>
            </a:r>
            <a:r>
              <a:rPr lang="es-ES" sz="3600" dirty="0" err="1" smtClean="0"/>
              <a:t>ways</a:t>
            </a:r>
            <a:r>
              <a:rPr lang="es-ES" sz="3600" dirty="0" smtClean="0"/>
              <a:t>: positive </a:t>
            </a:r>
            <a:r>
              <a:rPr lang="es-ES" sz="3600" dirty="0" err="1" smtClean="0"/>
              <a:t>charge</a:t>
            </a:r>
            <a:r>
              <a:rPr lang="es-ES" sz="3600" dirty="0" smtClean="0"/>
              <a:t> and </a:t>
            </a:r>
            <a:r>
              <a:rPr lang="es-ES" sz="3600" dirty="0" err="1" smtClean="0"/>
              <a:t>negative</a:t>
            </a:r>
            <a:r>
              <a:rPr lang="es-ES" sz="3600" dirty="0" smtClean="0"/>
              <a:t> </a:t>
            </a:r>
            <a:r>
              <a:rPr lang="es-ES" sz="3600" dirty="0" err="1" smtClean="0"/>
              <a:t>charge</a:t>
            </a:r>
            <a:r>
              <a:rPr lang="es-ES" sz="3600" dirty="0" smtClean="0"/>
              <a:t>.</a:t>
            </a:r>
          </a:p>
          <a:p>
            <a:pPr>
              <a:buNone/>
            </a:pPr>
            <a:endParaRPr lang="es-ES" sz="3600" dirty="0" smtClean="0"/>
          </a:p>
          <a:p>
            <a:pPr>
              <a:buNone/>
            </a:pPr>
            <a:r>
              <a:rPr lang="es-ES" sz="3600" dirty="0" smtClean="0"/>
              <a:t>   </a:t>
            </a:r>
            <a:r>
              <a:rPr lang="es-ES" sz="3600" dirty="0" err="1" smtClean="0"/>
              <a:t>The</a:t>
            </a:r>
            <a:r>
              <a:rPr lang="es-ES" sz="3600" dirty="0" smtClean="0"/>
              <a:t> </a:t>
            </a:r>
            <a:r>
              <a:rPr lang="es-ES" sz="3600" dirty="0" err="1" smtClean="0"/>
              <a:t>size</a:t>
            </a:r>
            <a:r>
              <a:rPr lang="es-ES" sz="3600" dirty="0" smtClean="0"/>
              <a:t> of </a:t>
            </a:r>
            <a:r>
              <a:rPr lang="es-ES" sz="3600" dirty="0" err="1" smtClean="0"/>
              <a:t>electric</a:t>
            </a:r>
            <a:r>
              <a:rPr lang="es-ES" sz="3600" dirty="0" smtClean="0"/>
              <a:t> </a:t>
            </a:r>
            <a:r>
              <a:rPr lang="es-ES" sz="3600" dirty="0" err="1" smtClean="0"/>
              <a:t>charge</a:t>
            </a:r>
            <a:r>
              <a:rPr lang="es-ES" sz="3600" dirty="0" smtClean="0"/>
              <a:t> </a:t>
            </a:r>
            <a:r>
              <a:rPr lang="es-ES" sz="3600" dirty="0" err="1" smtClean="0"/>
              <a:t>called</a:t>
            </a:r>
            <a:r>
              <a:rPr lang="es-ES" sz="3600" dirty="0" smtClean="0"/>
              <a:t> a coulomb (C). 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sz="2600" dirty="0" smtClean="0"/>
              <a:t>                                  1 </a:t>
            </a:r>
            <a:r>
              <a:rPr lang="es-ES" sz="2600" dirty="0" err="1" smtClean="0"/>
              <a:t>mC</a:t>
            </a:r>
            <a:r>
              <a:rPr lang="es-ES" sz="2600" dirty="0" smtClean="0"/>
              <a:t> = 1 mili coulomb =  10</a:t>
            </a:r>
            <a:r>
              <a:rPr lang="es-ES" sz="2600" baseline="30000" dirty="0" smtClean="0"/>
              <a:t>-3</a:t>
            </a:r>
            <a:r>
              <a:rPr lang="es-ES" sz="2600" dirty="0" smtClean="0"/>
              <a:t> C</a:t>
            </a:r>
          </a:p>
          <a:p>
            <a:pPr>
              <a:buNone/>
            </a:pPr>
            <a:r>
              <a:rPr lang="es-ES" sz="2600" dirty="0" smtClean="0"/>
              <a:t>                                  1 </a:t>
            </a:r>
            <a:r>
              <a:rPr lang="es-ES" sz="2600" dirty="0" err="1" smtClean="0">
                <a:latin typeface="Symbol" pitchFamily="18" charset="2"/>
              </a:rPr>
              <a:t>m</a:t>
            </a:r>
            <a:r>
              <a:rPr lang="es-ES" sz="2600" dirty="0" err="1" smtClean="0"/>
              <a:t>C</a:t>
            </a:r>
            <a:r>
              <a:rPr lang="es-ES" sz="2600" dirty="0" smtClean="0"/>
              <a:t> = 1 micro coulomb = 10</a:t>
            </a:r>
            <a:r>
              <a:rPr lang="es-ES" sz="2600" baseline="30000" dirty="0" smtClean="0"/>
              <a:t>-6</a:t>
            </a:r>
            <a:r>
              <a:rPr lang="es-ES" sz="2600" dirty="0" smtClean="0"/>
              <a:t> C</a:t>
            </a:r>
          </a:p>
          <a:p>
            <a:pPr>
              <a:buNone/>
            </a:pPr>
            <a:r>
              <a:rPr lang="es-ES" sz="2600" dirty="0" smtClean="0"/>
              <a:t>                                  1 </a:t>
            </a:r>
            <a:r>
              <a:rPr lang="es-ES" sz="2600" dirty="0" err="1" smtClean="0"/>
              <a:t>nC</a:t>
            </a:r>
            <a:r>
              <a:rPr lang="es-ES" sz="2600" dirty="0" smtClean="0"/>
              <a:t> = 1 nano coulomb =  10</a:t>
            </a:r>
            <a:r>
              <a:rPr lang="es-ES" sz="2600" baseline="30000" dirty="0" smtClean="0"/>
              <a:t>-9</a:t>
            </a:r>
            <a:r>
              <a:rPr lang="es-ES" sz="2600" dirty="0" smtClean="0"/>
              <a:t> C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    </a:t>
            </a:r>
            <a:r>
              <a:rPr lang="es-ES" dirty="0" err="1" smtClean="0"/>
              <a:t>electron</a:t>
            </a:r>
            <a:r>
              <a:rPr lang="es-ES" dirty="0" smtClean="0"/>
              <a:t> </a:t>
            </a:r>
            <a:r>
              <a:rPr lang="es-ES" dirty="0" err="1" smtClean="0"/>
              <a:t>charge</a:t>
            </a:r>
            <a:r>
              <a:rPr lang="es-ES" dirty="0" smtClean="0"/>
              <a:t> =   - 1.6 x 10</a:t>
            </a:r>
            <a:r>
              <a:rPr lang="es-ES" baseline="30000" dirty="0" smtClean="0"/>
              <a:t>-19</a:t>
            </a:r>
            <a:r>
              <a:rPr lang="es-ES" dirty="0" smtClean="0"/>
              <a:t> C   = elemental </a:t>
            </a:r>
            <a:r>
              <a:rPr lang="es-ES" dirty="0" err="1" smtClean="0"/>
              <a:t>charge</a:t>
            </a:r>
            <a:r>
              <a:rPr lang="es-ES" dirty="0" smtClean="0"/>
              <a:t> 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>
                <a:solidFill>
                  <a:schemeClr val="accent1"/>
                </a:solidFill>
              </a:rPr>
              <a:t>19. </a:t>
            </a:r>
            <a:r>
              <a:rPr lang="es-ES" dirty="0" err="1" smtClean="0">
                <a:solidFill>
                  <a:schemeClr val="accent1"/>
                </a:solidFill>
              </a:rPr>
              <a:t>Current</a:t>
            </a:r>
            <a:r>
              <a:rPr lang="es-ES" dirty="0" smtClean="0">
                <a:solidFill>
                  <a:schemeClr val="accent1"/>
                </a:solidFill>
              </a:rPr>
              <a:t> of </a:t>
            </a:r>
            <a:r>
              <a:rPr lang="es-ES" dirty="0" err="1" smtClean="0">
                <a:solidFill>
                  <a:schemeClr val="accent1"/>
                </a:solidFill>
              </a:rPr>
              <a:t>electricity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dirty="0"/>
              <a:t>C</a:t>
            </a:r>
            <a:r>
              <a:rPr lang="en-US" sz="2800" dirty="0" smtClean="0"/>
              <a:t>urrent </a:t>
            </a:r>
            <a:r>
              <a:rPr lang="en-US" sz="2800" b="1" dirty="0"/>
              <a:t>I</a:t>
            </a:r>
            <a:r>
              <a:rPr lang="en-US" sz="2800" dirty="0"/>
              <a:t> is found with the following formula</a:t>
            </a:r>
            <a:r>
              <a:rPr lang="en-US" sz="2800" dirty="0" smtClean="0"/>
              <a:t>;</a:t>
            </a:r>
          </a:p>
          <a:p>
            <a:pPr>
              <a:buNone/>
            </a:pPr>
            <a:endParaRPr lang="es-ES" sz="2800" dirty="0" smtClean="0"/>
          </a:p>
          <a:p>
            <a:pPr>
              <a:buNone/>
            </a:pPr>
            <a:endParaRPr lang="es-ES" sz="2800" dirty="0"/>
          </a:p>
          <a:p>
            <a:pPr>
              <a:buNone/>
            </a:pPr>
            <a:r>
              <a:rPr lang="en-US" sz="2400" dirty="0" smtClean="0"/>
              <a:t>    Where:      </a:t>
            </a:r>
            <a:r>
              <a:rPr lang="en-US" sz="2400" b="1" dirty="0" smtClean="0"/>
              <a:t>I</a:t>
            </a:r>
            <a:r>
              <a:rPr lang="en-US" sz="2400" dirty="0" smtClean="0"/>
              <a:t> </a:t>
            </a:r>
            <a:r>
              <a:rPr lang="en-US" sz="2400" dirty="0"/>
              <a:t>is the </a:t>
            </a:r>
            <a:r>
              <a:rPr lang="en-US" sz="2400" dirty="0" smtClean="0"/>
              <a:t>current.</a:t>
            </a:r>
          </a:p>
          <a:p>
            <a:pPr>
              <a:buNone/>
            </a:pPr>
            <a:r>
              <a:rPr lang="en-US" sz="2400" b="1" dirty="0" smtClean="0"/>
              <a:t>                      Q</a:t>
            </a:r>
            <a:r>
              <a:rPr lang="en-US" sz="2400" dirty="0" smtClean="0"/>
              <a:t> </a:t>
            </a:r>
            <a:r>
              <a:rPr lang="en-US" sz="2400" dirty="0"/>
              <a:t>is the </a:t>
            </a:r>
            <a:r>
              <a:rPr lang="en-US" sz="2400" dirty="0" smtClean="0"/>
              <a:t>electric charge.</a:t>
            </a:r>
          </a:p>
          <a:p>
            <a:pPr>
              <a:buNone/>
            </a:pPr>
            <a:r>
              <a:rPr lang="en-US" sz="2400" dirty="0" smtClean="0"/>
              <a:t>                       </a:t>
            </a:r>
            <a:r>
              <a:rPr lang="en-US" sz="2400" b="1" dirty="0" smtClean="0"/>
              <a:t>t</a:t>
            </a:r>
            <a:r>
              <a:rPr lang="en-US" sz="2400" dirty="0" smtClean="0"/>
              <a:t> </a:t>
            </a:r>
            <a:r>
              <a:rPr lang="en-US" sz="2400" dirty="0"/>
              <a:t>is the </a:t>
            </a:r>
            <a:r>
              <a:rPr lang="en-US" sz="2400" dirty="0" smtClean="0"/>
              <a:t>time.</a:t>
            </a:r>
          </a:p>
          <a:p>
            <a:pPr>
              <a:buNone/>
            </a:pPr>
            <a:endParaRPr lang="es-ES" sz="1800" dirty="0"/>
          </a:p>
          <a:p>
            <a:r>
              <a:rPr lang="en-US" sz="2800" dirty="0"/>
              <a:t>The unit of electric current is </a:t>
            </a:r>
            <a:r>
              <a:rPr lang="en-US" sz="2800" dirty="0" smtClean="0"/>
              <a:t>coulomb </a:t>
            </a:r>
            <a:r>
              <a:rPr lang="en-US" sz="2800" dirty="0"/>
              <a:t>per second, and we give specific name </a:t>
            </a:r>
            <a:r>
              <a:rPr lang="en-US" sz="2800" b="1" dirty="0" smtClean="0"/>
              <a:t>ampere </a:t>
            </a:r>
            <a:r>
              <a:rPr lang="en-US" sz="2800" b="1" dirty="0"/>
              <a:t>(A)</a:t>
            </a:r>
            <a:r>
              <a:rPr lang="en-US" sz="2800" dirty="0"/>
              <a:t>.</a:t>
            </a:r>
            <a:endParaRPr lang="es-ES" sz="2800" dirty="0"/>
          </a:p>
          <a:p>
            <a:endParaRPr lang="es-E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2214554"/>
            <a:ext cx="117070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>
                <a:solidFill>
                  <a:schemeClr val="accent1"/>
                </a:solidFill>
              </a:rPr>
              <a:t>19. </a:t>
            </a:r>
            <a:r>
              <a:rPr lang="es-ES" dirty="0" err="1" smtClean="0">
                <a:solidFill>
                  <a:schemeClr val="accent1"/>
                </a:solidFill>
              </a:rPr>
              <a:t>Current</a:t>
            </a:r>
            <a:r>
              <a:rPr lang="es-ES" dirty="0" smtClean="0">
                <a:solidFill>
                  <a:schemeClr val="accent1"/>
                </a:solidFill>
              </a:rPr>
              <a:t> of </a:t>
            </a:r>
            <a:r>
              <a:rPr lang="es-ES" dirty="0" err="1" smtClean="0">
                <a:solidFill>
                  <a:schemeClr val="accent1"/>
                </a:solidFill>
              </a:rPr>
              <a:t>electricity</a:t>
            </a:r>
            <a:endParaRPr lang="es-ES" dirty="0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571588"/>
            <a:ext cx="6858048" cy="5177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>
                <a:solidFill>
                  <a:schemeClr val="accent1"/>
                </a:solidFill>
              </a:rPr>
              <a:t>19. </a:t>
            </a:r>
            <a:r>
              <a:rPr lang="es-ES" dirty="0" err="1" smtClean="0">
                <a:solidFill>
                  <a:schemeClr val="accent1"/>
                </a:solidFill>
              </a:rPr>
              <a:t>Current</a:t>
            </a:r>
            <a:r>
              <a:rPr lang="es-ES" dirty="0" smtClean="0">
                <a:solidFill>
                  <a:schemeClr val="accent1"/>
                </a:solidFill>
              </a:rPr>
              <a:t> of </a:t>
            </a:r>
            <a:r>
              <a:rPr lang="es-ES" dirty="0" err="1" smtClean="0">
                <a:solidFill>
                  <a:schemeClr val="accent1"/>
                </a:solidFill>
              </a:rPr>
              <a:t>electricity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GB" dirty="0" smtClean="0"/>
              <a:t>1.	Convert 25 </a:t>
            </a:r>
            <a:r>
              <a:rPr lang="en-GB" dirty="0" err="1" smtClean="0"/>
              <a:t>mA</a:t>
            </a:r>
            <a:r>
              <a:rPr lang="en-GB" dirty="0" smtClean="0"/>
              <a:t> to A</a:t>
            </a:r>
            <a:endParaRPr lang="es-ES" dirty="0" smtClean="0"/>
          </a:p>
          <a:p>
            <a:r>
              <a:rPr lang="en-GB" dirty="0" smtClean="0"/>
              <a:t>2.	Convert 0.50 A to </a:t>
            </a:r>
            <a:r>
              <a:rPr lang="en-GB" dirty="0" err="1" smtClean="0"/>
              <a:t>mA</a:t>
            </a:r>
            <a:endParaRPr lang="es-ES" dirty="0" smtClean="0"/>
          </a:p>
          <a:p>
            <a:r>
              <a:rPr lang="en-GB" dirty="0" smtClean="0"/>
              <a:t>3.	A torch bulb passes a current of 120 </a:t>
            </a:r>
            <a:r>
              <a:rPr lang="en-GB" dirty="0" err="1" smtClean="0"/>
              <a:t>mA</a:t>
            </a:r>
            <a:r>
              <a:rPr lang="en-GB" dirty="0" smtClean="0"/>
              <a:t>.</a:t>
            </a:r>
            <a:endParaRPr lang="es-ES" dirty="0" smtClean="0"/>
          </a:p>
          <a:p>
            <a:pPr>
              <a:buNone/>
            </a:pPr>
            <a:r>
              <a:rPr lang="en-GB" dirty="0" smtClean="0"/>
              <a:t>(a)	How many coulombs of charge flow through the lamp in 1 minute?</a:t>
            </a:r>
            <a:endParaRPr lang="es-ES" dirty="0" smtClean="0"/>
          </a:p>
          <a:p>
            <a:pPr>
              <a:buNone/>
            </a:pPr>
            <a:r>
              <a:rPr lang="en-GB" dirty="0" smtClean="0"/>
              <a:t>(b)	How many coulombs of charge flow through the lamp in 1 hour?</a:t>
            </a:r>
            <a:endParaRPr lang="es-ES" dirty="0" smtClean="0"/>
          </a:p>
          <a:p>
            <a:pPr>
              <a:buNone/>
            </a:pPr>
            <a:r>
              <a:rPr lang="en-GB" dirty="0" smtClean="0"/>
              <a:t>(c)	How many electrons leave the negative terminal of the cell each second?</a:t>
            </a:r>
            <a:endParaRPr lang="es-ES" dirty="0" smtClean="0"/>
          </a:p>
          <a:p>
            <a:r>
              <a:rPr lang="en-GB" dirty="0" smtClean="0"/>
              <a:t> 4.	A car battery is rated as 36 A h. In principle this means it could pass a current of 1.0 A for 36 h before it runs down. How much charge passes through the battery if it is completely run down?</a:t>
            </a:r>
            <a:endParaRPr lang="es-ES" dirty="0" smtClean="0"/>
          </a:p>
          <a:p>
            <a:r>
              <a:rPr lang="en-GB" dirty="0" smtClean="0"/>
              <a:t> 5.	An electron beam in a beam tube carries a current of 125 </a:t>
            </a:r>
            <a:r>
              <a:rPr lang="en-GB" dirty="0" smtClean="0">
                <a:sym typeface="Symbol"/>
              </a:rPr>
              <a:t></a:t>
            </a:r>
            <a:r>
              <a:rPr lang="en-GB" dirty="0" smtClean="0"/>
              <a:t>A.</a:t>
            </a:r>
            <a:endParaRPr lang="es-ES" dirty="0" smtClean="0"/>
          </a:p>
          <a:p>
            <a:pPr>
              <a:buNone/>
            </a:pPr>
            <a:r>
              <a:rPr lang="en-GB" dirty="0" smtClean="0"/>
              <a:t>(a)	What charge is delivered to the screen of the tube every second?</a:t>
            </a:r>
            <a:endParaRPr lang="es-ES" dirty="0" smtClean="0"/>
          </a:p>
          <a:p>
            <a:pPr>
              <a:buNone/>
            </a:pPr>
            <a:r>
              <a:rPr lang="en-GB" dirty="0" smtClean="0"/>
              <a:t>(b)	How many electrons hit the screen each second?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Solutions to introductory questions on charge and current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1.	0.025 A</a:t>
            </a:r>
            <a:endParaRPr lang="es-ES" dirty="0" smtClean="0"/>
          </a:p>
          <a:p>
            <a:r>
              <a:rPr lang="en-GB" dirty="0" smtClean="0"/>
              <a:t>2.	500 </a:t>
            </a:r>
            <a:r>
              <a:rPr lang="en-GB" dirty="0" err="1" smtClean="0"/>
              <a:t>mA</a:t>
            </a:r>
            <a:endParaRPr lang="es-ES" dirty="0" smtClean="0"/>
          </a:p>
          <a:p>
            <a:r>
              <a:rPr lang="en-GB" dirty="0" smtClean="0"/>
              <a:t>3.	(a) 	Q = It = 0.120 </a:t>
            </a:r>
            <a:r>
              <a:rPr lang="en-GB" dirty="0" smtClean="0">
                <a:sym typeface="Symbol"/>
              </a:rPr>
              <a:t></a:t>
            </a:r>
            <a:r>
              <a:rPr lang="en-GB" dirty="0" smtClean="0"/>
              <a:t> 60 = 7.2 C</a:t>
            </a:r>
            <a:endParaRPr lang="es-ES" dirty="0" smtClean="0"/>
          </a:p>
          <a:p>
            <a:r>
              <a:rPr lang="en-GB" dirty="0" smtClean="0"/>
              <a:t>	(b)	Q = It = 0.120 </a:t>
            </a:r>
            <a:r>
              <a:rPr lang="en-GB" dirty="0" smtClean="0">
                <a:sym typeface="Symbol"/>
              </a:rPr>
              <a:t></a:t>
            </a:r>
            <a:r>
              <a:rPr lang="en-GB" dirty="0" smtClean="0"/>
              <a:t> 60 </a:t>
            </a:r>
            <a:r>
              <a:rPr lang="en-GB" dirty="0" smtClean="0">
                <a:sym typeface="Symbol"/>
              </a:rPr>
              <a:t></a:t>
            </a:r>
            <a:r>
              <a:rPr lang="en-GB" dirty="0" smtClean="0"/>
              <a:t> 60 = 432 C</a:t>
            </a:r>
            <a:endParaRPr lang="es-ES" dirty="0" smtClean="0"/>
          </a:p>
          <a:p>
            <a:r>
              <a:rPr lang="en-GB" dirty="0" smtClean="0"/>
              <a:t>	(c)	N = Q/e = It/e = (0.120 </a:t>
            </a:r>
            <a:r>
              <a:rPr lang="en-GB" dirty="0" smtClean="0">
                <a:sym typeface="Symbol"/>
              </a:rPr>
              <a:t></a:t>
            </a:r>
            <a:r>
              <a:rPr lang="en-GB" dirty="0" smtClean="0"/>
              <a:t> 1) / 1.6 </a:t>
            </a:r>
            <a:r>
              <a:rPr lang="en-GB" dirty="0" smtClean="0">
                <a:sym typeface="Symbol"/>
              </a:rPr>
              <a:t></a:t>
            </a:r>
            <a:r>
              <a:rPr lang="en-GB" dirty="0" smtClean="0"/>
              <a:t> 10</a:t>
            </a:r>
            <a:r>
              <a:rPr lang="en-GB" baseline="30000" dirty="0" smtClean="0"/>
              <a:t>-19</a:t>
            </a:r>
            <a:r>
              <a:rPr lang="en-GB" dirty="0" smtClean="0"/>
              <a:t> = 7.5 </a:t>
            </a:r>
            <a:r>
              <a:rPr lang="en-GB" dirty="0" smtClean="0">
                <a:sym typeface="Symbol"/>
              </a:rPr>
              <a:t></a:t>
            </a:r>
            <a:r>
              <a:rPr lang="en-GB" dirty="0" smtClean="0"/>
              <a:t> 10</a:t>
            </a:r>
            <a:r>
              <a:rPr lang="en-GB" baseline="30000" dirty="0" smtClean="0"/>
              <a:t>17</a:t>
            </a:r>
            <a:r>
              <a:rPr lang="en-GB" dirty="0" smtClean="0"/>
              <a:t> s</a:t>
            </a:r>
            <a:r>
              <a:rPr lang="en-GB" baseline="30000" dirty="0" smtClean="0"/>
              <a:t>-1</a:t>
            </a:r>
            <a:endParaRPr lang="es-ES" dirty="0" smtClean="0"/>
          </a:p>
          <a:p>
            <a:r>
              <a:rPr lang="en-GB" dirty="0" smtClean="0"/>
              <a:t>4.	Q = It = 36 </a:t>
            </a:r>
            <a:r>
              <a:rPr lang="en-GB" dirty="0" smtClean="0">
                <a:sym typeface="Symbol"/>
              </a:rPr>
              <a:t></a:t>
            </a:r>
            <a:r>
              <a:rPr lang="en-GB" dirty="0" smtClean="0"/>
              <a:t> 60 </a:t>
            </a:r>
            <a:r>
              <a:rPr lang="en-GB" dirty="0" smtClean="0">
                <a:sym typeface="Symbol"/>
              </a:rPr>
              <a:t></a:t>
            </a:r>
            <a:r>
              <a:rPr lang="en-GB" dirty="0" smtClean="0"/>
              <a:t> 60 = 129 600 = 130 000 (2 sf.)</a:t>
            </a:r>
            <a:endParaRPr lang="es-ES" dirty="0" smtClean="0"/>
          </a:p>
          <a:p>
            <a:r>
              <a:rPr lang="en-GB" dirty="0" smtClean="0"/>
              <a:t>5.	</a:t>
            </a:r>
          </a:p>
          <a:p>
            <a:pPr>
              <a:buNone/>
            </a:pPr>
            <a:r>
              <a:rPr lang="en-GB" dirty="0" smtClean="0"/>
              <a:t>(a)	Q = It = 1.25 </a:t>
            </a:r>
            <a:r>
              <a:rPr lang="en-GB" dirty="0" smtClean="0">
                <a:sym typeface="Symbol"/>
              </a:rPr>
              <a:t></a:t>
            </a:r>
            <a:r>
              <a:rPr lang="en-GB" dirty="0" smtClean="0"/>
              <a:t> 10</a:t>
            </a:r>
            <a:r>
              <a:rPr lang="en-GB" baseline="30000" dirty="0" smtClean="0"/>
              <a:t>-4</a:t>
            </a:r>
            <a:r>
              <a:rPr lang="en-GB" dirty="0" smtClean="0"/>
              <a:t> </a:t>
            </a:r>
            <a:r>
              <a:rPr lang="en-GB" dirty="0" smtClean="0">
                <a:sym typeface="Symbol"/>
              </a:rPr>
              <a:t></a:t>
            </a:r>
            <a:r>
              <a:rPr lang="en-GB" dirty="0" smtClean="0"/>
              <a:t> 1 = 1.25 </a:t>
            </a:r>
            <a:r>
              <a:rPr lang="en-GB" dirty="0" smtClean="0">
                <a:sym typeface="Symbol"/>
              </a:rPr>
              <a:t></a:t>
            </a:r>
            <a:r>
              <a:rPr lang="en-GB" dirty="0" smtClean="0"/>
              <a:t> 10</a:t>
            </a:r>
            <a:r>
              <a:rPr lang="en-GB" baseline="30000" dirty="0" smtClean="0"/>
              <a:t>-4</a:t>
            </a:r>
            <a:r>
              <a:rPr lang="en-GB" dirty="0" smtClean="0"/>
              <a:t> C</a:t>
            </a:r>
            <a:endParaRPr lang="es-ES" dirty="0" smtClean="0"/>
          </a:p>
          <a:p>
            <a:pPr>
              <a:buNone/>
            </a:pPr>
            <a:r>
              <a:rPr lang="en-GB" dirty="0" smtClean="0"/>
              <a:t>(b)	N = Q/e = 1.25 </a:t>
            </a:r>
            <a:r>
              <a:rPr lang="en-GB" dirty="0" smtClean="0">
                <a:sym typeface="Symbol"/>
              </a:rPr>
              <a:t></a:t>
            </a:r>
            <a:r>
              <a:rPr lang="en-GB" dirty="0" smtClean="0"/>
              <a:t> 10</a:t>
            </a:r>
            <a:r>
              <a:rPr lang="en-GB" baseline="30000" dirty="0" smtClean="0"/>
              <a:t>-4</a:t>
            </a:r>
            <a:r>
              <a:rPr lang="en-GB" dirty="0" smtClean="0"/>
              <a:t> / 1.6 </a:t>
            </a:r>
            <a:r>
              <a:rPr lang="en-GB" dirty="0" smtClean="0">
                <a:sym typeface="Symbol"/>
              </a:rPr>
              <a:t></a:t>
            </a:r>
            <a:r>
              <a:rPr lang="en-GB" dirty="0" smtClean="0"/>
              <a:t> 10</a:t>
            </a:r>
            <a:r>
              <a:rPr lang="en-GB" baseline="30000" dirty="0" smtClean="0"/>
              <a:t>-19</a:t>
            </a:r>
            <a:r>
              <a:rPr lang="en-GB" dirty="0" smtClean="0"/>
              <a:t> = 7.8 </a:t>
            </a:r>
            <a:r>
              <a:rPr lang="en-GB" dirty="0" smtClean="0">
                <a:sym typeface="Symbol"/>
              </a:rPr>
              <a:t></a:t>
            </a:r>
            <a:r>
              <a:rPr lang="en-GB" dirty="0" smtClean="0"/>
              <a:t> 10</a:t>
            </a:r>
            <a:r>
              <a:rPr lang="en-GB" baseline="30000" dirty="0" smtClean="0"/>
              <a:t>14</a:t>
            </a:r>
            <a:r>
              <a:rPr lang="en-GB" dirty="0" smtClean="0"/>
              <a:t> s</a:t>
            </a:r>
            <a:r>
              <a:rPr lang="en-GB" baseline="30000" dirty="0" smtClean="0"/>
              <a:t>-1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Office PowerPoint</Application>
  <PresentationFormat>Presentación en pantalla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SECTION V:  Electricity and magnetism</vt:lpstr>
      <vt:lpstr>Current and charge</vt:lpstr>
      <vt:lpstr> 19. Current of electricity </vt:lpstr>
      <vt:lpstr>19. Current of electricity</vt:lpstr>
      <vt:lpstr>19. Current of electricity</vt:lpstr>
      <vt:lpstr>19. Current of electricity</vt:lpstr>
      <vt:lpstr>19. Current of electricity</vt:lpstr>
      <vt:lpstr>19. Current of electricity</vt:lpstr>
      <vt:lpstr>Solutions to introductory questions on charge and current</vt:lpstr>
    </vt:vector>
  </TitlesOfParts>
  <Company>grange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V:  Electricity and magnetism</dc:title>
  <dc:creator>sciencia</dc:creator>
  <cp:lastModifiedBy>sciencia</cp:lastModifiedBy>
  <cp:revision>1</cp:revision>
  <dcterms:created xsi:type="dcterms:W3CDTF">2010-05-20T16:20:15Z</dcterms:created>
  <dcterms:modified xsi:type="dcterms:W3CDTF">2010-05-20T16:20:55Z</dcterms:modified>
</cp:coreProperties>
</file>