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2" r:id="rId5"/>
    <p:sldId id="277" r:id="rId6"/>
    <p:sldId id="287" r:id="rId7"/>
    <p:sldId id="286" r:id="rId8"/>
    <p:sldId id="285" r:id="rId9"/>
    <p:sldId id="267" r:id="rId10"/>
    <p:sldId id="283" r:id="rId11"/>
    <p:sldId id="28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948" autoAdjust="0"/>
    <p:restoredTop sz="94660"/>
  </p:normalViewPr>
  <p:slideViewPr>
    <p:cSldViewPr>
      <p:cViewPr varScale="1">
        <p:scale>
          <a:sx n="65" d="100"/>
          <a:sy n="65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tx2">
              <a:lumMod val="50000"/>
              <a:alpha val="50000"/>
            </a:schemeClr>
          </a:solidFill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tx2">
              <a:lumMod val="50000"/>
              <a:alpha val="50000"/>
            </a:schemeClr>
          </a:solidFill>
        </p:spPr>
        <p:txBody>
          <a:bodyPr/>
          <a:lstStyle>
            <a:lvl1pPr marL="0" indent="0" algn="l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0D305-5ABF-4E56-97DD-34843516881C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CE2B-4400-4551-816F-3D84DCC4833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D2F13-2F16-42CB-8C50-2B156DE6FBE8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FD583-FCE6-48F0-B4EB-53B59851F3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8DE3-1CC5-42A2-B52A-77C4609EBEBA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35001-54F7-4F59-A939-454D1A77A2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3539F-0CF7-40F6-8D79-318F3BD44FD1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622B-6AEE-4277-BCCB-D7B7169762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08853-9724-4263-9D42-8E42903C5FC0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D24CA-53B1-496D-ADDE-32B9568F66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C6E2A-817C-482A-AF37-FC7828DFA651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C053F-E83D-4AE5-9E1C-9B2CBAE1B5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0695-90B6-4AAD-9C4C-B0B6477899B2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B7FF6-3204-488B-A588-2754D61BB3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BE82F-9F38-4E7A-B174-1A707DB96F35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D6CC-635C-4904-A927-06041C8108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AF70B-C9EB-46AD-9FAB-D0E2439CFEC6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EAC83-950A-4AF0-9D9D-BBA4BED616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E257-0DAD-484D-A9E2-D2175288D0D4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D259-D7B6-4976-9C06-446E91E8C5B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40154-5710-4D20-9D8F-D51051AFFF3D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1ABD5-C864-4B12-990B-22C8E33EE4B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lumMod val="50000"/>
              <a:alpha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tx2">
              <a:lumMod val="50000"/>
              <a:alpha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F7DF7F-C09D-4972-A115-B12D6A324C82}" type="datetimeFigureOut">
              <a:rPr lang="en-US"/>
              <a:pPr>
                <a:defRPr/>
              </a:pPr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CEB529-A886-4E4E-B8F6-2D435316C2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FC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FC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FC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C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FC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 bwMode="auto">
          <a:xfrm>
            <a:off x="685800" y="1371600"/>
            <a:ext cx="7772400" cy="14700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Emf</a:t>
            </a:r>
            <a:r>
              <a:rPr lang="en-US" dirty="0" smtClean="0"/>
              <a:t> </a:t>
            </a:r>
            <a:r>
              <a:rPr lang="en-US" dirty="0" smtClean="0"/>
              <a:t>and internal resistance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3429000"/>
            <a:ext cx="6400800" cy="26670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sz="2400" i="1" dirty="0" smtClean="0"/>
              <a:t>(m) </a:t>
            </a:r>
            <a:r>
              <a:rPr lang="en-US" sz="2400" dirty="0" smtClean="0"/>
              <a:t>define </a:t>
            </a:r>
            <a:r>
              <a:rPr lang="en-US" sz="2400" dirty="0" err="1" smtClean="0"/>
              <a:t>e.m.f</a:t>
            </a:r>
            <a:r>
              <a:rPr lang="en-US" sz="2400" dirty="0" smtClean="0"/>
              <a:t>. in terms of the energy transferred by a source in </a:t>
            </a:r>
            <a:r>
              <a:rPr lang="en-US" sz="2400" dirty="0" smtClean="0"/>
              <a:t>driving unit </a:t>
            </a:r>
            <a:r>
              <a:rPr lang="en-US" sz="2400" dirty="0" smtClean="0"/>
              <a:t>charge round a complete circuit</a:t>
            </a:r>
            <a:endParaRPr lang="es-ES" sz="2400" dirty="0" smtClean="0"/>
          </a:p>
          <a:p>
            <a:r>
              <a:rPr lang="en-US" sz="2400" i="1" dirty="0" smtClean="0"/>
              <a:t>(n) </a:t>
            </a:r>
            <a:r>
              <a:rPr lang="en-US" sz="2400" dirty="0" smtClean="0"/>
              <a:t>distinguish between </a:t>
            </a:r>
            <a:r>
              <a:rPr lang="en-US" sz="2400" dirty="0" err="1" smtClean="0"/>
              <a:t>e.m.f</a:t>
            </a:r>
            <a:r>
              <a:rPr lang="en-US" sz="2400" dirty="0" smtClean="0"/>
              <a:t>. and </a:t>
            </a:r>
            <a:r>
              <a:rPr lang="en-US" sz="2400" dirty="0" err="1" smtClean="0"/>
              <a:t>p.d</a:t>
            </a:r>
            <a:r>
              <a:rPr lang="en-US" sz="2400" dirty="0" smtClean="0"/>
              <a:t>. in terms of energy considerations</a:t>
            </a:r>
            <a:endParaRPr lang="es-ES" sz="2400" dirty="0" smtClean="0"/>
          </a:p>
          <a:p>
            <a:r>
              <a:rPr lang="en-US" sz="2400" b="1" i="1" dirty="0" smtClean="0"/>
              <a:t>(o) </a:t>
            </a:r>
            <a:r>
              <a:rPr lang="en-US" sz="2400" b="1" dirty="0" smtClean="0"/>
              <a:t>show an understanding of the effects of the internal resistance of </a:t>
            </a:r>
            <a:r>
              <a:rPr lang="en-US" sz="2400" b="1" dirty="0" smtClean="0"/>
              <a:t>a source </a:t>
            </a:r>
            <a:r>
              <a:rPr lang="en-US" sz="2400" b="1" dirty="0" smtClean="0"/>
              <a:t>of </a:t>
            </a:r>
            <a:r>
              <a:rPr lang="en-US" sz="2400" b="1" dirty="0" err="1" smtClean="0"/>
              <a:t>e.m.f</a:t>
            </a:r>
            <a:r>
              <a:rPr lang="en-US" sz="2400" b="1" dirty="0" smtClean="0"/>
              <a:t>. on the terminal potential difference and output power.</a:t>
            </a:r>
            <a:endParaRPr lang="es-E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Ideal ammeters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dirty="0" smtClean="0"/>
              <a:t>In order to measure the current, an ammeter is placed </a:t>
            </a:r>
            <a:r>
              <a:rPr lang="en-US" b="1" dirty="0" smtClean="0"/>
              <a:t>in series, </a:t>
            </a:r>
            <a:r>
              <a:rPr lang="en-US" i="1" dirty="0" smtClean="0"/>
              <a:t>in </a:t>
            </a:r>
            <a:r>
              <a:rPr lang="en-US" dirty="0" smtClean="0"/>
              <a:t>the circuit. </a:t>
            </a:r>
          </a:p>
          <a:p>
            <a:r>
              <a:rPr lang="en-US" dirty="0" smtClean="0"/>
              <a:t>What effect might this have on the size of the current? </a:t>
            </a:r>
          </a:p>
          <a:p>
            <a:r>
              <a:rPr lang="en-US" dirty="0" smtClean="0"/>
              <a:t>The </a:t>
            </a:r>
            <a:r>
              <a:rPr lang="en-US" b="1" i="1" dirty="0" smtClean="0"/>
              <a:t>ideal </a:t>
            </a:r>
            <a:r>
              <a:rPr lang="en-US" dirty="0" smtClean="0"/>
              <a:t>ammeter has zero resistance, so that placing it in the circuit does not make the current smaller. </a:t>
            </a:r>
          </a:p>
          <a:p>
            <a:r>
              <a:rPr lang="en-US" dirty="0" smtClean="0"/>
              <a:t>Real ammeters do have very small resistances ‑ around 0.01 </a:t>
            </a:r>
            <a:r>
              <a:rPr lang="el-GR" dirty="0" smtClean="0"/>
              <a:t>Ω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voltmeters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voltmeter is connected </a:t>
            </a:r>
            <a:r>
              <a:rPr lang="en-US" b="1" dirty="0" smtClean="0"/>
              <a:t>in parallel </a:t>
            </a:r>
            <a:r>
              <a:rPr lang="en-US" dirty="0" smtClean="0"/>
              <a:t>with a component, in order to measure the </a:t>
            </a:r>
            <a:r>
              <a:rPr lang="en-US" dirty="0" err="1" smtClean="0"/>
              <a:t>p.d</a:t>
            </a:r>
            <a:r>
              <a:rPr lang="en-US" dirty="0" smtClean="0"/>
              <a:t>. across it. </a:t>
            </a:r>
          </a:p>
          <a:p>
            <a:r>
              <a:rPr lang="en-US" dirty="0" err="1" smtClean="0"/>
              <a:t>lWhy</a:t>
            </a:r>
            <a:r>
              <a:rPr lang="en-US" dirty="0" smtClean="0"/>
              <a:t> can this increase the current in the circuit? </a:t>
            </a:r>
          </a:p>
          <a:p>
            <a:r>
              <a:rPr lang="en-US" dirty="0" err="1" smtClean="0"/>
              <a:t>lSince</a:t>
            </a:r>
            <a:r>
              <a:rPr lang="en-US" dirty="0" smtClean="0"/>
              <a:t> the voltmeter is in parallel with the component, their </a:t>
            </a:r>
            <a:r>
              <a:rPr lang="en-US" b="1" i="1" dirty="0" smtClean="0"/>
              <a:t>combined </a:t>
            </a:r>
            <a:r>
              <a:rPr lang="en-US" dirty="0" smtClean="0"/>
              <a:t>resistance is less than the component's resistance. </a:t>
            </a:r>
          </a:p>
          <a:p>
            <a:r>
              <a:rPr lang="en-US" dirty="0" err="1" smtClean="0"/>
              <a:t>lThe</a:t>
            </a:r>
            <a:r>
              <a:rPr lang="en-US" dirty="0" smtClean="0"/>
              <a:t> </a:t>
            </a:r>
            <a:r>
              <a:rPr lang="en-US" b="1" i="1" dirty="0" smtClean="0"/>
              <a:t>ideal </a:t>
            </a:r>
            <a:r>
              <a:rPr lang="en-US" dirty="0" smtClean="0"/>
              <a:t>voltmeter has infinite resistance and takes no current. </a:t>
            </a:r>
          </a:p>
          <a:p>
            <a:r>
              <a:rPr lang="en-US" dirty="0" err="1" smtClean="0"/>
              <a:t>lDigital</a:t>
            </a:r>
            <a:r>
              <a:rPr lang="en-US" dirty="0" smtClean="0"/>
              <a:t> voltmeters have very high resistances, around 10 M</a:t>
            </a:r>
            <a:r>
              <a:rPr lang="el-GR" dirty="0" smtClean="0"/>
              <a:t>Ω</a:t>
            </a:r>
            <a:r>
              <a:rPr lang="en-US" dirty="0" smtClean="0"/>
              <a:t>, and so they have little effect on the circuit they are placed in.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Need to know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Questions may be on combinations of resistors and also complete circuits involving internal resistance.</a:t>
            </a:r>
          </a:p>
          <a:p>
            <a:pPr eaLnBrk="1" hangingPunct="1"/>
            <a:r>
              <a:rPr lang="en-US" dirty="0" smtClean="0"/>
              <a:t>be </a:t>
            </a:r>
            <a:r>
              <a:rPr lang="en-US" dirty="0" smtClean="0"/>
              <a:t>able to recognize and use the accepted circuit symbols.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Recall - Energy </a:t>
            </a:r>
            <a:r>
              <a:rPr lang="en-GB" b="1" dirty="0" smtClean="0"/>
              <a:t>and work in an electric circuit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8000" dirty="0" smtClean="0"/>
              <a:t>Look at a cell connected to a lamp.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8000" dirty="0" smtClean="0"/>
              <a:t>The charge carriers are pushed around a circuit by the </a:t>
            </a:r>
            <a:r>
              <a:rPr lang="en-GB" sz="8000" dirty="0" err="1" smtClean="0">
                <a:solidFill>
                  <a:srgbClr val="FF0000"/>
                </a:solidFill>
              </a:rPr>
              <a:t>emf</a:t>
            </a:r>
            <a:r>
              <a:rPr lang="en-GB" sz="8000" dirty="0" smtClean="0"/>
              <a:t> of the cell.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8000" dirty="0" smtClean="0"/>
              <a:t>The charge carriers are like water in a hydroelectric power station - they do work (e.g. in the lamp) just as the flowing water does work in the turbo-generators.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8000" dirty="0" smtClean="0"/>
              <a:t>Neither the charge nor the water is ‘used up’ but it does lose potential energy.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8000" dirty="0" smtClean="0"/>
              <a:t>In the power station, water loses gravitational potential energy by moving from higher GPE to lower GPE.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8000" dirty="0" smtClean="0"/>
              <a:t>In an electric circuit the charge ‘falls’ from high electrical potential energy to lower electrical potential energy.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8000" dirty="0" smtClean="0"/>
              <a:t>a cell provides a potential difference and that charges move around the circuit from higher to lower potential (negative charges ‘fall’ from - to + whilst positive charges would ‘fall’ the other way!).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8000" dirty="0" smtClean="0"/>
              <a:t>The greater the vertical drop in the hydroelectric station the greater the change in potential energy per kilogram of water.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8000" dirty="0" smtClean="0"/>
              <a:t>The higher the </a:t>
            </a:r>
            <a:r>
              <a:rPr lang="en-GB" sz="8000" dirty="0" err="1" smtClean="0">
                <a:solidFill>
                  <a:srgbClr val="FF0000"/>
                </a:solidFill>
              </a:rPr>
              <a:t>emf</a:t>
            </a:r>
            <a:r>
              <a:rPr lang="en-GB" sz="8000" dirty="0" smtClean="0"/>
              <a:t> across a source of electrical energy the greater the change in potential energy per coulomb of charge moving between its terminals.</a:t>
            </a:r>
            <a:endParaRPr lang="en-US" sz="8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33400" y="2895600"/>
            <a:ext cx="8305800" cy="3962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Internal resistance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12192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There are three ways to arrive at the equation relating </a:t>
            </a:r>
            <a:r>
              <a:rPr lang="en-GB" dirty="0" err="1" smtClean="0"/>
              <a:t>emf</a:t>
            </a:r>
            <a:r>
              <a:rPr lang="en-GB" dirty="0" smtClean="0"/>
              <a:t>, terminal pd, current and internal resistance. It is worth discussing all three, to show their equivalence</a:t>
            </a:r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3276600"/>
            <a:ext cx="4876800" cy="3200400"/>
            <a:chOff x="2970" y="7787"/>
            <a:chExt cx="5805" cy="4293"/>
          </a:xfrm>
          <a:solidFill>
            <a:schemeClr val="accent1">
              <a:alpha val="86000"/>
            </a:schemeClr>
          </a:solidFill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765" y="8382"/>
              <a:ext cx="5010" cy="3663"/>
              <a:chOff x="2850" y="3577"/>
              <a:chExt cx="5010" cy="3663"/>
            </a:xfrm>
            <a:grpFill/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850" y="3577"/>
                <a:ext cx="5010" cy="3663"/>
                <a:chOff x="1905" y="6252"/>
                <a:chExt cx="5010" cy="3663"/>
              </a:xfrm>
              <a:grpFill/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1905" y="6589"/>
                  <a:ext cx="5010" cy="3326"/>
                  <a:chOff x="1905" y="6589"/>
                  <a:chExt cx="5010" cy="3326"/>
                </a:xfrm>
                <a:grpFill/>
              </p:grpSpPr>
              <p:sp>
                <p:nvSpPr>
                  <p:cNvPr id="717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905" y="7155"/>
                    <a:ext cx="5010" cy="2550"/>
                  </a:xfrm>
                  <a:prstGeom prst="rect">
                    <a:avLst/>
                  </a:prstGeom>
                  <a:noFill/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717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7035"/>
                    <a:ext cx="1050" cy="255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717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315" y="9480"/>
                    <a:ext cx="2145" cy="435"/>
                  </a:xfrm>
                  <a:prstGeom prst="rect">
                    <a:avLst/>
                  </a:prstGeom>
                  <a:grpFill/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6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4703" y="6589"/>
                    <a:ext cx="195" cy="1065"/>
                    <a:chOff x="4703" y="6589"/>
                    <a:chExt cx="195" cy="1065"/>
                  </a:xfrm>
                  <a:grpFill/>
                </p:grpSpPr>
                <p:sp>
                  <p:nvSpPr>
                    <p:cNvPr id="7180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03" y="6930"/>
                      <a:ext cx="195" cy="473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18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10" y="6589"/>
                      <a:ext cx="0" cy="1065"/>
                    </a:xfrm>
                    <a:prstGeom prst="line">
                      <a:avLst/>
                    </a:prstGeom>
                    <a:grp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182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81" y="6900"/>
                      <a:ext cx="1" cy="495"/>
                    </a:xfrm>
                    <a:prstGeom prst="line">
                      <a:avLst/>
                    </a:prstGeom>
                    <a:grpFill/>
                    <a:ln w="762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  <p:sp>
              <p:nvSpPr>
                <p:cNvPr id="7183" name="Rectangle 15"/>
                <p:cNvSpPr>
                  <a:spLocks noChangeArrowheads="1"/>
                </p:cNvSpPr>
                <p:nvPr/>
              </p:nvSpPr>
              <p:spPr bwMode="auto">
                <a:xfrm>
                  <a:off x="2940" y="6252"/>
                  <a:ext cx="2850" cy="1777"/>
                </a:xfrm>
                <a:prstGeom prst="rect">
                  <a:avLst/>
                </a:prstGeom>
                <a:grpFill/>
                <a:ln w="1905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84" name="Rectangle 16"/>
                <p:cNvSpPr>
                  <a:spLocks noChangeArrowheads="1"/>
                </p:cNvSpPr>
                <p:nvPr/>
              </p:nvSpPr>
              <p:spPr bwMode="auto">
                <a:xfrm>
                  <a:off x="2753" y="6846"/>
                  <a:ext cx="188" cy="615"/>
                </a:xfrm>
                <a:prstGeom prst="rect">
                  <a:avLst/>
                </a:prstGeom>
                <a:grpFill/>
                <a:ln w="1905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7185" name="Text Box 17"/>
              <p:cNvSpPr txBox="1">
                <a:spLocks noChangeArrowheads="1"/>
              </p:cNvSpPr>
              <p:nvPr/>
            </p:nvSpPr>
            <p:spPr bwMode="auto">
              <a:xfrm>
                <a:off x="4170" y="4817"/>
                <a:ext cx="1230" cy="40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  <a:defRPr/>
                </a:pPr>
                <a:r>
                  <a:rPr lang="en-US" altLang="zh-CN" sz="1100" b="1">
                    <a:latin typeface="Arial" pitchFamily="34" charset="0"/>
                  </a:rPr>
                  <a:t>CELL</a:t>
                </a: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4665" y="10202"/>
              <a:ext cx="3120" cy="510"/>
              <a:chOff x="3600" y="5502"/>
              <a:chExt cx="3120" cy="510"/>
            </a:xfrm>
            <a:grpFill/>
          </p:grpSpPr>
          <p:sp>
            <p:nvSpPr>
              <p:cNvPr id="7187" name="Line 19"/>
              <p:cNvSpPr>
                <a:spLocks noChangeShapeType="1"/>
              </p:cNvSpPr>
              <p:nvPr/>
            </p:nvSpPr>
            <p:spPr bwMode="auto">
              <a:xfrm flipV="1">
                <a:off x="3600" y="5760"/>
                <a:ext cx="3120" cy="0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8" name="Text Box 20"/>
              <p:cNvSpPr txBox="1">
                <a:spLocks noChangeArrowheads="1"/>
              </p:cNvSpPr>
              <p:nvPr/>
            </p:nvSpPr>
            <p:spPr bwMode="auto">
              <a:xfrm>
                <a:off x="4725" y="5502"/>
                <a:ext cx="795" cy="5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18000" tIns="10800" rIns="18000" bIns="10800"/>
              <a:lstStyle/>
              <a:p>
                <a:pPr>
                  <a:spcAft>
                    <a:spcPts val="1000"/>
                  </a:spcAft>
                  <a:defRPr/>
                </a:pPr>
                <a:r>
                  <a:rPr lang="en-US" altLang="zh-CN" sz="800">
                    <a:latin typeface="Arial" pitchFamily="34" charset="0"/>
                  </a:rPr>
                  <a:t>Terminal Voltage</a:t>
                </a: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4425" y="7787"/>
              <a:ext cx="3255" cy="510"/>
              <a:chOff x="4425" y="8037"/>
              <a:chExt cx="3255" cy="510"/>
            </a:xfrm>
            <a:grpFill/>
          </p:grpSpPr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6405" y="8065"/>
                <a:ext cx="1275" cy="443"/>
                <a:chOff x="6405" y="8065"/>
                <a:chExt cx="1275" cy="443"/>
              </a:xfrm>
              <a:grpFill/>
            </p:grpSpPr>
            <p:sp>
              <p:nvSpPr>
                <p:cNvPr id="7191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6405" y="8295"/>
                  <a:ext cx="1275" cy="0"/>
                </a:xfrm>
                <a:prstGeom prst="lin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9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750" y="8065"/>
                  <a:ext cx="600" cy="443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10800" rIns="18000" bIns="10800"/>
                <a:lstStyle/>
                <a:p>
                  <a:pPr algn="ctr">
                    <a:spcAft>
                      <a:spcPts val="1000"/>
                    </a:spcAft>
                    <a:defRPr/>
                  </a:pPr>
                  <a:r>
                    <a:rPr lang="en-US" altLang="zh-CN" sz="900">
                      <a:latin typeface="Arial" pitchFamily="34" charset="0"/>
                    </a:rPr>
                    <a:t>e.m.f</a:t>
                  </a:r>
                  <a:endParaRPr lang="en-US">
                    <a:latin typeface="Arial" pitchFamily="34" charset="0"/>
                  </a:endParaRPr>
                </a:p>
              </p:txBody>
            </p:sp>
          </p:grpSp>
          <p:sp>
            <p:nvSpPr>
              <p:cNvPr id="7193" name="Line 25"/>
              <p:cNvSpPr>
                <a:spLocks noChangeShapeType="1"/>
              </p:cNvSpPr>
              <p:nvPr/>
            </p:nvSpPr>
            <p:spPr bwMode="auto">
              <a:xfrm>
                <a:off x="4425" y="8280"/>
                <a:ext cx="2025" cy="1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94" name="Text Box 26"/>
              <p:cNvSpPr txBox="1">
                <a:spLocks noChangeArrowheads="1"/>
              </p:cNvSpPr>
              <p:nvPr/>
            </p:nvSpPr>
            <p:spPr bwMode="auto">
              <a:xfrm>
                <a:off x="5220" y="8037"/>
                <a:ext cx="660" cy="51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18000" tIns="10800" rIns="18000" bIns="10800"/>
              <a:lstStyle/>
              <a:p>
                <a:pPr>
                  <a:spcAft>
                    <a:spcPts val="1000"/>
                  </a:spcAft>
                  <a:defRPr/>
                </a:pPr>
                <a:r>
                  <a:rPr lang="en-US" altLang="zh-CN" sz="900">
                    <a:latin typeface="Arial" pitchFamily="34" charset="0"/>
                  </a:rPr>
                  <a:t>‘lost volts</a:t>
                </a:r>
                <a:r>
                  <a:rPr lang="en-US" altLang="zh-CN" sz="1100">
                    <a:latin typeface="Calibri" pitchFamily="34" charset="0"/>
                  </a:rPr>
                  <a:t>’</a:t>
                </a: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5925" y="11615"/>
              <a:ext cx="555" cy="4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altLang="zh-CN" sz="1100" b="1">
                  <a:latin typeface="Arial" pitchFamily="34" charset="0"/>
                </a:rPr>
                <a:t>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196" name="Text Box 28"/>
            <p:cNvSpPr txBox="1">
              <a:spLocks noChangeArrowheads="1"/>
            </p:cNvSpPr>
            <p:nvPr/>
          </p:nvSpPr>
          <p:spPr bwMode="auto">
            <a:xfrm>
              <a:off x="5385" y="8780"/>
              <a:ext cx="555" cy="4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altLang="zh-CN" sz="1000" b="1">
                  <a:latin typeface="Arial" pitchFamily="34" charset="0"/>
                </a:rPr>
                <a:t>r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auto">
            <a:xfrm>
              <a:off x="6795" y="8585"/>
              <a:ext cx="555" cy="4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defRPr/>
              </a:pPr>
              <a:r>
                <a:rPr lang="en-GB" sz="1000" b="1">
                  <a:solidFill>
                    <a:srgbClr val="000000"/>
                  </a:solidFill>
                  <a:latin typeface="Arial" pitchFamily="34" charset="0"/>
                  <a:ea typeface="Times" pitchFamily="18" charset="0"/>
                </a:rPr>
                <a:t>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2970" y="9980"/>
              <a:ext cx="555" cy="4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altLang="zh-CN" sz="1100" b="1">
                  <a:latin typeface="Tahoma" pitchFamily="34" charset="0"/>
                </a:rPr>
                <a:t>I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>
              <a:off x="3555" y="9980"/>
              <a:ext cx="0" cy="124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out experiment(s) to find the internal resistance of a power source.</a:t>
            </a:r>
          </a:p>
          <a:p>
            <a:r>
              <a:rPr lang="en-US" dirty="0" smtClean="0"/>
              <a:t>Complete the worksheet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1.	The two 1.5 V cells provide an </a:t>
            </a:r>
            <a:r>
              <a:rPr lang="en-GB" dirty="0" err="1" smtClean="0"/>
              <a:t>emf</a:t>
            </a:r>
            <a:r>
              <a:rPr lang="en-GB" dirty="0" smtClean="0"/>
              <a:t> of 3 V in series. If the current flowing is 0.5 A as stated, then for the potential difference across the internal resistance to be 0.5 V (that is, 3 V–2.5 V) the internal resistance of the cells combined would need to be 1</a:t>
            </a:r>
            <a:r>
              <a:rPr lang="el-GR" dirty="0" smtClean="0">
                <a:latin typeface="Arial"/>
                <a:cs typeface="Arial"/>
              </a:rPr>
              <a:t>Ω</a:t>
            </a:r>
            <a:r>
              <a:rPr lang="en-GB" dirty="0" smtClean="0"/>
              <a:t>. The cells are in series so the resistance of each is 0.5 </a:t>
            </a:r>
            <a:r>
              <a:rPr lang="el-GR" dirty="0" smtClean="0"/>
              <a:t>Ω</a:t>
            </a:r>
            <a:r>
              <a:rPr lang="en-GB" dirty="0" smtClean="0"/>
              <a:t>. </a:t>
            </a:r>
            <a:endParaRPr lang="en-US" dirty="0" smtClean="0"/>
          </a:p>
          <a:p>
            <a:r>
              <a:rPr lang="en-GB" dirty="0" smtClean="0"/>
              <a:t>2.	The battery must have a low internal resistance so as to be able to deliver a current of 80 A from an </a:t>
            </a:r>
            <a:r>
              <a:rPr lang="en-GB" dirty="0" err="1" smtClean="0"/>
              <a:t>emf</a:t>
            </a:r>
            <a:r>
              <a:rPr lang="en-GB" dirty="0" smtClean="0"/>
              <a:t> of only 12 V. If the internal resistance is 0.05 </a:t>
            </a:r>
            <a:r>
              <a:rPr lang="el-GR" dirty="0" smtClean="0"/>
              <a:t>Ω</a:t>
            </a:r>
            <a:r>
              <a:rPr lang="en-GB" dirty="0" smtClean="0"/>
              <a:t> then the potential difference across this with a current of 80 A flowing is 4 V. Thus the potential difference across the 12 V battery drops to 8 V. This is a big enough change to dim headlights rated at 12 V. </a:t>
            </a:r>
            <a:endParaRPr lang="en-US" dirty="0" smtClean="0"/>
          </a:p>
          <a:p>
            <a:r>
              <a:rPr lang="en-GB" dirty="0" smtClean="0"/>
              <a:t>3.	The maximum current is 60 </a:t>
            </a:r>
            <a:r>
              <a:rPr lang="en-GB" dirty="0" err="1" smtClean="0"/>
              <a:t>mA</a:t>
            </a:r>
            <a:r>
              <a:rPr lang="en-GB" dirty="0" smtClean="0"/>
              <a:t>.  A torch bulb has a resistance of only a few ohms, so connected across such a supply the potential difference across it would be very near to zero, with a current of only 60 </a:t>
            </a:r>
            <a:r>
              <a:rPr lang="en-GB" dirty="0" err="1" smtClean="0"/>
              <a:t>mA</a:t>
            </a:r>
            <a:r>
              <a:rPr lang="en-GB" dirty="0" smtClean="0"/>
              <a:t> through it. </a:t>
            </a:r>
            <a:endParaRPr lang="en-US" dirty="0" smtClean="0"/>
          </a:p>
          <a:p>
            <a:r>
              <a:rPr lang="en-GB" dirty="0" smtClean="0"/>
              <a:t>4.	The 1000 </a:t>
            </a:r>
            <a:r>
              <a:rPr lang="el-GR" dirty="0" smtClean="0"/>
              <a:t>Ω</a:t>
            </a:r>
            <a:r>
              <a:rPr lang="en-GB" dirty="0" smtClean="0"/>
              <a:t> voltmeter draws a current from the cell, of 1 </a:t>
            </a:r>
            <a:r>
              <a:rPr lang="en-GB" dirty="0" err="1" smtClean="0"/>
              <a:t>mA</a:t>
            </a:r>
            <a:r>
              <a:rPr lang="en-GB" dirty="0" smtClean="0"/>
              <a:t> when it reads 1.0 V. If the cell has internal resistance some of its </a:t>
            </a:r>
            <a:r>
              <a:rPr lang="en-GB" dirty="0" err="1" smtClean="0"/>
              <a:t>emf</a:t>
            </a:r>
            <a:r>
              <a:rPr lang="en-GB" dirty="0" smtClean="0"/>
              <a:t> will be used in driving the current through the cell. A voltmeter with very high resistance draws very little current, and reads nearer to the </a:t>
            </a:r>
            <a:r>
              <a:rPr lang="en-GB" dirty="0" err="1" smtClean="0"/>
              <a:t>emf</a:t>
            </a:r>
            <a:r>
              <a:rPr lang="en-GB" dirty="0" smtClean="0"/>
              <a:t> of the cell. If the </a:t>
            </a:r>
            <a:r>
              <a:rPr lang="en-GB" dirty="0" err="1" smtClean="0"/>
              <a:t>emf</a:t>
            </a:r>
            <a:r>
              <a:rPr lang="en-GB" dirty="0" smtClean="0"/>
              <a:t> is 1.2 V then 0.2 V is used in driving the current of </a:t>
            </a:r>
            <a:endParaRPr lang="en-US" dirty="0" smtClean="0"/>
          </a:p>
          <a:p>
            <a:r>
              <a:rPr lang="en-GB" dirty="0" smtClean="0"/>
              <a:t>1 </a:t>
            </a:r>
            <a:r>
              <a:rPr lang="en-GB" dirty="0" err="1" smtClean="0"/>
              <a:t>mA</a:t>
            </a:r>
            <a:r>
              <a:rPr lang="en-GB" dirty="0" smtClean="0"/>
              <a:t> through the internal resistance, which is therefore 200 </a:t>
            </a:r>
            <a:r>
              <a:rPr lang="el-GR" dirty="0" smtClean="0"/>
              <a:t>Ω</a:t>
            </a:r>
            <a:r>
              <a:rPr lang="en-GB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around a circuit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38200" y="1524000"/>
            <a:ext cx="5867400" cy="5105400"/>
            <a:chOff x="4635" y="1159"/>
            <a:chExt cx="5181" cy="6345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4635" y="1159"/>
              <a:ext cx="3692" cy="5717"/>
              <a:chOff x="4635" y="1159"/>
              <a:chExt cx="3692" cy="5717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4635" y="1159"/>
                <a:ext cx="3692" cy="5717"/>
                <a:chOff x="4635" y="1159"/>
                <a:chExt cx="3692" cy="5717"/>
              </a:xfrm>
            </p:grpSpPr>
            <p:grpSp>
              <p:nvGrpSpPr>
                <p:cNvPr id="1029" name="Group 5"/>
                <p:cNvGrpSpPr>
                  <a:grpSpLocks/>
                </p:cNvGrpSpPr>
                <p:nvPr/>
              </p:nvGrpSpPr>
              <p:grpSpPr bwMode="auto">
                <a:xfrm>
                  <a:off x="4635" y="1159"/>
                  <a:ext cx="3692" cy="5717"/>
                  <a:chOff x="4403" y="3595"/>
                  <a:chExt cx="3692" cy="5160"/>
                </a:xfrm>
              </p:grpSpPr>
              <p:grpSp>
                <p:nvGrpSpPr>
                  <p:cNvPr id="1030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4403" y="5544"/>
                    <a:ext cx="3692" cy="3211"/>
                    <a:chOff x="4403" y="5544"/>
                    <a:chExt cx="3692" cy="3211"/>
                  </a:xfrm>
                </p:grpSpPr>
                <p:grpSp>
                  <p:nvGrpSpPr>
                    <p:cNvPr id="1031" name="Group 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87" y="5554"/>
                      <a:ext cx="3067" cy="934"/>
                      <a:chOff x="4587" y="5554"/>
                      <a:chExt cx="3067" cy="934"/>
                    </a:xfrm>
                  </p:grpSpPr>
                  <p:sp>
                    <p:nvSpPr>
                      <p:cNvPr id="1032" name="Freeform 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587" y="5998"/>
                        <a:ext cx="3067" cy="2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2217" y="0"/>
                          </a:cxn>
                        </a:cxnLst>
                        <a:rect l="0" t="0" r="r" b="b"/>
                        <a:pathLst>
                          <a:path w="2217" h="1">
                            <a:moveTo>
                              <a:pt x="0" y="0"/>
                            </a:moveTo>
                            <a:lnTo>
                              <a:pt x="2217" y="0"/>
                            </a:lnTo>
                          </a:path>
                        </a:pathLst>
                      </a:cu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3" name="Rectangle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77" y="5780"/>
                        <a:ext cx="177" cy="4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4" name="Rectangl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255" y="5867"/>
                        <a:ext cx="938" cy="312"/>
                      </a:xfrm>
                      <a:prstGeom prst="rect">
                        <a:avLst/>
                      </a:prstGeom>
                      <a:solidFill>
                        <a:srgbClr val="FF6600"/>
                      </a:solidFill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5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5150" y="5554"/>
                        <a:ext cx="0" cy="934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6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4984" y="5865"/>
                        <a:ext cx="0" cy="312"/>
                      </a:xfrm>
                      <a:prstGeom prst="line">
                        <a:avLst/>
                      </a:prstGeom>
                      <a:noFill/>
                      <a:ln w="571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37" name="Rectangl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4" y="5929"/>
                        <a:ext cx="469" cy="156"/>
                      </a:xfrm>
                      <a:prstGeom prst="rect">
                        <a:avLst/>
                      </a:prstGeom>
                      <a:solidFill>
                        <a:srgbClr val="FF6600"/>
                      </a:solidFill>
                      <a:ln w="190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038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74" y="5544"/>
                      <a:ext cx="2621" cy="3211"/>
                      <a:chOff x="5474" y="5544"/>
                      <a:chExt cx="2621" cy="3211"/>
                    </a:xfrm>
                  </p:grpSpPr>
                  <p:grpSp>
                    <p:nvGrpSpPr>
                      <p:cNvPr id="1039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585" y="5544"/>
                        <a:ext cx="2510" cy="2894"/>
                        <a:chOff x="5585" y="5544"/>
                        <a:chExt cx="2510" cy="2894"/>
                      </a:xfrm>
                    </p:grpSpPr>
                    <p:sp>
                      <p:nvSpPr>
                        <p:cNvPr id="1040" name="Text Box 1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56" y="5544"/>
                          <a:ext cx="469" cy="46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54000" tIns="10800" rIns="54000" bIns="1080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041" name="Text Box 17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5" y="5576"/>
                          <a:ext cx="469" cy="46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54000" tIns="10800" rIns="54000" bIns="1080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zh-CN" sz="11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ea typeface="SimSun" pitchFamily="2" charset="-122"/>
                            </a:rPr>
                            <a:t>r</a:t>
                          </a: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042" name="Text Box 18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470" y="6894"/>
                          <a:ext cx="625" cy="62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54000" tIns="10800" rIns="54000" bIns="1080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043" name="Text Box 1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350" y="7817"/>
                          <a:ext cx="625" cy="62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54000" tIns="10800" rIns="54000" bIns="1080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ts val="120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13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  <a:ea typeface="Times" pitchFamily="18" charset="0"/>
                            </a:rPr>
                            <a:t>I</a:t>
                          </a:r>
                          <a:r>
                            <a:rPr kumimoji="0" lang="en-GB" sz="13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ea typeface="Times" pitchFamily="18" charset="0"/>
                            </a:rPr>
                            <a:t>R</a:t>
                          </a:r>
                          <a:endParaRPr kumimoji="0" lang="en-US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1044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74" y="6879"/>
                        <a:ext cx="1876" cy="1876"/>
                        <a:chOff x="5474" y="6879"/>
                        <a:chExt cx="1876" cy="1876"/>
                      </a:xfrm>
                    </p:grpSpPr>
                    <p:sp>
                      <p:nvSpPr>
                        <p:cNvPr id="1045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74" y="6879"/>
                          <a:ext cx="1876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46" name="Line 2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256" y="7192"/>
                          <a:ext cx="1094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47" name="Lin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350" y="7192"/>
                          <a:ext cx="0" cy="1563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 type="triangle" w="med" len="med"/>
                          <a:tailEnd type="triangle" w="med" len="med"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  <p:sp>
                  <p:nvSpPr>
                    <p:cNvPr id="1048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03" y="7624"/>
                      <a:ext cx="473" cy="4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54000" tIns="10800" rIns="54000" bIns="1080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49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92" y="6878"/>
                      <a:ext cx="0" cy="187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050" name="Group 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48" y="5940"/>
                      <a:ext cx="2345" cy="2815"/>
                      <a:chOff x="8330" y="4766"/>
                      <a:chExt cx="1695" cy="2034"/>
                    </a:xfrm>
                  </p:grpSpPr>
                  <p:sp>
                    <p:nvSpPr>
                      <p:cNvPr id="1051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30" y="4766"/>
                        <a:ext cx="0" cy="203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2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49" y="4766"/>
                        <a:ext cx="0" cy="203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3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121" y="4766"/>
                        <a:ext cx="0" cy="203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4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025" y="4766"/>
                        <a:ext cx="0" cy="203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5" name="Line 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47" y="4766"/>
                        <a:ext cx="0" cy="203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056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82" y="4766"/>
                        <a:ext cx="0" cy="203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05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4655" y="3595"/>
                    <a:ext cx="2656" cy="1692"/>
                    <a:chOff x="4655" y="3595"/>
                    <a:chExt cx="2656" cy="1692"/>
                  </a:xfrm>
                </p:grpSpPr>
                <p:sp>
                  <p:nvSpPr>
                    <p:cNvPr id="1058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38" y="4655"/>
                      <a:ext cx="625" cy="62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54000" tIns="10800" rIns="54000" bIns="1080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59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28" y="4062"/>
                      <a:ext cx="473" cy="4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54000" tIns="10800" rIns="54000" bIns="1080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60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93" y="3715"/>
                      <a:ext cx="473" cy="4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54000" tIns="10800" rIns="54000" bIns="1080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pitchFamily="18" charset="0"/>
                        </a:rPr>
                        <a:t>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61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55" y="4036"/>
                      <a:ext cx="2656" cy="1100"/>
                    </a:xfrm>
                    <a:prstGeom prst="rect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18" y="4974"/>
                      <a:ext cx="1250" cy="313"/>
                    </a:xfrm>
                    <a:prstGeom prst="rect">
                      <a:avLst/>
                    </a:prstGeom>
                    <a:solidFill>
                      <a:srgbClr val="FF6600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12" y="3949"/>
                      <a:ext cx="469" cy="157"/>
                    </a:xfrm>
                    <a:prstGeom prst="rect">
                      <a:avLst/>
                    </a:prstGeom>
                    <a:solidFill>
                      <a:srgbClr val="FF6600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98" y="3736"/>
                      <a:ext cx="178" cy="61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" name="Line 4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776" y="3595"/>
                      <a:ext cx="0" cy="934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6" name="Line 4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610" y="3906"/>
                      <a:ext cx="0" cy="31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067" name="Group 43"/>
                <p:cNvGrpSpPr>
                  <a:grpSpLocks/>
                </p:cNvGrpSpPr>
                <p:nvPr/>
              </p:nvGrpSpPr>
              <p:grpSpPr bwMode="auto">
                <a:xfrm>
                  <a:off x="4641" y="3757"/>
                  <a:ext cx="3127" cy="3118"/>
                  <a:chOff x="4379" y="5940"/>
                  <a:chExt cx="3127" cy="2814"/>
                </a:xfrm>
              </p:grpSpPr>
              <p:sp>
                <p:nvSpPr>
                  <p:cNvPr id="1068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4379" y="5940"/>
                    <a:ext cx="0" cy="281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069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4379" y="8754"/>
                    <a:ext cx="312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70" name="Group 46"/>
              <p:cNvGrpSpPr>
                <a:grpSpLocks/>
              </p:cNvGrpSpPr>
              <p:nvPr/>
            </p:nvGrpSpPr>
            <p:grpSpPr bwMode="auto">
              <a:xfrm>
                <a:off x="5140" y="4781"/>
                <a:ext cx="2345" cy="2079"/>
                <a:chOff x="4848" y="6878"/>
                <a:chExt cx="2345" cy="1876"/>
              </a:xfrm>
            </p:grpSpPr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4848" y="6878"/>
                  <a:ext cx="313" cy="187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auto">
                <a:xfrm>
                  <a:off x="5161" y="6878"/>
                  <a:ext cx="31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auto">
                <a:xfrm>
                  <a:off x="5473" y="6878"/>
                  <a:ext cx="469" cy="31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auto">
                <a:xfrm>
                  <a:off x="5942" y="7191"/>
                  <a:ext cx="31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auto">
                <a:xfrm>
                  <a:off x="6255" y="7191"/>
                  <a:ext cx="938" cy="15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>
              <a:off x="7551" y="4744"/>
              <a:ext cx="0" cy="3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sm" len="sm"/>
              <a:tailEnd type="triangle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Text Box 53"/>
            <p:cNvSpPr txBox="1">
              <a:spLocks noChangeArrowheads="1"/>
            </p:cNvSpPr>
            <p:nvPr/>
          </p:nvSpPr>
          <p:spPr bwMode="auto">
            <a:xfrm>
              <a:off x="7791" y="7144"/>
              <a:ext cx="202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</a:rPr>
                <a:t>(resourcefulphysics.org)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More about the practical importance of internal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40000" lnSpcReduction="20000"/>
          </a:bodyPr>
          <a:lstStyle/>
          <a:p>
            <a:r>
              <a:rPr lang="en-GB" sz="4500" dirty="0" smtClean="0"/>
              <a:t>What happens if a 1.5 V cell is shorted - i.e. its terminals are connected together by a wire of zero resistance? </a:t>
            </a:r>
          </a:p>
          <a:p>
            <a:r>
              <a:rPr lang="en-GB" sz="4500" dirty="0" smtClean="0"/>
              <a:t>You might think I = V / R with </a:t>
            </a:r>
            <a:r>
              <a:rPr lang="en-GB" sz="4500" i="1" dirty="0" smtClean="0"/>
              <a:t>R</a:t>
            </a:r>
            <a:r>
              <a:rPr lang="en-GB" sz="4500" dirty="0" smtClean="0"/>
              <a:t> = 0 should mean that an infinite current would flow (limited by other physical factors!)</a:t>
            </a:r>
            <a:endParaRPr lang="en-US" sz="4500" dirty="0" smtClean="0"/>
          </a:p>
          <a:p>
            <a:r>
              <a:rPr lang="en-GB" sz="4500" dirty="0" smtClean="0"/>
              <a:t>But remember the internal resistance r. This limits the cell to a maximum (short-circuit) current of:</a:t>
            </a:r>
            <a:r>
              <a:rPr lang="en-US" sz="4500" dirty="0" smtClean="0"/>
              <a:t> </a:t>
            </a:r>
            <a:r>
              <a:rPr lang="en-GB" sz="4500" dirty="0" smtClean="0"/>
              <a:t>I = E / r</a:t>
            </a:r>
            <a:endParaRPr lang="en-US" sz="4500" dirty="0" smtClean="0"/>
          </a:p>
          <a:p>
            <a:r>
              <a:rPr lang="en-GB" sz="4500" dirty="0" smtClean="0"/>
              <a:t>We can use this to prevent EHT supplies giving the user an unpleasant shock. The series ‘internal’ resistance. Of an EHT supply is usually 5 MΩ.</a:t>
            </a:r>
            <a:endParaRPr lang="en-US" sz="4500" dirty="0" smtClean="0"/>
          </a:p>
          <a:p>
            <a:r>
              <a:rPr lang="en-GB" sz="4500" dirty="0" smtClean="0"/>
              <a:t>These supplies are designed to provide a high voltage to a high resistance load (e.g. cathode ray tube) but if the terminals or wires connected to them were accidentally touched this could provide a nasty shock (lower resistance in the load and higher current). One way to deal with this is to connect a large resistance in series with the output (positive) terminal. If the terminals are shorted (e.g. by contact through a person) the current drawn is limited to I = E / r. A typical EHT supply (up to 5000 V) is protected by a 5 MΩ resistor so the maximum current if shorted is just 1 </a:t>
            </a:r>
            <a:r>
              <a:rPr lang="en-GB" sz="4500" dirty="0" err="1" smtClean="0"/>
              <a:t>mA</a:t>
            </a:r>
            <a:r>
              <a:rPr lang="en-GB" sz="4500" dirty="0" smtClean="0"/>
              <a:t>. That shouldn’t kill you! Be aware however that HT supplies (0-300 V) have a much lower internal resistance, and could kill you, so special shrouded leads should be used.</a:t>
            </a:r>
            <a:endParaRPr lang="en-US" sz="4500" dirty="0" smtClean="0"/>
          </a:p>
          <a:p>
            <a:r>
              <a:rPr lang="en-GB" sz="4500" dirty="0" smtClean="0"/>
              <a:t>EHT supplies often have a further ‘safety resistor’ (e.g. 10 MΩ) to reduce the maximum current still further. This resistor can be by-passed when necessary. No school EHT supply is allowed to provide more than 5 </a:t>
            </a:r>
            <a:r>
              <a:rPr lang="en-GB" sz="4500" dirty="0" err="1" smtClean="0"/>
              <a:t>mA</a:t>
            </a:r>
            <a:r>
              <a:rPr lang="en-GB" sz="4500" dirty="0" smtClean="0"/>
              <a:t>.</a:t>
            </a:r>
            <a:endParaRPr lang="en-US" sz="4500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ΔW = V ΔQ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and ΔQ = I </a:t>
            </a:r>
            <a:r>
              <a:rPr lang="en-US" b="1" dirty="0" err="1" smtClean="0"/>
              <a:t>Δt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ΔW = I </a:t>
            </a:r>
            <a:r>
              <a:rPr lang="en-US" b="1" dirty="0" err="1" smtClean="0"/>
              <a:t>VΔt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The rate of doing work is the power: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P = ΔW / </a:t>
            </a:r>
            <a:r>
              <a:rPr lang="en-US" b="1" dirty="0" err="1" smtClean="0"/>
              <a:t>Δt</a:t>
            </a:r>
            <a:r>
              <a:rPr lang="en-US" b="1" dirty="0" smtClean="0"/>
              <a:t> = I V 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  What is the power of: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lamp connected to 230 V (ac) supply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100W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 electric kettle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about 2.0 kW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power station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~1.0 GW along transmission lines so need to transmit at high voltage in order to reduce losses due to heating.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892</Words>
  <Application>Microsoft Office PowerPoint</Application>
  <PresentationFormat>Presentación en pantalla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Emf and internal resistance</vt:lpstr>
      <vt:lpstr>Need to know</vt:lpstr>
      <vt:lpstr>Recall - Energy and work in an electric circuit</vt:lpstr>
      <vt:lpstr>Internal resistance</vt:lpstr>
      <vt:lpstr>To do</vt:lpstr>
      <vt:lpstr>Solutions</vt:lpstr>
      <vt:lpstr>Voltage around a circuit</vt:lpstr>
      <vt:lpstr>More about the practical importance of internal resistance</vt:lpstr>
      <vt:lpstr>Power</vt:lpstr>
      <vt:lpstr>Ideal ammeters</vt:lpstr>
      <vt:lpstr>Ideal voltmeters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jonathanb</dc:creator>
  <cp:lastModifiedBy>sciencia</cp:lastModifiedBy>
  <cp:revision>41</cp:revision>
  <dcterms:created xsi:type="dcterms:W3CDTF">2009-02-26T03:03:46Z</dcterms:created>
  <dcterms:modified xsi:type="dcterms:W3CDTF">2011-03-21T14:12:42Z</dcterms:modified>
</cp:coreProperties>
</file>