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01BF-34B4-453A-BC73-5A21DA9D5409}" type="datetimeFigureOut">
              <a:rPr lang="es-ES" smtClean="0"/>
              <a:pPr/>
              <a:t>28/02/2011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DC21-6CD7-4308-BF15-968566620E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01BF-34B4-453A-BC73-5A21DA9D5409}" type="datetimeFigureOut">
              <a:rPr lang="es-ES" smtClean="0"/>
              <a:pPr/>
              <a:t>28/02/2011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DC21-6CD7-4308-BF15-968566620E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01BF-34B4-453A-BC73-5A21DA9D5409}" type="datetimeFigureOut">
              <a:rPr lang="es-ES" smtClean="0"/>
              <a:pPr/>
              <a:t>28/02/2011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DC21-6CD7-4308-BF15-968566620E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AD9-5E95-4E37-B485-6F21A97669E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BD-DAB5-4577-B5E9-728C66964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AD9-5E95-4E37-B485-6F21A97669E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BD-DAB5-4577-B5E9-728C66964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AD9-5E95-4E37-B485-6F21A97669E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BD-DAB5-4577-B5E9-728C66964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AD9-5E95-4E37-B485-6F21A97669E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BD-DAB5-4577-B5E9-728C66964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AD9-5E95-4E37-B485-6F21A97669E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BD-DAB5-4577-B5E9-728C66964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AD9-5E95-4E37-B485-6F21A97669E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D0D7BD-DAB5-4577-B5E9-728C6696423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AD9-5E95-4E37-B485-6F21A97669E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BD-DAB5-4577-B5E9-728C66964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AD9-5E95-4E37-B485-6F21A97669E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ED0D7BD-DAB5-4577-B5E9-728C66964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01BF-34B4-453A-BC73-5A21DA9D5409}" type="datetimeFigureOut">
              <a:rPr lang="es-ES" smtClean="0"/>
              <a:pPr/>
              <a:t>28/02/2011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DC21-6CD7-4308-BF15-968566620E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196FAD9-5E95-4E37-B485-6F21A97669E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BD-DAB5-4577-B5E9-728C66964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AD9-5E95-4E37-B485-6F21A97669E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BD-DAB5-4577-B5E9-728C66964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FAD9-5E95-4E37-B485-6F21A97669E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0D7BD-DAB5-4577-B5E9-728C66964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01BF-34B4-453A-BC73-5A21DA9D5409}" type="datetimeFigureOut">
              <a:rPr lang="es-ES" smtClean="0"/>
              <a:pPr/>
              <a:t>28/02/2011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DC21-6CD7-4308-BF15-968566620E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01BF-34B4-453A-BC73-5A21DA9D5409}" type="datetimeFigureOut">
              <a:rPr lang="es-ES" smtClean="0"/>
              <a:pPr/>
              <a:t>28/02/2011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DC21-6CD7-4308-BF15-968566620E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01BF-34B4-453A-BC73-5A21DA9D5409}" type="datetimeFigureOut">
              <a:rPr lang="es-ES" smtClean="0"/>
              <a:pPr/>
              <a:t>28/02/2011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DC21-6CD7-4308-BF15-968566620E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01BF-34B4-453A-BC73-5A21DA9D5409}" type="datetimeFigureOut">
              <a:rPr lang="es-ES" smtClean="0"/>
              <a:pPr/>
              <a:t>28/02/2011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DC21-6CD7-4308-BF15-968566620E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01BF-34B4-453A-BC73-5A21DA9D5409}" type="datetimeFigureOut">
              <a:rPr lang="es-ES" smtClean="0"/>
              <a:pPr/>
              <a:t>28/02/2011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DC21-6CD7-4308-BF15-968566620E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01BF-34B4-453A-BC73-5A21DA9D5409}" type="datetimeFigureOut">
              <a:rPr lang="es-ES" smtClean="0"/>
              <a:pPr/>
              <a:t>28/02/2011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DC21-6CD7-4308-BF15-968566620E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01BF-34B4-453A-BC73-5A21DA9D5409}" type="datetimeFigureOut">
              <a:rPr lang="es-ES" smtClean="0"/>
              <a:pPr/>
              <a:t>28/02/2011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FDC21-6CD7-4308-BF15-968566620E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001BF-34B4-453A-BC73-5A21DA9D5409}" type="datetimeFigureOut">
              <a:rPr lang="es-ES" smtClean="0"/>
              <a:pPr/>
              <a:t>28/02/2011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FDC21-6CD7-4308-BF15-968566620E2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solidFill>
            <a:schemeClr val="accent2">
              <a:lumMod val="60000"/>
              <a:lumOff val="40000"/>
              <a:alpha val="85000"/>
            </a:schemeClr>
          </a:solidFill>
        </p:spPr>
        <p:txBody>
          <a:bodyPr vert="horz" lIns="45720" rIns="45720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solidFill>
            <a:schemeClr val="accent2">
              <a:lumMod val="60000"/>
              <a:lumOff val="40000"/>
              <a:alpha val="85000"/>
            </a:scheme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96FAD9-5E95-4E37-B485-6F21A97669E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D0D7BD-DAB5-4577-B5E9-728C6696423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rgbClr val="00B0F0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Arial" pitchFamily="34" charset="0"/>
        <a:buChar char="•"/>
        <a:defRPr kumimoji="0" sz="3000" kern="1200">
          <a:solidFill>
            <a:srgbClr val="002060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0" sz="2600" kern="1200">
          <a:solidFill>
            <a:srgbClr val="002060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 pitchFamily="34" charset="0"/>
        <a:buChar char="•"/>
        <a:defRPr kumimoji="0"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Arial" pitchFamily="34" charset="0"/>
        <a:buChar char="•"/>
        <a:defRPr kumimoji="0"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itchFamily="34" charset="0"/>
        <a:buChar char="•"/>
        <a:defRPr kumimoji="0"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19.2 </a:t>
            </a:r>
            <a:r>
              <a:rPr lang="es-ES" dirty="0" err="1" smtClean="0">
                <a:solidFill>
                  <a:schemeClr val="accent1"/>
                </a:solidFill>
              </a:rPr>
              <a:t>Potential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 err="1" smtClean="0">
                <a:solidFill>
                  <a:schemeClr val="accent1"/>
                </a:solidFill>
              </a:rPr>
              <a:t>difference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(d) define potential difference and the volt.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(e) recall and solve problems using:            .</a:t>
            </a:r>
          </a:p>
          <a:p>
            <a:pPr>
              <a:buNone/>
            </a:pPr>
            <a:r>
              <a:rPr lang="en-US" i="1" dirty="0" smtClean="0"/>
              <a:t> </a:t>
            </a:r>
          </a:p>
          <a:p>
            <a:r>
              <a:rPr lang="en-US" i="1" dirty="0" smtClean="0"/>
              <a:t>f) recall and solve problems using: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357562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5214950"/>
            <a:ext cx="2357454" cy="45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19.2 </a:t>
            </a:r>
            <a:r>
              <a:rPr lang="es-ES" dirty="0" err="1" smtClean="0">
                <a:solidFill>
                  <a:schemeClr val="accent1"/>
                </a:solidFill>
              </a:rPr>
              <a:t>Potential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 err="1" smtClean="0">
                <a:solidFill>
                  <a:schemeClr val="accent1"/>
                </a:solidFill>
              </a:rPr>
              <a:t>difference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400" dirty="0" smtClean="0"/>
              <a:t> </a:t>
            </a:r>
          </a:p>
          <a:p>
            <a:pPr>
              <a:buNone/>
            </a:pPr>
            <a:r>
              <a:rPr lang="en-US" sz="3400" dirty="0" smtClean="0"/>
              <a:t>1.  A food processor draws 8.47 A of current when connected to a potential </a:t>
            </a:r>
            <a:r>
              <a:rPr lang="es-ES" sz="3400" dirty="0" err="1" smtClean="0"/>
              <a:t>difference</a:t>
            </a:r>
            <a:r>
              <a:rPr lang="es-ES" sz="3400" dirty="0" smtClean="0"/>
              <a:t> of 110 V.</a:t>
            </a:r>
          </a:p>
          <a:p>
            <a:pPr>
              <a:buNone/>
            </a:pPr>
            <a:r>
              <a:rPr lang="en-US" sz="3400" dirty="0" smtClean="0"/>
              <a:t>      a. What is the power consumed by this appliance?</a:t>
            </a:r>
          </a:p>
          <a:p>
            <a:pPr>
              <a:buNone/>
            </a:pPr>
            <a:r>
              <a:rPr lang="en-US" sz="3400" dirty="0" smtClean="0"/>
              <a:t>      b. How much electrical energy is consumed by this food processor monthly (30 days) if it is  </a:t>
            </a:r>
          </a:p>
          <a:p>
            <a:pPr>
              <a:buNone/>
            </a:pPr>
            <a:r>
              <a:rPr lang="en-US" sz="3400" dirty="0" smtClean="0"/>
              <a:t>           used on average of 10.0 min every day?</a:t>
            </a:r>
          </a:p>
          <a:p>
            <a:pPr>
              <a:buNone/>
            </a:pPr>
            <a:r>
              <a:rPr lang="en-US" sz="3400" dirty="0" smtClean="0"/>
              <a:t>      c. Assume that the price of electrical energy is 7.00 $/kWh. What is the monthly cost of using</a:t>
            </a:r>
          </a:p>
          <a:p>
            <a:pPr>
              <a:buNone/>
            </a:pPr>
            <a:r>
              <a:rPr lang="en-US" sz="3400" dirty="0" smtClean="0"/>
              <a:t>          this food processor?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2.  The electric meter in a house indicates that the refrigerator consumes 70.0 kWh in a week.</a:t>
            </a:r>
          </a:p>
          <a:p>
            <a:pPr>
              <a:buNone/>
            </a:pPr>
            <a:r>
              <a:rPr lang="en-US" sz="3400" dirty="0" smtClean="0"/>
              <a:t>       a. What is the power consumption of the refrigerator?</a:t>
            </a:r>
          </a:p>
          <a:p>
            <a:pPr>
              <a:buNone/>
            </a:pPr>
            <a:r>
              <a:rPr lang="en-US" sz="3400" dirty="0" smtClean="0"/>
              <a:t>       b. Assuming it is connected to a potential difference of 120 V , how much current does the </a:t>
            </a:r>
          </a:p>
          <a:p>
            <a:pPr>
              <a:buNone/>
            </a:pPr>
            <a:r>
              <a:rPr lang="en-US" sz="3400" dirty="0" smtClean="0"/>
              <a:t>           refrigerator draw?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3.   The heating element of an electric broiler dissipates 2.8 kW of power when connected to a potential difference of 120 V.</a:t>
            </a:r>
          </a:p>
          <a:p>
            <a:pPr>
              <a:buNone/>
            </a:pPr>
            <a:r>
              <a:rPr lang="en-US" sz="3400" dirty="0" smtClean="0"/>
              <a:t>         a. What is the resistance of the element?</a:t>
            </a:r>
          </a:p>
          <a:p>
            <a:pPr>
              <a:buNone/>
            </a:pPr>
            <a:r>
              <a:rPr lang="en-US" sz="3400" dirty="0" smtClean="0"/>
              <a:t>         b. How much current does the broiler draw? Use two ways to find out, </a:t>
            </a:r>
            <a:r>
              <a:rPr lang="es-ES" sz="3400" dirty="0" smtClean="0"/>
              <a:t>and </a:t>
            </a:r>
            <a:r>
              <a:rPr lang="es-ES" sz="3400" dirty="0" err="1" smtClean="0"/>
              <a:t>verify</a:t>
            </a:r>
            <a:r>
              <a:rPr lang="es-ES" sz="3400" dirty="0" smtClean="0"/>
              <a:t> </a:t>
            </a:r>
            <a:r>
              <a:rPr lang="es-ES" sz="3400" dirty="0" err="1" smtClean="0"/>
              <a:t>your</a:t>
            </a:r>
            <a:r>
              <a:rPr lang="es-ES" sz="3400" dirty="0" smtClean="0"/>
              <a:t> </a:t>
            </a:r>
          </a:p>
          <a:p>
            <a:pPr>
              <a:buNone/>
            </a:pPr>
            <a:r>
              <a:rPr lang="es-ES" sz="3400" dirty="0" smtClean="0"/>
              <a:t>              </a:t>
            </a:r>
            <a:r>
              <a:rPr lang="es-ES" sz="3400" dirty="0" err="1" smtClean="0"/>
              <a:t>answer</a:t>
            </a:r>
            <a:r>
              <a:rPr lang="es-ES" sz="3400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Null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/>
          <a:lstStyle/>
          <a:p>
            <a:r>
              <a:rPr lang="es-ES" dirty="0" smtClean="0"/>
              <a:t>A B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length</a:t>
            </a:r>
            <a:r>
              <a:rPr lang="es-ES" dirty="0" smtClean="0"/>
              <a:t> of </a:t>
            </a:r>
            <a:r>
              <a:rPr lang="es-ES" dirty="0" err="1" smtClean="0"/>
              <a:t>wire</a:t>
            </a:r>
            <a:endParaRPr lang="es-ES" dirty="0" smtClean="0"/>
          </a:p>
          <a:p>
            <a:r>
              <a:rPr lang="es-ES" dirty="0" smtClean="0"/>
              <a:t>C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moveable</a:t>
            </a:r>
            <a:r>
              <a:rPr lang="es-ES" dirty="0" smtClean="0"/>
              <a:t> </a:t>
            </a:r>
            <a:r>
              <a:rPr lang="es-ES" dirty="0" err="1" smtClean="0"/>
              <a:t>contact</a:t>
            </a:r>
            <a:endParaRPr lang="es-ES" dirty="0" smtClean="0"/>
          </a:p>
          <a:p>
            <a:r>
              <a:rPr lang="es-ES" dirty="0" smtClean="0"/>
              <a:t>G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galvanometer</a:t>
            </a:r>
            <a:endParaRPr lang="es-ES" dirty="0" smtClean="0"/>
          </a:p>
          <a:p>
            <a:r>
              <a:rPr lang="es-ES" dirty="0" smtClean="0"/>
              <a:t>E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source</a:t>
            </a:r>
            <a:r>
              <a:rPr lang="es-ES" dirty="0" smtClean="0"/>
              <a:t> of </a:t>
            </a:r>
            <a:r>
              <a:rPr lang="es-ES" dirty="0" err="1" smtClean="0"/>
              <a:t>emf</a:t>
            </a:r>
            <a:endParaRPr lang="es-ES" dirty="0"/>
          </a:p>
        </p:txBody>
      </p:sp>
      <p:pic>
        <p:nvPicPr>
          <p:cNvPr id="1026" name="Picture 2" descr="http://ualr.edu/dcwold/phys2122/p23man/p23po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905000"/>
            <a:ext cx="53340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Calibration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fontScale="77500" lnSpcReduction="20000"/>
          </a:bodyPr>
          <a:lstStyle/>
          <a:p>
            <a:r>
              <a:rPr lang="es-ES" dirty="0" err="1" smtClean="0"/>
              <a:t>Using</a:t>
            </a:r>
            <a:r>
              <a:rPr lang="es-ES" dirty="0" smtClean="0"/>
              <a:t> a </a:t>
            </a:r>
            <a:r>
              <a:rPr lang="es-ES" dirty="0" err="1" smtClean="0"/>
              <a:t>standard</a:t>
            </a:r>
            <a:r>
              <a:rPr lang="es-ES" dirty="0" smtClean="0"/>
              <a:t> </a:t>
            </a:r>
            <a:r>
              <a:rPr lang="es-ES" dirty="0" err="1" smtClean="0"/>
              <a:t>cell</a:t>
            </a:r>
            <a:r>
              <a:rPr lang="es-ES" dirty="0" smtClean="0"/>
              <a:t> (</a:t>
            </a:r>
            <a:r>
              <a:rPr lang="es-ES" dirty="0" err="1" smtClean="0"/>
              <a:t>known</a:t>
            </a:r>
            <a:r>
              <a:rPr lang="es-ES" dirty="0" smtClean="0"/>
              <a:t> </a:t>
            </a:r>
            <a:r>
              <a:rPr lang="es-ES" dirty="0" err="1" smtClean="0"/>
              <a:t>emf</a:t>
            </a:r>
            <a:r>
              <a:rPr lang="es-ES" dirty="0" smtClean="0"/>
              <a:t>)</a:t>
            </a:r>
          </a:p>
          <a:p>
            <a:r>
              <a:rPr lang="es-ES" dirty="0" smtClean="0"/>
              <a:t>C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adjusted</a:t>
            </a:r>
            <a:r>
              <a:rPr lang="es-ES" dirty="0" smtClean="0"/>
              <a:t> </a:t>
            </a:r>
            <a:r>
              <a:rPr lang="es-ES" dirty="0" err="1" smtClean="0"/>
              <a:t>until</a:t>
            </a:r>
            <a:r>
              <a:rPr lang="es-ES" dirty="0" smtClean="0"/>
              <a:t> </a:t>
            </a:r>
            <a:r>
              <a:rPr lang="es-ES" dirty="0" err="1" smtClean="0"/>
              <a:t>Galvanometer</a:t>
            </a:r>
            <a:r>
              <a:rPr lang="es-ES" dirty="0" smtClean="0"/>
              <a:t> </a:t>
            </a:r>
            <a:r>
              <a:rPr lang="es-ES" dirty="0" err="1" smtClean="0"/>
              <a:t>reads</a:t>
            </a:r>
            <a:r>
              <a:rPr lang="es-ES" dirty="0" smtClean="0"/>
              <a:t> </a:t>
            </a:r>
            <a:r>
              <a:rPr lang="es-ES" dirty="0" err="1" smtClean="0"/>
              <a:t>zero</a:t>
            </a:r>
            <a:endParaRPr lang="es-ES" dirty="0" smtClean="0"/>
          </a:p>
          <a:p>
            <a:r>
              <a:rPr lang="es-ES" dirty="0" smtClean="0"/>
              <a:t>At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point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circuit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balanced</a:t>
            </a:r>
            <a:r>
              <a:rPr lang="es-ES" dirty="0" smtClean="0"/>
              <a:t> (</a:t>
            </a:r>
            <a:r>
              <a:rPr lang="es-ES" dirty="0" err="1" smtClean="0"/>
              <a:t>p.d.</a:t>
            </a:r>
            <a:r>
              <a:rPr lang="es-ES" dirty="0" smtClean="0"/>
              <a:t> </a:t>
            </a:r>
            <a:r>
              <a:rPr lang="es-ES" dirty="0" err="1" smtClean="0"/>
              <a:t>across</a:t>
            </a:r>
            <a:r>
              <a:rPr lang="es-ES" dirty="0" smtClean="0"/>
              <a:t> AC = </a:t>
            </a:r>
            <a:r>
              <a:rPr lang="es-ES" dirty="0" err="1" smtClean="0"/>
              <a:t>emf</a:t>
            </a:r>
            <a:r>
              <a:rPr lang="es-ES" dirty="0" smtClean="0"/>
              <a:t>).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length</a:t>
            </a:r>
            <a:r>
              <a:rPr lang="es-ES" dirty="0" smtClean="0"/>
              <a:t> AC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measured</a:t>
            </a:r>
            <a:endParaRPr lang="es-ES" dirty="0" smtClean="0"/>
          </a:p>
          <a:p>
            <a:r>
              <a:rPr lang="es-ES" dirty="0" err="1" smtClean="0"/>
              <a:t>Emf</a:t>
            </a:r>
            <a:r>
              <a:rPr lang="es-ES" dirty="0" smtClean="0"/>
              <a:t> / L </a:t>
            </a:r>
            <a:r>
              <a:rPr lang="es-ES" dirty="0" err="1" smtClean="0"/>
              <a:t>gives</a:t>
            </a:r>
            <a:r>
              <a:rPr lang="es-ES" dirty="0" smtClean="0"/>
              <a:t> a </a:t>
            </a:r>
            <a:r>
              <a:rPr lang="es-ES" dirty="0" err="1" smtClean="0"/>
              <a:t>value</a:t>
            </a:r>
            <a:r>
              <a:rPr lang="es-ES" dirty="0" smtClean="0"/>
              <a:t> in Vm-1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circuit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calibrated</a:t>
            </a:r>
            <a:endParaRPr lang="es-ES" dirty="0"/>
          </a:p>
        </p:txBody>
      </p:sp>
      <p:pic>
        <p:nvPicPr>
          <p:cNvPr id="1026" name="Picture 2" descr="http://ualr.edu/dcwold/phys2122/p23man/p23po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905000"/>
            <a:ext cx="53340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Measuring</a:t>
            </a:r>
            <a:r>
              <a:rPr lang="es-ES" dirty="0" smtClean="0"/>
              <a:t> </a:t>
            </a:r>
            <a:r>
              <a:rPr lang="es-ES" dirty="0" err="1" smtClean="0"/>
              <a:t>emf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Place </a:t>
            </a:r>
            <a:r>
              <a:rPr lang="es-ES" dirty="0" err="1" smtClean="0"/>
              <a:t>unknown</a:t>
            </a:r>
            <a:r>
              <a:rPr lang="es-ES" dirty="0" smtClean="0"/>
              <a:t> </a:t>
            </a:r>
            <a:r>
              <a:rPr lang="es-ES" dirty="0" err="1" smtClean="0"/>
              <a:t>emf</a:t>
            </a:r>
            <a:r>
              <a:rPr lang="es-ES" dirty="0" smtClean="0"/>
              <a:t> at E</a:t>
            </a:r>
          </a:p>
          <a:p>
            <a:r>
              <a:rPr lang="es-ES" dirty="0" err="1" smtClean="0"/>
              <a:t>Find</a:t>
            </a:r>
            <a:r>
              <a:rPr lang="es-ES" dirty="0" smtClean="0"/>
              <a:t> balance </a:t>
            </a:r>
            <a:r>
              <a:rPr lang="es-ES" dirty="0" err="1" smtClean="0"/>
              <a:t>point</a:t>
            </a:r>
            <a:r>
              <a:rPr lang="es-ES" dirty="0" smtClean="0"/>
              <a:t> as </a:t>
            </a:r>
            <a:r>
              <a:rPr lang="es-ES" dirty="0" err="1" smtClean="0"/>
              <a:t>before</a:t>
            </a:r>
            <a:endParaRPr lang="es-ES" dirty="0" smtClean="0"/>
          </a:p>
          <a:p>
            <a:r>
              <a:rPr lang="es-ES" dirty="0" err="1" smtClean="0"/>
              <a:t>Measure</a:t>
            </a:r>
            <a:r>
              <a:rPr lang="es-ES" dirty="0" smtClean="0"/>
              <a:t> </a:t>
            </a:r>
            <a:r>
              <a:rPr lang="es-ES" dirty="0" err="1" smtClean="0"/>
              <a:t>length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A </a:t>
            </a:r>
            <a:r>
              <a:rPr lang="es-ES" dirty="0" err="1" smtClean="0"/>
              <a:t>to</a:t>
            </a:r>
            <a:r>
              <a:rPr lang="es-ES" dirty="0" smtClean="0"/>
              <a:t> C (L)</a:t>
            </a:r>
          </a:p>
          <a:p>
            <a:r>
              <a:rPr lang="es-ES" dirty="0" err="1" smtClean="0"/>
              <a:t>Multiply</a:t>
            </a:r>
            <a:r>
              <a:rPr lang="es-ES" dirty="0" smtClean="0"/>
              <a:t> L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callibration</a:t>
            </a:r>
            <a:r>
              <a:rPr lang="es-ES" dirty="0" smtClean="0"/>
              <a:t> factor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find</a:t>
            </a:r>
            <a:r>
              <a:rPr lang="es-ES" dirty="0" smtClean="0"/>
              <a:t> </a:t>
            </a:r>
            <a:r>
              <a:rPr lang="es-ES" dirty="0" err="1" smtClean="0"/>
              <a:t>unknown</a:t>
            </a:r>
            <a:r>
              <a:rPr lang="es-ES" smtClean="0"/>
              <a:t> E.</a:t>
            </a:r>
            <a:endParaRPr lang="es-ES" dirty="0"/>
          </a:p>
        </p:txBody>
      </p:sp>
      <p:pic>
        <p:nvPicPr>
          <p:cNvPr id="1026" name="Picture 2" descr="http://ualr.edu/dcwold/phys2122/p23man/p23po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905000"/>
            <a:ext cx="53340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19.2 </a:t>
            </a:r>
            <a:r>
              <a:rPr lang="es-ES" dirty="0" err="1" smtClean="0">
                <a:solidFill>
                  <a:schemeClr val="accent1"/>
                </a:solidFill>
              </a:rPr>
              <a:t>Potential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 err="1" smtClean="0">
                <a:solidFill>
                  <a:schemeClr val="accent1"/>
                </a:solidFill>
              </a:rPr>
              <a:t>difference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s-ES" dirty="0" smtClean="0"/>
          </a:p>
          <a:p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b="1" u="sng" dirty="0" smtClean="0">
                <a:solidFill>
                  <a:schemeClr val="accent1"/>
                </a:solidFill>
              </a:rPr>
              <a:t>POTENTIAL</a:t>
            </a:r>
            <a:r>
              <a:rPr lang="es-ES" sz="2400" dirty="0" smtClean="0"/>
              <a:t> of a place </a:t>
            </a:r>
            <a:r>
              <a:rPr lang="es-ES" sz="2400" dirty="0" err="1" smtClean="0"/>
              <a:t>may</a:t>
            </a:r>
            <a:r>
              <a:rPr lang="es-ES" sz="2400" dirty="0" smtClean="0"/>
              <a:t> </a:t>
            </a:r>
            <a:r>
              <a:rPr lang="es-ES" sz="2400" dirty="0" err="1" smtClean="0"/>
              <a:t>be</a:t>
            </a:r>
            <a:r>
              <a:rPr lang="es-ES" sz="2400" dirty="0" smtClean="0"/>
              <a:t> </a:t>
            </a:r>
            <a:r>
              <a:rPr lang="es-ES" sz="2400" dirty="0" err="1" smtClean="0"/>
              <a:t>thought</a:t>
            </a:r>
            <a:r>
              <a:rPr lang="es-ES" sz="2400" dirty="0" smtClean="0"/>
              <a:t> of as </a:t>
            </a:r>
            <a:r>
              <a:rPr lang="es-ES" sz="2400" dirty="0" err="1" smtClean="0"/>
              <a:t>its</a:t>
            </a:r>
            <a:r>
              <a:rPr lang="es-ES" sz="2400" dirty="0" smtClean="0"/>
              <a:t> </a:t>
            </a:r>
            <a:r>
              <a:rPr lang="es-ES" sz="2400" dirty="0" err="1" smtClean="0"/>
              <a:t>attractiveness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electrons</a:t>
            </a:r>
            <a:r>
              <a:rPr lang="es-ES" sz="2400" dirty="0" smtClean="0"/>
              <a:t> </a:t>
            </a:r>
            <a:r>
              <a:rPr lang="es-ES" sz="2400" dirty="0" err="1" smtClean="0"/>
              <a:t>or</a:t>
            </a:r>
            <a:r>
              <a:rPr lang="es-ES" sz="2400" dirty="0" smtClean="0"/>
              <a:t> </a:t>
            </a:r>
            <a:r>
              <a:rPr lang="es-ES" sz="2400" dirty="0" err="1" smtClean="0"/>
              <a:t>unattractiveness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positive </a:t>
            </a:r>
            <a:r>
              <a:rPr lang="es-ES" sz="2400" dirty="0" err="1" smtClean="0"/>
              <a:t>charges</a:t>
            </a:r>
            <a:r>
              <a:rPr lang="es-ES" sz="2400" dirty="0" smtClean="0"/>
              <a:t>.</a:t>
            </a:r>
          </a:p>
          <a:p>
            <a:pPr>
              <a:buNone/>
            </a:pPr>
            <a:endParaRPr lang="es-ES" sz="1600" dirty="0" smtClean="0"/>
          </a:p>
          <a:p>
            <a:r>
              <a:rPr lang="es-ES" sz="2400" dirty="0" smtClean="0"/>
              <a:t>A place </a:t>
            </a:r>
            <a:r>
              <a:rPr lang="es-ES" sz="2400" dirty="0" err="1" smtClean="0"/>
              <a:t>where</a:t>
            </a:r>
            <a:r>
              <a:rPr lang="es-ES" sz="2400" dirty="0" smtClean="0"/>
              <a:t> </a:t>
            </a:r>
            <a:r>
              <a:rPr lang="es-ES" sz="2400" dirty="0" err="1" smtClean="0"/>
              <a:t>there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a </a:t>
            </a:r>
            <a:r>
              <a:rPr lang="es-ES" sz="2400" dirty="0" err="1" smtClean="0"/>
              <a:t>high</a:t>
            </a:r>
            <a:r>
              <a:rPr lang="es-ES" sz="2400" dirty="0" smtClean="0"/>
              <a:t> </a:t>
            </a:r>
            <a:r>
              <a:rPr lang="es-ES" sz="2400" dirty="0" err="1" smtClean="0"/>
              <a:t>concentration</a:t>
            </a:r>
            <a:r>
              <a:rPr lang="es-ES" sz="2400" dirty="0" smtClean="0"/>
              <a:t> of </a:t>
            </a:r>
            <a:r>
              <a:rPr lang="es-ES" sz="2400" dirty="0" err="1" smtClean="0"/>
              <a:t>electrons</a:t>
            </a:r>
            <a:r>
              <a:rPr lang="es-ES" sz="2400" dirty="0" smtClean="0"/>
              <a:t> </a:t>
            </a:r>
            <a:r>
              <a:rPr lang="es-ES" sz="2400" dirty="0" err="1" smtClean="0"/>
              <a:t>it</a:t>
            </a:r>
            <a:r>
              <a:rPr lang="es-ES" sz="2400" dirty="0" smtClean="0"/>
              <a:t> </a:t>
            </a:r>
            <a:r>
              <a:rPr lang="es-ES" sz="2400" dirty="0" err="1" smtClean="0"/>
              <a:t>will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a </a:t>
            </a:r>
            <a:r>
              <a:rPr lang="es-ES" sz="2400" dirty="0" err="1" smtClean="0"/>
              <a:t>low</a:t>
            </a:r>
            <a:r>
              <a:rPr lang="es-ES" sz="2400" dirty="0" smtClean="0"/>
              <a:t> </a:t>
            </a:r>
            <a:r>
              <a:rPr lang="es-ES" sz="2400" dirty="0" err="1" smtClean="0"/>
              <a:t>potential</a:t>
            </a:r>
            <a:r>
              <a:rPr lang="es-ES" sz="2400" dirty="0" smtClean="0"/>
              <a:t>.</a:t>
            </a:r>
            <a:endParaRPr lang="es-ES" sz="2400" dirty="0"/>
          </a:p>
          <a:p>
            <a:pPr>
              <a:buNone/>
            </a:pPr>
            <a:endParaRPr lang="es-ES" sz="1600" dirty="0" smtClean="0"/>
          </a:p>
          <a:p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b="1" u="sng" dirty="0" smtClean="0">
                <a:solidFill>
                  <a:schemeClr val="accent1"/>
                </a:solidFill>
              </a:rPr>
              <a:t>POTENTIAL DIFFERENCE </a:t>
            </a:r>
            <a:r>
              <a:rPr lang="es-ES" sz="2400" dirty="0" smtClean="0"/>
              <a:t>(PD) V </a:t>
            </a:r>
            <a:r>
              <a:rPr lang="es-ES" sz="2400" dirty="0" err="1" smtClean="0"/>
              <a:t>between</a:t>
            </a:r>
            <a:r>
              <a:rPr lang="es-ES" sz="2400" dirty="0" smtClean="0"/>
              <a:t> </a:t>
            </a:r>
            <a:r>
              <a:rPr lang="es-ES" sz="2400" dirty="0" err="1" smtClean="0"/>
              <a:t>two</a:t>
            </a:r>
            <a:r>
              <a:rPr lang="es-ES" sz="2400" dirty="0" smtClean="0"/>
              <a:t> places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defined</a:t>
            </a:r>
            <a:r>
              <a:rPr lang="es-ES" sz="2400" dirty="0" smtClean="0"/>
              <a:t> as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b="1" dirty="0" err="1" smtClean="0">
                <a:solidFill>
                  <a:schemeClr val="accent1"/>
                </a:solidFill>
              </a:rPr>
              <a:t>work</a:t>
            </a:r>
            <a:r>
              <a:rPr lang="es-ES" sz="2400" b="1" dirty="0" smtClean="0">
                <a:solidFill>
                  <a:schemeClr val="accent1"/>
                </a:solidFill>
              </a:rPr>
              <a:t> done per coulomb of </a:t>
            </a:r>
            <a:r>
              <a:rPr lang="es-ES" sz="2400" b="1" dirty="0" err="1" smtClean="0">
                <a:solidFill>
                  <a:schemeClr val="accent1"/>
                </a:solidFill>
              </a:rPr>
              <a:t>charge</a:t>
            </a:r>
            <a:r>
              <a:rPr lang="es-ES" sz="2400" b="1" dirty="0" smtClean="0">
                <a:solidFill>
                  <a:schemeClr val="accent1"/>
                </a:solidFill>
              </a:rPr>
              <a:t> moved </a:t>
            </a:r>
            <a:r>
              <a:rPr lang="es-ES" sz="2400" b="1" dirty="0" err="1" smtClean="0">
                <a:solidFill>
                  <a:schemeClr val="accent1"/>
                </a:solidFill>
              </a:rPr>
              <a:t>from</a:t>
            </a:r>
            <a:r>
              <a:rPr lang="es-ES" sz="2400" b="1" dirty="0" smtClean="0">
                <a:solidFill>
                  <a:schemeClr val="accent1"/>
                </a:solidFill>
              </a:rPr>
              <a:t> </a:t>
            </a:r>
            <a:r>
              <a:rPr lang="es-ES" sz="2400" b="1" dirty="0" err="1" smtClean="0">
                <a:solidFill>
                  <a:schemeClr val="accent1"/>
                </a:solidFill>
              </a:rPr>
              <a:t>the</a:t>
            </a:r>
            <a:r>
              <a:rPr lang="es-ES" sz="2400" b="1" dirty="0" smtClean="0">
                <a:solidFill>
                  <a:schemeClr val="accent1"/>
                </a:solidFill>
              </a:rPr>
              <a:t> </a:t>
            </a:r>
            <a:r>
              <a:rPr lang="es-ES" sz="2400" b="1" dirty="0" err="1" smtClean="0">
                <a:solidFill>
                  <a:schemeClr val="accent1"/>
                </a:solidFill>
              </a:rPr>
              <a:t>one</a:t>
            </a:r>
            <a:r>
              <a:rPr lang="es-ES" sz="2400" b="1" dirty="0" smtClean="0">
                <a:solidFill>
                  <a:schemeClr val="accent1"/>
                </a:solidFill>
              </a:rPr>
              <a:t> place </a:t>
            </a:r>
            <a:r>
              <a:rPr lang="es-ES" sz="2400" b="1" dirty="0" err="1" smtClean="0">
                <a:solidFill>
                  <a:schemeClr val="accent1"/>
                </a:solidFill>
              </a:rPr>
              <a:t>to</a:t>
            </a:r>
            <a:r>
              <a:rPr lang="es-ES" sz="2400" b="1" dirty="0" smtClean="0">
                <a:solidFill>
                  <a:schemeClr val="accent1"/>
                </a:solidFill>
              </a:rPr>
              <a:t> </a:t>
            </a:r>
            <a:r>
              <a:rPr lang="es-ES" sz="2400" b="1" dirty="0" err="1" smtClean="0">
                <a:solidFill>
                  <a:schemeClr val="accent1"/>
                </a:solidFill>
              </a:rPr>
              <a:t>the</a:t>
            </a:r>
            <a:r>
              <a:rPr lang="es-ES" sz="2400" b="1" dirty="0" smtClean="0">
                <a:solidFill>
                  <a:schemeClr val="accent1"/>
                </a:solidFill>
              </a:rPr>
              <a:t> </a:t>
            </a:r>
            <a:r>
              <a:rPr lang="es-ES" sz="2400" b="1" dirty="0" err="1" smtClean="0">
                <a:solidFill>
                  <a:schemeClr val="accent1"/>
                </a:solidFill>
              </a:rPr>
              <a:t>other</a:t>
            </a:r>
            <a:r>
              <a:rPr lang="es-ES" sz="2400" b="1" dirty="0">
                <a:solidFill>
                  <a:schemeClr val="accent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19.2 </a:t>
            </a:r>
            <a:r>
              <a:rPr lang="es-ES" dirty="0" err="1" smtClean="0">
                <a:solidFill>
                  <a:schemeClr val="accent1"/>
                </a:solidFill>
              </a:rPr>
              <a:t>Potential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 err="1" smtClean="0">
                <a:solidFill>
                  <a:schemeClr val="accent1"/>
                </a:solidFill>
              </a:rPr>
              <a:t>difference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Potential difference </a:t>
            </a:r>
            <a:r>
              <a:rPr lang="en-US" sz="2800" b="1" dirty="0"/>
              <a:t>V</a:t>
            </a:r>
            <a:r>
              <a:rPr lang="en-US" sz="2800" dirty="0" smtClean="0"/>
              <a:t> is found with the following formula;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dirty="0" smtClean="0"/>
              <a:t>Where:      </a:t>
            </a:r>
            <a:r>
              <a:rPr lang="en-US" sz="2400" b="1" dirty="0" smtClean="0"/>
              <a:t>V</a:t>
            </a:r>
            <a:r>
              <a:rPr lang="en-US" sz="2400" dirty="0" smtClean="0"/>
              <a:t> is the potential difference.</a:t>
            </a:r>
          </a:p>
          <a:p>
            <a:pPr>
              <a:buNone/>
            </a:pPr>
            <a:r>
              <a:rPr lang="en-US" sz="2400" b="1" dirty="0" smtClean="0"/>
              <a:t>                   W</a:t>
            </a:r>
            <a:r>
              <a:rPr lang="en-US" sz="2400" dirty="0" smtClean="0"/>
              <a:t> is the work done.</a:t>
            </a:r>
          </a:p>
          <a:p>
            <a:pPr>
              <a:buNone/>
            </a:pPr>
            <a:r>
              <a:rPr lang="en-US" sz="2400" dirty="0" smtClean="0"/>
              <a:t>                    </a:t>
            </a:r>
            <a:r>
              <a:rPr lang="en-US" sz="2400" b="1" dirty="0" smtClean="0"/>
              <a:t>Q </a:t>
            </a:r>
            <a:r>
              <a:rPr lang="en-US" sz="2400" dirty="0" smtClean="0"/>
              <a:t>is the electric charge.</a:t>
            </a:r>
          </a:p>
          <a:p>
            <a:pPr>
              <a:buNone/>
            </a:pPr>
            <a:endParaRPr lang="es-ES" sz="1800" dirty="0" smtClean="0"/>
          </a:p>
          <a:p>
            <a:r>
              <a:rPr lang="en-US" sz="2800" dirty="0" smtClean="0"/>
              <a:t>The unit of potential difference is joule per coulomb, and we give specific name </a:t>
            </a:r>
            <a:r>
              <a:rPr lang="en-US" sz="2800" b="1" dirty="0" smtClean="0"/>
              <a:t>volt (V)</a:t>
            </a:r>
            <a:r>
              <a:rPr lang="en-US" sz="2800" dirty="0" smtClean="0"/>
              <a:t>.</a:t>
            </a:r>
            <a:endParaRPr lang="es-ES" sz="2800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5" y="2428868"/>
            <a:ext cx="1214446" cy="85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285852" y="4071942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19.2 </a:t>
            </a:r>
            <a:r>
              <a:rPr lang="es-ES" dirty="0" err="1" smtClean="0">
                <a:solidFill>
                  <a:schemeClr val="accent1"/>
                </a:solidFill>
              </a:rPr>
              <a:t>Potential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 err="1" smtClean="0">
                <a:solidFill>
                  <a:schemeClr val="accent1"/>
                </a:solidFill>
              </a:rPr>
              <a:t>difference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100" dirty="0" smtClean="0"/>
              <a:t>1. What is the definition of potential difference or voltage? What is its unit?</a:t>
            </a:r>
            <a:endParaRPr lang="es-ES" sz="3100" dirty="0" smtClean="0"/>
          </a:p>
          <a:p>
            <a:pPr>
              <a:buNone/>
            </a:pPr>
            <a:r>
              <a:rPr lang="en-US" sz="3100" dirty="0" smtClean="0"/>
              <a:t>2. Prove that 1 J is equivalent to 1 V·A ·s.</a:t>
            </a:r>
            <a:endParaRPr lang="es-ES" sz="3100" dirty="0" smtClean="0"/>
          </a:p>
          <a:p>
            <a:pPr>
              <a:buNone/>
            </a:pPr>
            <a:r>
              <a:rPr lang="en-US" sz="3100" dirty="0" smtClean="0"/>
              <a:t>3. What is the potential difference between two points if 1.0 kJ of work is required to move 0.5 C</a:t>
            </a:r>
            <a:r>
              <a:rPr lang="es-ES" sz="3100" dirty="0" smtClean="0"/>
              <a:t> </a:t>
            </a:r>
            <a:r>
              <a:rPr lang="en-US" sz="3100" dirty="0" smtClean="0"/>
              <a:t>of charge</a:t>
            </a:r>
          </a:p>
          <a:p>
            <a:pPr>
              <a:buNone/>
            </a:pPr>
            <a:r>
              <a:rPr lang="en-US" sz="3100" dirty="0" smtClean="0"/>
              <a:t>    between the two points?</a:t>
            </a:r>
            <a:endParaRPr lang="es-ES" sz="3100" dirty="0" smtClean="0"/>
          </a:p>
          <a:p>
            <a:pPr>
              <a:buNone/>
            </a:pPr>
            <a:r>
              <a:rPr lang="en-US" sz="3100" dirty="0" smtClean="0"/>
              <a:t>4. What is the voltage of a source which provides 12.0 J</a:t>
            </a:r>
          </a:p>
          <a:p>
            <a:pPr>
              <a:buNone/>
            </a:pPr>
            <a:r>
              <a:rPr lang="en-US" sz="3100" dirty="0" smtClean="0"/>
              <a:t>     to each Coulomb of charge present?</a:t>
            </a:r>
            <a:endParaRPr lang="es-ES" sz="3100" dirty="0" smtClean="0"/>
          </a:p>
          <a:p>
            <a:pPr>
              <a:buNone/>
            </a:pPr>
            <a:r>
              <a:rPr lang="en-US" sz="3100" dirty="0" smtClean="0"/>
              <a:t>5. What is the potential difference between two points when a charge of 80.0 </a:t>
            </a:r>
            <a:r>
              <a:rPr lang="en-US" sz="3100" dirty="0" err="1" smtClean="0"/>
              <a:t>mC</a:t>
            </a:r>
            <a:r>
              <a:rPr lang="en-US" sz="3100" dirty="0" smtClean="0"/>
              <a:t> has 4.0 x 10</a:t>
            </a:r>
            <a:r>
              <a:rPr lang="en-US" sz="3100" baseline="30000" dirty="0" smtClean="0"/>
              <a:t>3</a:t>
            </a:r>
            <a:r>
              <a:rPr lang="en-US" sz="3100" dirty="0" smtClean="0"/>
              <a:t> J of</a:t>
            </a:r>
            <a:r>
              <a:rPr lang="es-ES" sz="3100" dirty="0" smtClean="0"/>
              <a:t> </a:t>
            </a:r>
            <a:r>
              <a:rPr lang="en-US" sz="3100" dirty="0" smtClean="0"/>
              <a:t>energy supplied to it as it moves between the two points?</a:t>
            </a:r>
            <a:endParaRPr lang="es-ES" sz="31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19.2 </a:t>
            </a:r>
            <a:r>
              <a:rPr lang="es-ES" dirty="0" err="1" smtClean="0">
                <a:solidFill>
                  <a:schemeClr val="accent1"/>
                </a:solidFill>
              </a:rPr>
              <a:t>Potential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 err="1" smtClean="0">
                <a:solidFill>
                  <a:schemeClr val="accent1"/>
                </a:solidFill>
              </a:rPr>
              <a:t>difference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GB" sz="2800" dirty="0" smtClean="0"/>
              <a:t>  The </a:t>
            </a:r>
            <a:r>
              <a:rPr lang="en-GB" sz="2800" b="1" dirty="0" smtClean="0">
                <a:solidFill>
                  <a:schemeClr val="accent1"/>
                </a:solidFill>
              </a:rPr>
              <a:t>ELECTRIC POWER </a:t>
            </a:r>
            <a:r>
              <a:rPr lang="en-GB" sz="2800" dirty="0" smtClean="0"/>
              <a:t>of a device is the rate at which</a:t>
            </a:r>
          </a:p>
          <a:p>
            <a:pPr>
              <a:buNone/>
            </a:pPr>
            <a:r>
              <a:rPr lang="en-GB" sz="2800" dirty="0" smtClean="0"/>
              <a:t>   it transfers energy or it doing an electric work.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   Or in symbols: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786058"/>
            <a:ext cx="5429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572008"/>
            <a:ext cx="15716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19.2 </a:t>
            </a:r>
            <a:r>
              <a:rPr lang="es-ES" dirty="0" err="1" smtClean="0">
                <a:solidFill>
                  <a:schemeClr val="accent1"/>
                </a:solidFill>
              </a:rPr>
              <a:t>Potential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 err="1" smtClean="0">
                <a:solidFill>
                  <a:schemeClr val="accent1"/>
                </a:solidFill>
              </a:rPr>
              <a:t>difference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chemeClr val="accent1"/>
                </a:solidFill>
              </a:rPr>
              <a:t>ELECTRICAL POWER </a:t>
            </a:r>
            <a:r>
              <a:rPr lang="en-GB" sz="2800" b="1" dirty="0" smtClean="0">
                <a:solidFill>
                  <a:schemeClr val="accent1"/>
                </a:solidFill>
              </a:rPr>
              <a:t> </a:t>
            </a:r>
            <a:r>
              <a:rPr lang="en-GB" sz="2800" dirty="0" smtClean="0"/>
              <a:t>(P):</a:t>
            </a:r>
          </a:p>
          <a:p>
            <a:pPr>
              <a:buNone/>
            </a:pPr>
            <a:endParaRPr lang="en-GB" sz="900" dirty="0" smtClean="0"/>
          </a:p>
          <a:p>
            <a:pPr>
              <a:buNone/>
            </a:pPr>
            <a:r>
              <a:rPr lang="en-GB" sz="2800" dirty="0" smtClean="0"/>
              <a:t>                                       W </a:t>
            </a:r>
            <a:r>
              <a:rPr lang="en-GB" sz="2800" dirty="0"/>
              <a:t>= V Q</a:t>
            </a:r>
          </a:p>
          <a:p>
            <a:pPr>
              <a:buNone/>
            </a:pPr>
            <a:r>
              <a:rPr lang="en-GB" sz="2800" dirty="0" smtClean="0"/>
              <a:t>                                   W/t </a:t>
            </a:r>
            <a:r>
              <a:rPr lang="en-GB" sz="2800" dirty="0"/>
              <a:t>= V </a:t>
            </a:r>
            <a:r>
              <a:rPr lang="en-GB" sz="2800" dirty="0" smtClean="0"/>
              <a:t>Q/t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r>
              <a:rPr lang="en-GB" sz="2800" dirty="0" smtClean="0"/>
              <a:t>      But:  P = W/t   and  Q/t </a:t>
            </a:r>
            <a:r>
              <a:rPr lang="en-GB" sz="2800" dirty="0"/>
              <a:t>= I</a:t>
            </a:r>
          </a:p>
          <a:p>
            <a:pPr>
              <a:buNone/>
            </a:pPr>
            <a:endParaRPr lang="en-GB" sz="1200" dirty="0"/>
          </a:p>
          <a:p>
            <a:pPr>
              <a:buNone/>
            </a:pPr>
            <a:r>
              <a:rPr lang="en-GB" sz="2800" dirty="0" smtClean="0"/>
              <a:t>     Thus:</a:t>
            </a:r>
            <a:endParaRPr lang="en-GB" sz="2800" dirty="0"/>
          </a:p>
          <a:p>
            <a:pPr>
              <a:buNone/>
            </a:pPr>
            <a:r>
              <a:rPr lang="en-GB" sz="1050" dirty="0" smtClean="0"/>
              <a:t>    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/>
              <a:t>                 </a:t>
            </a:r>
            <a:r>
              <a:rPr lang="en-GB" sz="2800" dirty="0" smtClean="0"/>
              <a:t>                  </a:t>
            </a: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786322"/>
            <a:ext cx="15525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19.2 </a:t>
            </a:r>
            <a:r>
              <a:rPr lang="es-ES" dirty="0" err="1" smtClean="0">
                <a:solidFill>
                  <a:schemeClr val="accent1"/>
                </a:solidFill>
              </a:rPr>
              <a:t>Potential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 err="1" smtClean="0">
                <a:solidFill>
                  <a:schemeClr val="accent1"/>
                </a:solidFill>
              </a:rPr>
              <a:t>difference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500" dirty="0" smtClean="0"/>
              <a:t>  </a:t>
            </a:r>
          </a:p>
          <a:p>
            <a:r>
              <a:rPr lang="en-US" sz="3500" dirty="0" smtClean="0"/>
              <a:t>Then the Electric Power </a:t>
            </a:r>
            <a:r>
              <a:rPr lang="en-US" sz="3500" b="1" dirty="0" smtClean="0"/>
              <a:t>P</a:t>
            </a:r>
            <a:r>
              <a:rPr lang="en-US" sz="3500" dirty="0" smtClean="0"/>
              <a:t> is found with the following  formula;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600" dirty="0" smtClean="0"/>
              <a:t>Where:      </a:t>
            </a:r>
            <a:r>
              <a:rPr lang="en-US" sz="2600" b="1" dirty="0" smtClean="0"/>
              <a:t>P</a:t>
            </a:r>
            <a:r>
              <a:rPr lang="en-US" sz="2600" dirty="0" smtClean="0"/>
              <a:t>  is the electric power.</a:t>
            </a:r>
          </a:p>
          <a:p>
            <a:pPr>
              <a:buNone/>
            </a:pPr>
            <a:r>
              <a:rPr lang="en-US" sz="2600" b="1" dirty="0" smtClean="0"/>
              <a:t>                   V</a:t>
            </a:r>
            <a:r>
              <a:rPr lang="en-US" sz="2600" dirty="0" smtClean="0"/>
              <a:t>  is the potential difference.</a:t>
            </a:r>
          </a:p>
          <a:p>
            <a:pPr>
              <a:buNone/>
            </a:pPr>
            <a:r>
              <a:rPr lang="en-US" sz="2600" dirty="0" smtClean="0"/>
              <a:t>                    </a:t>
            </a:r>
            <a:r>
              <a:rPr lang="en-US" sz="2600" b="1" dirty="0" smtClean="0"/>
              <a:t>I  </a:t>
            </a:r>
            <a:r>
              <a:rPr lang="en-US" sz="2600" dirty="0" smtClean="0"/>
              <a:t>is the current.</a:t>
            </a:r>
          </a:p>
          <a:p>
            <a:pPr>
              <a:buNone/>
            </a:pPr>
            <a:endParaRPr lang="es-ES" sz="2400" dirty="0" smtClean="0"/>
          </a:p>
          <a:p>
            <a:r>
              <a:rPr lang="en-US" sz="3600" dirty="0" smtClean="0"/>
              <a:t>The unit of electric power is joule per second, and we give specific name </a:t>
            </a:r>
            <a:r>
              <a:rPr lang="en-US" sz="3600" b="1" dirty="0" smtClean="0"/>
              <a:t>watt (W)</a:t>
            </a:r>
            <a:r>
              <a:rPr lang="en-US" sz="3600" dirty="0" smtClean="0"/>
              <a:t>.</a:t>
            </a:r>
            <a:endParaRPr lang="es-ES" sz="3600" dirty="0" smtClean="0"/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786058"/>
            <a:ext cx="15525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19.2 </a:t>
            </a:r>
            <a:r>
              <a:rPr lang="es-ES" dirty="0" err="1" smtClean="0">
                <a:solidFill>
                  <a:schemeClr val="accent1"/>
                </a:solidFill>
              </a:rPr>
              <a:t>Potential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 err="1" smtClean="0">
                <a:solidFill>
                  <a:schemeClr val="accent1"/>
                </a:solidFill>
              </a:rPr>
              <a:t>difference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sz="900" dirty="0" smtClean="0"/>
          </a:p>
          <a:p>
            <a:pPr>
              <a:buNone/>
            </a:pPr>
            <a:r>
              <a:rPr lang="en-GB" sz="2800" dirty="0" smtClean="0"/>
              <a:t>  The </a:t>
            </a:r>
            <a:r>
              <a:rPr lang="en-GB" sz="2800" b="1" dirty="0" smtClean="0">
                <a:solidFill>
                  <a:schemeClr val="accent1"/>
                </a:solidFill>
              </a:rPr>
              <a:t>ENERGY TRANSFERRED </a:t>
            </a:r>
            <a:r>
              <a:rPr lang="en-GB" sz="2800" dirty="0" smtClean="0"/>
              <a:t>by a device in a certain time</a:t>
            </a:r>
          </a:p>
          <a:p>
            <a:pPr>
              <a:buNone/>
            </a:pPr>
            <a:r>
              <a:rPr lang="en-GB" sz="2800" dirty="0" smtClean="0"/>
              <a:t>  is given by the equation:</a:t>
            </a:r>
          </a:p>
          <a:p>
            <a:pPr>
              <a:buNone/>
            </a:pPr>
            <a:r>
              <a:rPr lang="en-GB" sz="2800" dirty="0" smtClean="0"/>
              <a:t>                                    </a:t>
            </a:r>
          </a:p>
          <a:p>
            <a:pPr>
              <a:buNone/>
            </a:pPr>
            <a:r>
              <a:rPr lang="en-GB" sz="2800" dirty="0" smtClean="0"/>
              <a:t>                                 </a:t>
            </a:r>
          </a:p>
          <a:p>
            <a:pPr>
              <a:buNone/>
            </a:pPr>
            <a:r>
              <a:rPr lang="en-GB" sz="2800" dirty="0" smtClean="0"/>
              <a:t>      </a:t>
            </a:r>
          </a:p>
          <a:p>
            <a:pPr>
              <a:buNone/>
            </a:pPr>
            <a:r>
              <a:rPr lang="en-GB" sz="2800" dirty="0" smtClean="0"/>
              <a:t>Or in symbols:</a:t>
            </a:r>
            <a:endParaRPr lang="en-GB" sz="2800" dirty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r>
              <a:rPr lang="en-GB" sz="2800" dirty="0" smtClean="0"/>
              <a:t>     </a:t>
            </a:r>
            <a:endParaRPr lang="en-GB" sz="2800" dirty="0"/>
          </a:p>
          <a:p>
            <a:pPr>
              <a:buNone/>
            </a:pPr>
            <a:r>
              <a:rPr lang="en-GB" sz="1050" dirty="0" smtClean="0"/>
              <a:t>    </a:t>
            </a:r>
          </a:p>
          <a:p>
            <a:pPr>
              <a:buNone/>
            </a:pPr>
            <a:r>
              <a:rPr lang="en-GB" sz="2800" dirty="0" smtClean="0"/>
              <a:t>       </a:t>
            </a:r>
            <a:endParaRPr lang="en-GB" sz="2800" dirty="0"/>
          </a:p>
          <a:p>
            <a:pPr>
              <a:buNone/>
            </a:pPr>
            <a:r>
              <a:rPr lang="en-GB" sz="2800" dirty="0"/>
              <a:t>                 </a:t>
            </a:r>
            <a:r>
              <a:rPr lang="en-GB" sz="2800" dirty="0" smtClean="0"/>
              <a:t>                  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857496"/>
            <a:ext cx="6038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429132"/>
            <a:ext cx="20288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19.2 </a:t>
            </a:r>
            <a:r>
              <a:rPr lang="es-ES" dirty="0" err="1" smtClean="0">
                <a:solidFill>
                  <a:schemeClr val="accent1"/>
                </a:solidFill>
              </a:rPr>
              <a:t>Potential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 err="1" smtClean="0">
                <a:solidFill>
                  <a:schemeClr val="accent1"/>
                </a:solidFill>
              </a:rPr>
              <a:t>difference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The Energy transferred </a:t>
            </a:r>
            <a:r>
              <a:rPr lang="en-US" sz="4000" b="1" dirty="0" smtClean="0"/>
              <a:t>E</a:t>
            </a:r>
            <a:r>
              <a:rPr lang="en-US" sz="4000" dirty="0" smtClean="0"/>
              <a:t> also is found with the following  formula: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Where:     </a:t>
            </a:r>
            <a:r>
              <a:rPr lang="en-US" sz="3600" b="1" dirty="0" smtClean="0"/>
              <a:t>P</a:t>
            </a:r>
            <a:r>
              <a:rPr lang="en-US" sz="3600" dirty="0" smtClean="0"/>
              <a:t>  is the electric power. (watts) or </a:t>
            </a:r>
            <a:r>
              <a:rPr lang="en-US" sz="3600" dirty="0" smtClean="0">
                <a:solidFill>
                  <a:srgbClr val="FFC000"/>
                </a:solidFill>
              </a:rPr>
              <a:t>(kW)</a:t>
            </a:r>
          </a:p>
          <a:p>
            <a:pPr>
              <a:buNone/>
            </a:pPr>
            <a:r>
              <a:rPr lang="en-US" sz="3600" b="1" dirty="0" smtClean="0"/>
              <a:t>                   t</a:t>
            </a:r>
            <a:r>
              <a:rPr lang="en-US" sz="3600" dirty="0" smtClean="0"/>
              <a:t>  is the time. (seconds) or </a:t>
            </a:r>
            <a:r>
              <a:rPr lang="en-US" sz="3600" dirty="0" smtClean="0">
                <a:solidFill>
                  <a:srgbClr val="FFC000"/>
                </a:solidFill>
              </a:rPr>
              <a:t>(hours)</a:t>
            </a:r>
          </a:p>
          <a:p>
            <a:pPr>
              <a:buNone/>
            </a:pPr>
            <a:r>
              <a:rPr lang="en-US" sz="3600" dirty="0" smtClean="0"/>
              <a:t>                  </a:t>
            </a:r>
            <a:r>
              <a:rPr lang="en-US" sz="3600" b="1" dirty="0" smtClean="0"/>
              <a:t>E  </a:t>
            </a:r>
            <a:r>
              <a:rPr lang="en-US" sz="3600" dirty="0" smtClean="0"/>
              <a:t>is the energy transferred. ( joule) or </a:t>
            </a:r>
            <a:r>
              <a:rPr lang="en-US" sz="3600" dirty="0" smtClean="0">
                <a:solidFill>
                  <a:srgbClr val="FFC000"/>
                </a:solidFill>
              </a:rPr>
              <a:t>(kWh)</a:t>
            </a:r>
          </a:p>
          <a:p>
            <a:pPr>
              <a:buNone/>
            </a:pPr>
            <a:endParaRPr lang="es-ES" sz="2800" dirty="0" smtClean="0"/>
          </a:p>
          <a:p>
            <a:r>
              <a:rPr lang="en-US" sz="4100" dirty="0" smtClean="0"/>
              <a:t>The unit of energy transferred is joule or kWh (kilowatt – hour).</a:t>
            </a:r>
            <a:endParaRPr lang="es-ES" sz="4100" dirty="0" smtClean="0"/>
          </a:p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500306"/>
            <a:ext cx="17621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808</Words>
  <Application>Microsoft Office PowerPoint</Application>
  <PresentationFormat>Presentación en pantalla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Tema de Office</vt:lpstr>
      <vt:lpstr>Technic</vt:lpstr>
      <vt:lpstr>19.2 Potential difference</vt:lpstr>
      <vt:lpstr>19.2 Potential difference</vt:lpstr>
      <vt:lpstr>19.2 Potential difference</vt:lpstr>
      <vt:lpstr>19.2 Potential difference</vt:lpstr>
      <vt:lpstr>19.2 Potential difference</vt:lpstr>
      <vt:lpstr>19.2 Potential difference</vt:lpstr>
      <vt:lpstr>19.2 Potential difference</vt:lpstr>
      <vt:lpstr>19.2 Potential difference</vt:lpstr>
      <vt:lpstr>19.2 Potential difference</vt:lpstr>
      <vt:lpstr>19.2 Potential difference</vt:lpstr>
      <vt:lpstr>Null methods</vt:lpstr>
      <vt:lpstr>Calibration</vt:lpstr>
      <vt:lpstr>Measuring emf</vt:lpstr>
    </vt:vector>
  </TitlesOfParts>
  <Company>grange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19.2 Potential difference</dc:title>
  <dc:creator>sciencia</dc:creator>
  <cp:lastModifiedBy>sciencia</cp:lastModifiedBy>
  <cp:revision>2</cp:revision>
  <dcterms:created xsi:type="dcterms:W3CDTF">2010-05-20T16:19:13Z</dcterms:created>
  <dcterms:modified xsi:type="dcterms:W3CDTF">2011-02-28T13:36:35Z</dcterms:modified>
</cp:coreProperties>
</file>