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59" r:id="rId3"/>
    <p:sldId id="264" r:id="rId4"/>
    <p:sldId id="272" r:id="rId5"/>
    <p:sldId id="273" r:id="rId6"/>
    <p:sldId id="274" r:id="rId7"/>
    <p:sldId id="275" r:id="rId8"/>
    <p:sldId id="285"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269" autoAdjust="0"/>
    <p:restoredTop sz="94660"/>
  </p:normalViewPr>
  <p:slideViewPr>
    <p:cSldViewPr>
      <p:cViewPr varScale="1">
        <p:scale>
          <a:sx n="69" d="100"/>
          <a:sy n="69" d="100"/>
        </p:scale>
        <p:origin x="-8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900" baseline="0" dirty="0" smtClean="0">
                <a:latin typeface="MyriadPro-Regular"/>
              </a:rPr>
              <a:t>2.3.1 Outline what is meant by work. 2 </a:t>
            </a:r>
            <a:r>
              <a:rPr lang="en-US" sz="900" baseline="0" dirty="0" smtClean="0">
                <a:latin typeface="MyriadPro-Light"/>
              </a:rPr>
              <a:t>Students should be familiar with situations where</a:t>
            </a:r>
          </a:p>
          <a:p>
            <a:r>
              <a:rPr lang="en-US" sz="900" baseline="0" dirty="0" smtClean="0">
                <a:latin typeface="MyriadPro-Light"/>
              </a:rPr>
              <a:t>the displacement is not in the same direction as the</a:t>
            </a:r>
          </a:p>
          <a:p>
            <a:r>
              <a:rPr lang="en-US" sz="900" baseline="0" dirty="0" smtClean="0">
                <a:latin typeface="MyriadPro-Light"/>
              </a:rPr>
              <a:t>force.</a:t>
            </a:r>
          </a:p>
          <a:p>
            <a:r>
              <a:rPr lang="en-US" sz="900" baseline="0" dirty="0" smtClean="0">
                <a:latin typeface="MyriadPro-Regular"/>
              </a:rPr>
              <a:t>2.3.2 Determine the work done by a</a:t>
            </a:r>
          </a:p>
          <a:p>
            <a:r>
              <a:rPr lang="en-US" sz="900" baseline="0" dirty="0" smtClean="0">
                <a:latin typeface="MyriadPro-Regular"/>
              </a:rPr>
              <a:t>non-constant force by interpreting a</a:t>
            </a:r>
          </a:p>
          <a:p>
            <a:r>
              <a:rPr lang="en-US" sz="900" baseline="0" dirty="0" smtClean="0">
                <a:latin typeface="MyriadPro-Regular"/>
              </a:rPr>
              <a:t>force–displacement graph.</a:t>
            </a:r>
          </a:p>
          <a:p>
            <a:r>
              <a:rPr lang="en-US" sz="900" baseline="0" dirty="0" smtClean="0">
                <a:latin typeface="MyriadPro-Regular"/>
              </a:rPr>
              <a:t>3 </a:t>
            </a:r>
            <a:r>
              <a:rPr lang="en-US" sz="900" baseline="0" dirty="0" smtClean="0">
                <a:latin typeface="MyriadPro-Light"/>
              </a:rPr>
              <a:t>A typical example would be calculating the work</a:t>
            </a:r>
          </a:p>
          <a:p>
            <a:r>
              <a:rPr lang="en-US" sz="900" baseline="0" dirty="0" smtClean="0">
                <a:latin typeface="MyriadPro-Light"/>
              </a:rPr>
              <a:t>done in extending a spring. See 2.3.7.</a:t>
            </a:r>
          </a:p>
          <a:p>
            <a:r>
              <a:rPr lang="en-US" sz="900" baseline="0" dirty="0" smtClean="0">
                <a:latin typeface="MyriadPro-Regular"/>
              </a:rPr>
              <a:t>2.3.3 Solve problems involving the work</a:t>
            </a:r>
          </a:p>
          <a:p>
            <a:r>
              <a:rPr lang="en-US" sz="900" baseline="0" dirty="0" smtClean="0">
                <a:latin typeface="MyriadPro-Regular"/>
              </a:rPr>
              <a:t>done by a force.</a:t>
            </a:r>
            <a:endParaRPr lang="en-US" dirty="0"/>
          </a:p>
        </p:txBody>
      </p:sp>
      <p:sp>
        <p:nvSpPr>
          <p:cNvPr id="4" name="Date Placeholder 3"/>
          <p:cNvSpPr>
            <a:spLocks noGrp="1"/>
          </p:cNvSpPr>
          <p:nvPr>
            <p:ph type="dt" sz="half" idx="10"/>
          </p:nvPr>
        </p:nvSpPr>
        <p:spPr/>
        <p:txBody>
          <a:bodyPr/>
          <a:lstStyle/>
          <a:p>
            <a:fld id="{899CBD61-FC43-4B37-8913-5693D019CF33}" type="datetimeFigureOut">
              <a:rPr lang="en-US" smtClean="0"/>
              <a:pPr/>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BD61-FC43-4B37-8913-5693D019CF33}" type="datetimeFigureOut">
              <a:rPr lang="en-US" smtClean="0"/>
              <a:pPr/>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BD61-FC43-4B37-8913-5693D019CF33}" type="datetimeFigureOut">
              <a:rPr lang="en-US" smtClean="0"/>
              <a:pPr/>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BD61-FC43-4B37-8913-5693D019CF33}" type="datetimeFigureOut">
              <a:rPr lang="en-US" smtClean="0"/>
              <a:pPr/>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CBD61-FC43-4B37-8913-5693D019CF33}" type="datetimeFigureOut">
              <a:rPr lang="en-US" smtClean="0"/>
              <a:pPr/>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9CBD61-FC43-4B37-8913-5693D019CF33}" type="datetimeFigureOut">
              <a:rPr lang="en-US" smtClean="0"/>
              <a:pPr/>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9CBD61-FC43-4B37-8913-5693D019CF33}" type="datetimeFigureOut">
              <a:rPr lang="en-US" smtClean="0"/>
              <a:pPr/>
              <a:t>4/7/2010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CBD61-FC43-4B37-8913-5693D019CF33}" type="datetimeFigureOut">
              <a:rPr lang="en-US" smtClean="0"/>
              <a:pPr/>
              <a:t>4/7/2010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CBD61-FC43-4B37-8913-5693D019CF33}" type="datetimeFigureOut">
              <a:rPr lang="en-US" smtClean="0"/>
              <a:pPr/>
              <a:t>4/7/2010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CBD61-FC43-4B37-8913-5693D019CF33}" type="datetimeFigureOut">
              <a:rPr lang="en-US" smtClean="0"/>
              <a:pPr/>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CBD61-FC43-4B37-8913-5693D019CF33}" type="datetimeFigureOut">
              <a:rPr lang="en-US" smtClean="0"/>
              <a:pPr/>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A856D-B56A-4838-9A10-9A057B800EEE}"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1000" b="-5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alpha val="90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tx2">
              <a:alpha val="9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CBD61-FC43-4B37-8913-5693D019CF33}" type="datetimeFigureOut">
              <a:rPr lang="en-US" smtClean="0"/>
              <a:pPr/>
              <a:t>4/7/2010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A856D-B56A-4838-9A10-9A057B800EEE}"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tmplLst>
          <p:tmpl>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baseline="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accent6">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accent6">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accent6">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err="1" smtClean="0"/>
              <a:t>Power</a:t>
            </a:r>
            <a:r>
              <a:rPr lang="es-ES" dirty="0" smtClean="0"/>
              <a:t> and </a:t>
            </a:r>
            <a:r>
              <a:rPr lang="es-ES" dirty="0" err="1" smtClean="0"/>
              <a:t>Efficiency</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Questions</a:t>
            </a:r>
            <a:endParaRPr lang="es-ES" dirty="0"/>
          </a:p>
        </p:txBody>
      </p:sp>
      <p:sp>
        <p:nvSpPr>
          <p:cNvPr id="3" name="2 Marcador de contenido"/>
          <p:cNvSpPr>
            <a:spLocks noGrp="1"/>
          </p:cNvSpPr>
          <p:nvPr>
            <p:ph idx="1"/>
          </p:nvPr>
        </p:nvSpPr>
        <p:spPr/>
        <p:txBody>
          <a:bodyPr>
            <a:normAutofit fontScale="70000" lnSpcReduction="20000"/>
          </a:bodyPr>
          <a:lstStyle/>
          <a:p>
            <a:r>
              <a:rPr lang="en-GB" dirty="0" smtClean="0"/>
              <a:t>1.	She thinks that the car runs off the track at very nearly the same speed in both arrangements when started from rest at the top of the track (the point nearest the table). Is she right or wrong? Give a reason for your answer.</a:t>
            </a:r>
            <a:endParaRPr lang="es-ES" dirty="0" smtClean="0"/>
          </a:p>
          <a:p>
            <a:pPr>
              <a:buNone/>
            </a:pPr>
            <a:endParaRPr lang="es-ES" dirty="0" smtClean="0"/>
          </a:p>
          <a:p>
            <a:r>
              <a:rPr lang="en-GB" dirty="0" smtClean="0"/>
              <a:t>2.	She thinks the car takes longer to run down the top arrangement than down the bottom arrangement, when started from rest at the top of the track. Is she right or wrong? Again, justify your answer.</a:t>
            </a:r>
            <a:endParaRPr lang="es-ES" dirty="0" smtClean="0"/>
          </a:p>
          <a:p>
            <a:pPr>
              <a:buNone/>
            </a:pPr>
            <a:endParaRPr lang="es-ES" dirty="0" smtClean="0"/>
          </a:p>
          <a:p>
            <a:r>
              <a:rPr lang="en-GB" dirty="0" smtClean="0"/>
              <a:t>3.	Suppose she now lets a car of twice the mass of the previous one run from rest down the top arrangement. Will this car, which has twice as great a mass, take a shorter, the same, or a longer time to run down the track? Give a reason for your answer.</a:t>
            </a:r>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Answers</a:t>
            </a:r>
            <a:endParaRPr lang="es-ES" dirty="0"/>
          </a:p>
        </p:txBody>
      </p:sp>
      <p:sp>
        <p:nvSpPr>
          <p:cNvPr id="3" name="2 Marcador de contenido"/>
          <p:cNvSpPr>
            <a:spLocks noGrp="1"/>
          </p:cNvSpPr>
          <p:nvPr>
            <p:ph idx="1"/>
          </p:nvPr>
        </p:nvSpPr>
        <p:spPr/>
        <p:txBody>
          <a:bodyPr>
            <a:normAutofit fontScale="77500" lnSpcReduction="20000"/>
          </a:bodyPr>
          <a:lstStyle/>
          <a:p>
            <a:r>
              <a:rPr lang="en-GB" dirty="0" smtClean="0"/>
              <a:t>1.	Right, as both cars have the same amount of kinetic energy on leaving the track. A good answer would relate this to the same drop in height, explicitly equating the change in potential energy to the change in kinetic energy.</a:t>
            </a:r>
            <a:endParaRPr lang="es-ES" dirty="0" smtClean="0"/>
          </a:p>
          <a:p>
            <a:r>
              <a:rPr lang="en-GB" dirty="0" smtClean="0"/>
              <a:t>2.	Right, as the bottom arrangement gains kinetic energy more quickly, making the average speed greater. A good answer would relate this more rapid change in kinetic energy to the steepness of the slope–top arrangement gets faster sooner!</a:t>
            </a:r>
            <a:endParaRPr lang="es-ES" dirty="0" smtClean="0"/>
          </a:p>
          <a:p>
            <a:r>
              <a:rPr lang="en-GB" dirty="0" smtClean="0"/>
              <a:t>3.	Same, assuming the frictional forces are really negligible as the change in kinetic energy equated to the change in potential energy soon gives:</a:t>
            </a:r>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The high jump – energy changes</a:t>
            </a:r>
            <a:endParaRPr lang="es-ES" dirty="0" smtClean="0"/>
          </a:p>
        </p:txBody>
      </p:sp>
      <p:sp>
        <p:nvSpPr>
          <p:cNvPr id="3" name="2 Marcador de contenido"/>
          <p:cNvSpPr>
            <a:spLocks noGrp="1"/>
          </p:cNvSpPr>
          <p:nvPr>
            <p:ph idx="1"/>
          </p:nvPr>
        </p:nvSpPr>
        <p:spPr/>
        <p:txBody>
          <a:bodyPr>
            <a:normAutofit fontScale="62500" lnSpcReduction="20000"/>
          </a:bodyPr>
          <a:lstStyle/>
          <a:p>
            <a:r>
              <a:rPr lang="en-GB" dirty="0" smtClean="0"/>
              <a:t>Note: </a:t>
            </a:r>
            <a:r>
              <a:rPr lang="en-GB" i="1" dirty="0" smtClean="0"/>
              <a:t>g</a:t>
            </a:r>
            <a:r>
              <a:rPr lang="en-GB" dirty="0" smtClean="0"/>
              <a:t> = 9.8 N kg</a:t>
            </a:r>
            <a:r>
              <a:rPr lang="en-GB" baseline="30000" dirty="0" smtClean="0"/>
              <a:t>-1</a:t>
            </a:r>
            <a:r>
              <a:rPr lang="en-GB" dirty="0" smtClean="0"/>
              <a:t> = 9.8 m s</a:t>
            </a:r>
            <a:r>
              <a:rPr lang="en-GB" baseline="30000" dirty="0" smtClean="0"/>
              <a:t>-2</a:t>
            </a:r>
            <a:endParaRPr lang="es-ES" dirty="0" smtClean="0"/>
          </a:p>
          <a:p>
            <a:r>
              <a:rPr lang="en-GB" dirty="0" smtClean="0"/>
              <a:t>1	A jumper of mass 75 kg jumps a height of 1.9 m</a:t>
            </a:r>
            <a:endParaRPr lang="es-ES" dirty="0" smtClean="0"/>
          </a:p>
          <a:p>
            <a:pPr>
              <a:buNone/>
            </a:pPr>
            <a:endParaRPr lang="es-ES" dirty="0" smtClean="0"/>
          </a:p>
          <a:p>
            <a:r>
              <a:rPr lang="en-GB" dirty="0" smtClean="0"/>
              <a:t>(a) 	Calculate the gravitational potential energy of the jumper at his highest point.</a:t>
            </a:r>
            <a:endParaRPr lang="es-ES" dirty="0" smtClean="0"/>
          </a:p>
          <a:p>
            <a:pPr>
              <a:buNone/>
            </a:pPr>
            <a:endParaRPr lang="es-ES" dirty="0" smtClean="0"/>
          </a:p>
          <a:p>
            <a:r>
              <a:rPr lang="en-GB" dirty="0" smtClean="0"/>
              <a:t>(b) 	Calculate the vertical velocity of the jumper just before impact with the crash mat. (HINT: what was the vertical velocity of the jumper at the top of his jump?)</a:t>
            </a:r>
            <a:endParaRPr lang="es-ES" dirty="0" smtClean="0"/>
          </a:p>
          <a:p>
            <a:pPr>
              <a:buNone/>
            </a:pPr>
            <a:r>
              <a:rPr lang="en-GB" dirty="0" smtClean="0"/>
              <a:t> </a:t>
            </a:r>
            <a:endParaRPr lang="es-ES" dirty="0" smtClean="0"/>
          </a:p>
          <a:p>
            <a:r>
              <a:rPr lang="en-GB" dirty="0" smtClean="0"/>
              <a:t>(c) 	Show that the kinetic energy associated with his vertical velocity is equal to the gravitational potential energy at the top of his jump. </a:t>
            </a:r>
            <a:endParaRPr lang="es-ES" dirty="0" smtClean="0"/>
          </a:p>
          <a:p>
            <a:pPr>
              <a:buNone/>
            </a:pPr>
            <a:r>
              <a:rPr lang="en-GB" dirty="0" smtClean="0"/>
              <a:t> </a:t>
            </a:r>
            <a:endParaRPr lang="es-ES" dirty="0" smtClean="0"/>
          </a:p>
          <a:p>
            <a:r>
              <a:rPr lang="en-GB" dirty="0" smtClean="0"/>
              <a:t>(d) 	The jumper is stopped over a distance of 0.3 m when he lands on the crash mat.  Calculate the average force on the jumper as he comes to rest.</a:t>
            </a:r>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Answers</a:t>
            </a:r>
            <a:endParaRPr lang="es-ES" dirty="0"/>
          </a:p>
        </p:txBody>
      </p:sp>
      <p:sp>
        <p:nvSpPr>
          <p:cNvPr id="3" name="2 Marcador de contenido"/>
          <p:cNvSpPr>
            <a:spLocks noGrp="1"/>
          </p:cNvSpPr>
          <p:nvPr>
            <p:ph idx="1"/>
          </p:nvPr>
        </p:nvSpPr>
        <p:spPr/>
        <p:txBody>
          <a:bodyPr>
            <a:normAutofit fontScale="85000" lnSpcReduction="20000"/>
          </a:bodyPr>
          <a:lstStyle/>
          <a:p>
            <a:r>
              <a:rPr lang="en-GB" b="1" dirty="0" smtClean="0"/>
              <a:t>The high jump</a:t>
            </a:r>
            <a:endParaRPr lang="es-ES" dirty="0" smtClean="0"/>
          </a:p>
          <a:p>
            <a:r>
              <a:rPr lang="en-GB" dirty="0" smtClean="0"/>
              <a:t>1)</a:t>
            </a:r>
            <a:endParaRPr lang="es-ES" dirty="0" smtClean="0"/>
          </a:p>
          <a:p>
            <a:r>
              <a:rPr lang="en-GB" dirty="0" smtClean="0"/>
              <a:t>(a) 	Gravitational potential energy = </a:t>
            </a:r>
            <a:r>
              <a:rPr lang="en-GB" dirty="0" err="1" smtClean="0"/>
              <a:t>mgh</a:t>
            </a:r>
            <a:r>
              <a:rPr lang="en-GB" dirty="0" smtClean="0"/>
              <a:t> = 70 x 9.8 x 1.9 = =1303.4 J = 1300 J to 2sf as required by the data</a:t>
            </a:r>
            <a:endParaRPr lang="es-ES" dirty="0" smtClean="0"/>
          </a:p>
          <a:p>
            <a:r>
              <a:rPr lang="en-GB" dirty="0" smtClean="0"/>
              <a:t>(b) 	v</a:t>
            </a:r>
            <a:r>
              <a:rPr lang="en-GB" baseline="30000" dirty="0" smtClean="0"/>
              <a:t>2</a:t>
            </a:r>
            <a:r>
              <a:rPr lang="en-GB" dirty="0" smtClean="0"/>
              <a:t> = u</a:t>
            </a:r>
            <a:r>
              <a:rPr lang="en-GB" baseline="30000" dirty="0" smtClean="0"/>
              <a:t>2</a:t>
            </a:r>
            <a:r>
              <a:rPr lang="en-GB" dirty="0" smtClean="0"/>
              <a:t> + 2as u = 0 so   v = (2x 9.8 x 1.9)</a:t>
            </a:r>
            <a:r>
              <a:rPr lang="en-GB" baseline="30000" dirty="0" smtClean="0"/>
              <a:t>0.5</a:t>
            </a:r>
            <a:r>
              <a:rPr lang="en-GB" dirty="0" smtClean="0"/>
              <a:t> so v = 6.1 m s</a:t>
            </a:r>
            <a:r>
              <a:rPr lang="en-GB" baseline="30000" dirty="0" smtClean="0"/>
              <a:t>-1</a:t>
            </a:r>
            <a:endParaRPr lang="es-ES" dirty="0" smtClean="0"/>
          </a:p>
          <a:p>
            <a:r>
              <a:rPr lang="en-GB" dirty="0" smtClean="0"/>
              <a:t>(c) 	½ m v</a:t>
            </a:r>
            <a:r>
              <a:rPr lang="en-GB" baseline="30000" dirty="0" smtClean="0"/>
              <a:t>2</a:t>
            </a:r>
            <a:r>
              <a:rPr lang="en-GB" dirty="0" smtClean="0"/>
              <a:t> = 1302 J = 1300 J to 2sf (a circular argument, of course) which emphasises that the </a:t>
            </a:r>
            <a:r>
              <a:rPr lang="en-GB" dirty="0" err="1" smtClean="0"/>
              <a:t>suvat</a:t>
            </a:r>
            <a:r>
              <a:rPr lang="en-GB" dirty="0" smtClean="0"/>
              <a:t> equation used in part (b) is derived from conservation of energy</a:t>
            </a:r>
            <a:endParaRPr lang="es-ES" dirty="0" smtClean="0"/>
          </a:p>
          <a:p>
            <a:r>
              <a:rPr lang="en-GB" dirty="0" smtClean="0"/>
              <a:t>(d) 	Fs = 1304 J so F = 1304/0.3 =4345 N = 4300N to 2sf</a:t>
            </a:r>
            <a:endParaRPr lang="es-ES"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lstStyle/>
          <a:p>
            <a:r>
              <a:rPr lang="en-US" dirty="0" smtClean="0"/>
              <a:t>Energy calculations worksheet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Reading</a:t>
            </a:r>
            <a:endParaRPr lang="es-ES" dirty="0"/>
          </a:p>
        </p:txBody>
      </p:sp>
      <p:sp>
        <p:nvSpPr>
          <p:cNvPr id="3" name="2 Marcador de contenido"/>
          <p:cNvSpPr>
            <a:spLocks noGrp="1"/>
          </p:cNvSpPr>
          <p:nvPr>
            <p:ph idx="1"/>
          </p:nvPr>
        </p:nvSpPr>
        <p:spPr/>
        <p:txBody>
          <a:bodyPr/>
          <a:lstStyle/>
          <a:p>
            <a:r>
              <a:rPr lang="es-ES" dirty="0" smtClean="0"/>
              <a:t>P60-66 p4u</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To</a:t>
            </a:r>
            <a:r>
              <a:rPr lang="es-ES" dirty="0" smtClean="0"/>
              <a:t> do</a:t>
            </a:r>
            <a:endParaRPr lang="es-ES" dirty="0"/>
          </a:p>
        </p:txBody>
      </p:sp>
      <p:sp>
        <p:nvSpPr>
          <p:cNvPr id="3" name="2 Marcador de contenido"/>
          <p:cNvSpPr>
            <a:spLocks noGrp="1"/>
          </p:cNvSpPr>
          <p:nvPr>
            <p:ph idx="1"/>
          </p:nvPr>
        </p:nvSpPr>
        <p:spPr/>
        <p:txBody>
          <a:bodyPr/>
          <a:lstStyle/>
          <a:p>
            <a:r>
              <a:rPr lang="es-ES" dirty="0" err="1" smtClean="0"/>
              <a:t>Physics</a:t>
            </a:r>
            <a:r>
              <a:rPr lang="es-ES" dirty="0" smtClean="0"/>
              <a:t> </a:t>
            </a:r>
            <a:r>
              <a:rPr lang="es-ES" dirty="0" err="1" smtClean="0"/>
              <a:t>for</a:t>
            </a:r>
            <a:r>
              <a:rPr lang="es-ES" dirty="0" smtClean="0"/>
              <a:t> </a:t>
            </a:r>
            <a:r>
              <a:rPr lang="es-ES" dirty="0" err="1" smtClean="0"/>
              <a:t>you</a:t>
            </a:r>
            <a:r>
              <a:rPr lang="es-ES" dirty="0" smtClean="0"/>
              <a:t> </a:t>
            </a:r>
          </a:p>
          <a:p>
            <a:r>
              <a:rPr lang="es-ES" dirty="0" smtClean="0"/>
              <a:t>P67 q 3,4,6,7,8</a:t>
            </a:r>
          </a:p>
          <a:p>
            <a:r>
              <a:rPr lang="es-ES" dirty="0" smtClean="0"/>
              <a:t>P108 </a:t>
            </a:r>
            <a:r>
              <a:rPr lang="es-ES" smtClean="0"/>
              <a:t>q 36, 37, </a:t>
            </a:r>
            <a:r>
              <a:rPr lang="es-ES" dirty="0" smtClean="0"/>
              <a:t>40-43</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Energy</a:t>
            </a:r>
            <a:r>
              <a:rPr lang="es-ES" dirty="0" smtClean="0"/>
              <a:t> and </a:t>
            </a:r>
            <a:r>
              <a:rPr lang="es-ES" dirty="0" err="1" smtClean="0"/>
              <a:t>efficiency</a:t>
            </a:r>
            <a:endParaRPr lang="es-ES" dirty="0"/>
          </a:p>
        </p:txBody>
      </p:sp>
      <p:sp>
        <p:nvSpPr>
          <p:cNvPr id="3" name="2 Marcador de contenido"/>
          <p:cNvSpPr>
            <a:spLocks noGrp="1"/>
          </p:cNvSpPr>
          <p:nvPr>
            <p:ph idx="1"/>
          </p:nvPr>
        </p:nvSpPr>
        <p:spPr/>
        <p:txBody>
          <a:bodyPr>
            <a:normAutofit/>
          </a:bodyPr>
          <a:lstStyle/>
          <a:p>
            <a:r>
              <a:rPr lang="en-US" i="1" dirty="0" smtClean="0"/>
              <a:t>(</a:t>
            </a:r>
            <a:r>
              <a:rPr lang="en-US" i="1" dirty="0" smtClean="0"/>
              <a:t>g) show an understanding and use the relationship between force and </a:t>
            </a:r>
            <a:r>
              <a:rPr lang="en-US" dirty="0" smtClean="0"/>
              <a:t>potential energy in a uniform field to solve problems</a:t>
            </a:r>
          </a:p>
          <a:p>
            <a:r>
              <a:rPr lang="en-US" i="1" dirty="0" smtClean="0"/>
              <a:t>(j) show an understanding of the concept of internal energy</a:t>
            </a:r>
          </a:p>
          <a:p>
            <a:r>
              <a:rPr lang="en-US" i="1" dirty="0" smtClean="0"/>
              <a:t>(k) show an appreciation for the implications of energy losses in practical </a:t>
            </a:r>
            <a:r>
              <a:rPr lang="en-US" dirty="0" smtClean="0"/>
              <a:t>devices and use the concept of efficiency to solve problems</a:t>
            </a:r>
          </a:p>
          <a:p>
            <a:endParaRPr lang="en-U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Efficiency</a:t>
            </a:r>
            <a:endParaRPr lang="es-ES" dirty="0"/>
          </a:p>
        </p:txBody>
      </p:sp>
      <p:sp>
        <p:nvSpPr>
          <p:cNvPr id="3" name="2 Marcador de contenido"/>
          <p:cNvSpPr>
            <a:spLocks noGrp="1"/>
          </p:cNvSpPr>
          <p:nvPr>
            <p:ph idx="1"/>
          </p:nvPr>
        </p:nvSpPr>
        <p:spPr/>
        <p:txBody>
          <a:bodyPr/>
          <a:lstStyle/>
          <a:p>
            <a:r>
              <a:rPr lang="es-ES" dirty="0" err="1" smtClean="0"/>
              <a:t>Useful</a:t>
            </a:r>
            <a:r>
              <a:rPr lang="es-ES" dirty="0" smtClean="0"/>
              <a:t> </a:t>
            </a:r>
            <a:r>
              <a:rPr lang="es-ES" dirty="0" err="1" smtClean="0"/>
              <a:t>energy</a:t>
            </a:r>
            <a:r>
              <a:rPr lang="es-ES" dirty="0" smtClean="0"/>
              <a:t> </a:t>
            </a:r>
            <a:r>
              <a:rPr lang="es-ES" dirty="0" err="1" smtClean="0"/>
              <a:t>out</a:t>
            </a:r>
            <a:r>
              <a:rPr lang="es-ES" dirty="0" smtClean="0"/>
              <a:t> / total </a:t>
            </a:r>
            <a:r>
              <a:rPr lang="es-ES" dirty="0" err="1" smtClean="0"/>
              <a:t>energy</a:t>
            </a:r>
            <a:r>
              <a:rPr lang="es-ES" dirty="0" smtClean="0"/>
              <a:t> in</a:t>
            </a:r>
          </a:p>
          <a:p>
            <a:r>
              <a:rPr lang="es-ES" dirty="0" err="1" smtClean="0"/>
              <a:t>Always</a:t>
            </a:r>
            <a:r>
              <a:rPr lang="es-ES" dirty="0" smtClean="0"/>
              <a:t> </a:t>
            </a:r>
            <a:r>
              <a:rPr lang="es-ES" dirty="0" err="1" smtClean="0"/>
              <a:t>less</a:t>
            </a:r>
            <a:r>
              <a:rPr lang="es-ES" dirty="0" smtClean="0"/>
              <a:t> </a:t>
            </a:r>
            <a:r>
              <a:rPr lang="es-ES" dirty="0" err="1" smtClean="0"/>
              <a:t>than</a:t>
            </a:r>
            <a:r>
              <a:rPr lang="es-ES" dirty="0" smtClean="0"/>
              <a:t> 1</a:t>
            </a:r>
          </a:p>
          <a:p>
            <a:r>
              <a:rPr lang="es-ES" dirty="0" err="1" smtClean="0"/>
              <a:t>Often</a:t>
            </a:r>
            <a:r>
              <a:rPr lang="es-ES" dirty="0" smtClean="0"/>
              <a:t> </a:t>
            </a:r>
            <a:r>
              <a:rPr lang="es-ES" dirty="0" err="1" smtClean="0"/>
              <a:t>quoted</a:t>
            </a:r>
            <a:r>
              <a:rPr lang="es-ES" dirty="0" smtClean="0"/>
              <a:t> as </a:t>
            </a:r>
            <a:r>
              <a:rPr lang="es-ES" dirty="0" err="1" smtClean="0"/>
              <a:t>percentage</a:t>
            </a:r>
            <a:endParaRPr lang="es-ES" dirty="0" smtClean="0"/>
          </a:p>
          <a:p>
            <a:r>
              <a:rPr lang="es-ES" dirty="0" smtClean="0"/>
              <a:t>Can </a:t>
            </a:r>
            <a:r>
              <a:rPr lang="es-ES" dirty="0" err="1" smtClean="0"/>
              <a:t>be</a:t>
            </a:r>
            <a:r>
              <a:rPr lang="es-ES" dirty="0" smtClean="0"/>
              <a:t> </a:t>
            </a:r>
            <a:r>
              <a:rPr lang="es-ES" dirty="0" err="1" smtClean="0"/>
              <a:t>represented</a:t>
            </a:r>
            <a:r>
              <a:rPr lang="es-ES" dirty="0" smtClean="0"/>
              <a:t> </a:t>
            </a:r>
            <a:r>
              <a:rPr lang="es-ES" dirty="0" err="1" smtClean="0"/>
              <a:t>on</a:t>
            </a:r>
            <a:r>
              <a:rPr lang="es-ES" dirty="0" smtClean="0"/>
              <a:t> a </a:t>
            </a:r>
            <a:r>
              <a:rPr lang="es-ES" dirty="0" err="1" smtClean="0"/>
              <a:t>Sankey</a:t>
            </a:r>
            <a:r>
              <a:rPr lang="es-ES" dirty="0" smtClean="0"/>
              <a:t> </a:t>
            </a:r>
            <a:r>
              <a:rPr lang="es-ES" dirty="0" err="1" smtClean="0"/>
              <a:t>diagram</a:t>
            </a:r>
            <a:r>
              <a:rPr lang="es-ES" dirty="0" smtClean="0"/>
              <a:t> </a:t>
            </a:r>
            <a:r>
              <a:rPr lang="es-ES" dirty="0" err="1" smtClean="0"/>
              <a:t>see</a:t>
            </a:r>
            <a:r>
              <a:rPr lang="es-ES" dirty="0" smtClean="0"/>
              <a:t> p65</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lstStyle/>
          <a:p>
            <a:r>
              <a:rPr lang="en-US" dirty="0" smtClean="0"/>
              <a:t>Energy calculations worksheet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Power</a:t>
            </a:r>
            <a:endParaRPr lang="es-ES" dirty="0"/>
          </a:p>
        </p:txBody>
      </p:sp>
      <p:sp>
        <p:nvSpPr>
          <p:cNvPr id="3" name="2 Marcador de contenido"/>
          <p:cNvSpPr>
            <a:spLocks noGrp="1"/>
          </p:cNvSpPr>
          <p:nvPr>
            <p:ph idx="1"/>
          </p:nvPr>
        </p:nvSpPr>
        <p:spPr/>
        <p:txBody>
          <a:bodyPr/>
          <a:lstStyle/>
          <a:p>
            <a:r>
              <a:rPr lang="en-US" i="1" dirty="0" smtClean="0"/>
              <a:t>(l) define power as work done per unit time and derive power as the </a:t>
            </a:r>
            <a:r>
              <a:rPr lang="en-US" dirty="0" smtClean="0"/>
              <a:t>product of force and velocity</a:t>
            </a:r>
          </a:p>
          <a:p>
            <a:r>
              <a:rPr lang="en-US" i="1" dirty="0" smtClean="0"/>
              <a:t>m) solve problems using the relationships P = Work/time and P = Fv.</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Power</a:t>
            </a:r>
            <a:endParaRPr lang="en-US" dirty="0">
              <a:solidFill>
                <a:srgbClr val="FFFF00"/>
              </a:solidFill>
            </a:endParaRPr>
          </a:p>
        </p:txBody>
      </p:sp>
      <p:sp>
        <p:nvSpPr>
          <p:cNvPr id="3" name="Content Placeholder 2"/>
          <p:cNvSpPr>
            <a:spLocks noGrp="1"/>
          </p:cNvSpPr>
          <p:nvPr>
            <p:ph idx="1"/>
          </p:nvPr>
        </p:nvSpPr>
        <p:spPr/>
        <p:txBody>
          <a:bodyPr/>
          <a:lstStyle/>
          <a:p>
            <a:r>
              <a:rPr lang="en-GB" sz="4400" dirty="0" smtClean="0"/>
              <a:t>Power is the rate at which work is done</a:t>
            </a:r>
          </a:p>
          <a:p>
            <a:r>
              <a:rPr lang="en-GB" sz="4400" dirty="0" smtClean="0"/>
              <a:t>i.e. the rate at which energy is transferred by a force. </a:t>
            </a:r>
          </a:p>
          <a:p>
            <a:r>
              <a:rPr lang="en-GB" sz="4400" dirty="0" smtClean="0"/>
              <a:t>Work done/time</a:t>
            </a:r>
            <a:endParaRPr lang="en-US" sz="44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s-MX" sz="6000" dirty="0" err="1" smtClean="0">
                <a:solidFill>
                  <a:srgbClr val="FFFF00"/>
                </a:solidFill>
              </a:rPr>
              <a:t>Power</a:t>
            </a:r>
            <a:r>
              <a:rPr lang="es-MX" sz="6000" dirty="0" smtClean="0">
                <a:solidFill>
                  <a:srgbClr val="FFFF00"/>
                </a:solidFill>
              </a:rPr>
              <a:t> and </a:t>
            </a:r>
            <a:r>
              <a:rPr lang="es-MX" sz="6000" dirty="0" err="1" smtClean="0">
                <a:solidFill>
                  <a:srgbClr val="FFFF00"/>
                </a:solidFill>
              </a:rPr>
              <a:t>Velocity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s-MX" dirty="0" err="1" smtClean="0"/>
              <a:t>Since</a:t>
            </a:r>
            <a:r>
              <a:rPr lang="es-MX" dirty="0" smtClean="0"/>
              <a:t> </a:t>
            </a:r>
            <a:r>
              <a:rPr lang="es-MX" i="1" dirty="0" smtClean="0">
                <a:sym typeface="Symbol"/>
              </a:rPr>
              <a:t></a:t>
            </a:r>
            <a:r>
              <a:rPr lang="es-MX" i="1" dirty="0" smtClean="0"/>
              <a:t>W</a:t>
            </a:r>
            <a:r>
              <a:rPr lang="es-MX" dirty="0" smtClean="0"/>
              <a:t> = </a:t>
            </a:r>
            <a:r>
              <a:rPr lang="es-MX" i="1" dirty="0" err="1" smtClean="0"/>
              <a:t>F.s</a:t>
            </a:r>
            <a:endParaRPr lang="en-US" dirty="0" smtClean="0"/>
          </a:p>
          <a:p>
            <a:r>
              <a:rPr lang="es-MX" dirty="0" smtClean="0"/>
              <a:t>And </a:t>
            </a:r>
            <a:r>
              <a:rPr lang="es-MX" dirty="0" err="1" smtClean="0"/>
              <a:t>power</a:t>
            </a:r>
            <a:r>
              <a:rPr lang="es-MX" dirty="0" smtClean="0"/>
              <a:t> </a:t>
            </a:r>
            <a:r>
              <a:rPr lang="es-MX" i="1" dirty="0" smtClean="0"/>
              <a:t>P = </a:t>
            </a:r>
            <a:r>
              <a:rPr lang="es-MX" i="1" u="sng" dirty="0" smtClean="0">
                <a:sym typeface="Symbol"/>
              </a:rPr>
              <a:t></a:t>
            </a:r>
            <a:r>
              <a:rPr lang="es-MX" i="1" u="sng" dirty="0" smtClean="0"/>
              <a:t>W</a:t>
            </a:r>
            <a:r>
              <a:rPr lang="es-MX" i="1" dirty="0" smtClean="0"/>
              <a:t>							            </a:t>
            </a:r>
            <a:r>
              <a:rPr lang="es-MX" i="1" dirty="0" smtClean="0">
                <a:sym typeface="Symbol"/>
              </a:rPr>
              <a:t></a:t>
            </a:r>
            <a:r>
              <a:rPr lang="es-MX" i="1" dirty="0" smtClean="0"/>
              <a:t>t </a:t>
            </a:r>
            <a:endParaRPr lang="en-US" dirty="0" smtClean="0"/>
          </a:p>
          <a:p>
            <a:r>
              <a:rPr lang="es-MX" dirty="0" smtClean="0"/>
              <a:t> </a:t>
            </a:r>
            <a:r>
              <a:rPr lang="es-MX" dirty="0" err="1" smtClean="0"/>
              <a:t>Then</a:t>
            </a:r>
            <a:r>
              <a:rPr lang="es-MX" dirty="0" smtClean="0"/>
              <a:t> </a:t>
            </a:r>
            <a:r>
              <a:rPr lang="es-MX" i="1" dirty="0" smtClean="0"/>
              <a:t>P = </a:t>
            </a:r>
            <a:r>
              <a:rPr lang="es-MX" i="1" u="sng" dirty="0" err="1" smtClean="0"/>
              <a:t>Fs</a:t>
            </a:r>
            <a:r>
              <a:rPr lang="es-MX" i="1" dirty="0" smtClean="0"/>
              <a:t>							          </a:t>
            </a:r>
            <a:r>
              <a:rPr lang="es-MX" i="1" dirty="0" smtClean="0">
                <a:sym typeface="Symbol"/>
              </a:rPr>
              <a:t></a:t>
            </a:r>
            <a:r>
              <a:rPr lang="es-MX" i="1" dirty="0" smtClean="0"/>
              <a:t>t </a:t>
            </a:r>
            <a:endParaRPr lang="en-US" dirty="0" smtClean="0"/>
          </a:p>
          <a:p>
            <a:r>
              <a:rPr lang="es-MX" u="sng" dirty="0" smtClean="0"/>
              <a:t>  s  </a:t>
            </a:r>
            <a:r>
              <a:rPr lang="es-MX" dirty="0" smtClean="0"/>
              <a:t>   = </a:t>
            </a:r>
            <a:r>
              <a:rPr lang="es-MX" dirty="0" err="1" smtClean="0"/>
              <a:t>velocity</a:t>
            </a:r>
            <a:r>
              <a:rPr lang="es-MX" dirty="0" smtClean="0"/>
              <a:t>						      </a:t>
            </a:r>
            <a:r>
              <a:rPr lang="es-MX" i="1" dirty="0" smtClean="0">
                <a:sym typeface="Symbol"/>
              </a:rPr>
              <a:t></a:t>
            </a:r>
            <a:r>
              <a:rPr lang="es-MX" i="1" dirty="0" smtClean="0"/>
              <a:t>t </a:t>
            </a:r>
            <a:endParaRPr lang="en-US" dirty="0" smtClean="0"/>
          </a:p>
          <a:p>
            <a:r>
              <a:rPr lang="es-MX" dirty="0" smtClean="0"/>
              <a:t>So  </a:t>
            </a:r>
            <a:r>
              <a:rPr lang="es-MX" i="1" dirty="0" smtClean="0"/>
              <a:t>P = </a:t>
            </a:r>
            <a:r>
              <a:rPr lang="es-MX" i="1" dirty="0" err="1" smtClean="0"/>
              <a:t>F.v</a:t>
            </a:r>
            <a:endParaRPr lang="es-MX" i="1" dirty="0" smtClean="0"/>
          </a:p>
          <a:p>
            <a:r>
              <a:rPr lang="es-MX" i="1" dirty="0" smtClean="0"/>
              <a:t>Look at </a:t>
            </a:r>
            <a:r>
              <a:rPr lang="es-MX" i="1" dirty="0" err="1" smtClean="0"/>
              <a:t>the</a:t>
            </a:r>
            <a:r>
              <a:rPr lang="es-MX" i="1" dirty="0" smtClean="0"/>
              <a:t> </a:t>
            </a:r>
            <a:r>
              <a:rPr lang="es-MX" i="1" dirty="0" err="1" smtClean="0"/>
              <a:t>units</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71678"/>
            <a:ext cx="8229600" cy="2428892"/>
          </a:xfrm>
        </p:spPr>
        <p:txBody>
          <a:bodyPr>
            <a:normAutofit/>
          </a:bodyPr>
          <a:lstStyle/>
          <a:p>
            <a:r>
              <a:rPr lang="es-ES" sz="5400" dirty="0" err="1" smtClean="0"/>
              <a:t>Topic</a:t>
            </a:r>
            <a:r>
              <a:rPr lang="es-ES" sz="5400" dirty="0" smtClean="0"/>
              <a:t> </a:t>
            </a:r>
            <a:r>
              <a:rPr lang="es-ES" sz="5400" dirty="0" err="1" smtClean="0"/>
              <a:t>questions</a:t>
            </a:r>
            <a:r>
              <a:rPr lang="es-ES" sz="5400" dirty="0" smtClean="0"/>
              <a:t> </a:t>
            </a:r>
            <a:r>
              <a:rPr lang="es-ES" sz="5400" dirty="0" err="1" smtClean="0"/>
              <a:t>Work</a:t>
            </a:r>
            <a:r>
              <a:rPr lang="es-ES" sz="5400" dirty="0" smtClean="0"/>
              <a:t>, </a:t>
            </a:r>
            <a:r>
              <a:rPr lang="es-ES" sz="5400" dirty="0" err="1" smtClean="0"/>
              <a:t>energy</a:t>
            </a:r>
            <a:r>
              <a:rPr lang="es-ES" sz="5400" dirty="0" smtClean="0"/>
              <a:t> and </a:t>
            </a:r>
            <a:r>
              <a:rPr lang="es-ES" sz="5400" dirty="0" err="1" smtClean="0"/>
              <a:t>power</a:t>
            </a:r>
            <a:endParaRPr lang="es-ES" sz="5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429124" y="1643050"/>
            <a:ext cx="4429156" cy="4500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dirty="0" err="1" smtClean="0"/>
              <a:t>Thinking</a:t>
            </a:r>
            <a:endParaRPr lang="es-ES" dirty="0"/>
          </a:p>
        </p:txBody>
      </p:sp>
      <p:sp>
        <p:nvSpPr>
          <p:cNvPr id="3" name="2 Marcador de contenido"/>
          <p:cNvSpPr>
            <a:spLocks noGrp="1"/>
          </p:cNvSpPr>
          <p:nvPr>
            <p:ph idx="1"/>
          </p:nvPr>
        </p:nvSpPr>
        <p:spPr>
          <a:xfrm>
            <a:off x="457200" y="1600200"/>
            <a:ext cx="3757610" cy="4614882"/>
          </a:xfrm>
        </p:spPr>
        <p:txBody>
          <a:bodyPr>
            <a:normAutofit fontScale="85000" lnSpcReduction="20000"/>
          </a:bodyPr>
          <a:lstStyle/>
          <a:p>
            <a:r>
              <a:rPr lang="en-GB" dirty="0" smtClean="0"/>
              <a:t>A child is playing with a nearly frictionless car down a smooth flexible track. She arranges the identical length of track in two ways.</a:t>
            </a:r>
          </a:p>
          <a:p>
            <a:r>
              <a:rPr lang="en-GB" dirty="0" smtClean="0"/>
              <a:t>In both arrangements the track runs from the same place on the edge of a table to floor level.</a:t>
            </a:r>
            <a:endParaRPr lang="es-ES" dirty="0" smtClean="0"/>
          </a:p>
          <a:p>
            <a:endParaRPr lang="es-ES" dirty="0" smtClean="0"/>
          </a:p>
          <a:p>
            <a:endParaRPr lang="es-ES" dirty="0"/>
          </a:p>
        </p:txBody>
      </p:sp>
      <p:pic>
        <p:nvPicPr>
          <p:cNvPr id="4" name="Picture 1"/>
          <p:cNvPicPr/>
          <p:nvPr/>
        </p:nvPicPr>
        <p:blipFill>
          <a:blip r:embed="rId2"/>
          <a:srcRect/>
          <a:stretch>
            <a:fillRect/>
          </a:stretch>
        </p:blipFill>
        <p:spPr bwMode="auto">
          <a:xfrm>
            <a:off x="4572000" y="1714488"/>
            <a:ext cx="3733800" cy="4216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277</Words>
  <Application>Microsoft Office PowerPoint</Application>
  <PresentationFormat>Presentación en pantalla (4:3)</PresentationFormat>
  <Paragraphs>66</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Office Theme</vt:lpstr>
      <vt:lpstr>Power and Efficiency</vt:lpstr>
      <vt:lpstr>Energy and efficiency</vt:lpstr>
      <vt:lpstr>Efficiency</vt:lpstr>
      <vt:lpstr>To do</vt:lpstr>
      <vt:lpstr>Power</vt:lpstr>
      <vt:lpstr>Power</vt:lpstr>
      <vt:lpstr> Power and Velocity </vt:lpstr>
      <vt:lpstr>Topic questions Work, energy and power</vt:lpstr>
      <vt:lpstr>Thinking</vt:lpstr>
      <vt:lpstr>Questions</vt:lpstr>
      <vt:lpstr>Answers</vt:lpstr>
      <vt:lpstr>The high jump – energy changes</vt:lpstr>
      <vt:lpstr>Answers</vt:lpstr>
      <vt:lpstr>To do</vt:lpstr>
      <vt:lpstr>Reading</vt:lpstr>
      <vt:lpstr>To 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and Efficiency</dc:title>
  <dc:creator>Smartboard</dc:creator>
  <cp:lastModifiedBy>Smartboard</cp:lastModifiedBy>
  <cp:revision>1</cp:revision>
  <dcterms:created xsi:type="dcterms:W3CDTF">2010-04-07T13:05:27Z</dcterms:created>
  <dcterms:modified xsi:type="dcterms:W3CDTF">2010-04-07T13:11:52Z</dcterms:modified>
</cp:coreProperties>
</file>