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0" r:id="rId2"/>
    <p:sldId id="275" r:id="rId3"/>
    <p:sldId id="289" r:id="rId4"/>
    <p:sldId id="292" r:id="rId5"/>
    <p:sldId id="258" r:id="rId6"/>
    <p:sldId id="259" r:id="rId7"/>
    <p:sldId id="260" r:id="rId8"/>
    <p:sldId id="261" r:id="rId9"/>
    <p:sldId id="262" r:id="rId10"/>
    <p:sldId id="264" r:id="rId11"/>
    <p:sldId id="294" r:id="rId12"/>
    <p:sldId id="283" r:id="rId13"/>
    <p:sldId id="290" r:id="rId14"/>
    <p:sldId id="284" r:id="rId15"/>
    <p:sldId id="285" r:id="rId16"/>
    <p:sldId id="286" r:id="rId17"/>
    <p:sldId id="287" r:id="rId18"/>
    <p:sldId id="288" r:id="rId19"/>
    <p:sldId id="293" r:id="rId20"/>
    <p:sldId id="296" r:id="rId21"/>
    <p:sldId id="305" r:id="rId22"/>
    <p:sldId id="303" r:id="rId23"/>
    <p:sldId id="306" r:id="rId24"/>
    <p:sldId id="307" r:id="rId25"/>
    <p:sldId id="308" r:id="rId26"/>
    <p:sldId id="310" r:id="rId27"/>
    <p:sldId id="309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showOutlineIcons="0">
    <p:restoredLeft sz="10511" autoAdjust="0"/>
    <p:restoredTop sz="94660"/>
  </p:normalViewPr>
  <p:slideViewPr>
    <p:cSldViewPr>
      <p:cViewPr varScale="1">
        <p:scale>
          <a:sx n="75" d="100"/>
          <a:sy n="75" d="100"/>
        </p:scale>
        <p:origin x="-52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lang="en-US" sz="900" baseline="0" smtClean="0"/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z="900" baseline="0" dirty="0" smtClean="0">
                <a:latin typeface="MyriadPro-Regular"/>
              </a:rPr>
              <a:t>2.3.1 Outline what is meant by work. 2 </a:t>
            </a:r>
            <a:r>
              <a:rPr lang="en-US" sz="900" baseline="0" dirty="0" smtClean="0">
                <a:latin typeface="MyriadPro-Light"/>
              </a:rPr>
              <a:t>Students should be familiar with situations where</a:t>
            </a:r>
          </a:p>
          <a:p>
            <a:r>
              <a:rPr lang="en-US" sz="900" baseline="0" dirty="0" smtClean="0">
                <a:latin typeface="MyriadPro-Light"/>
              </a:rPr>
              <a:t>the displacement is not in the same direction as the</a:t>
            </a:r>
          </a:p>
          <a:p>
            <a:r>
              <a:rPr lang="en-US" sz="900" baseline="0" dirty="0" smtClean="0">
                <a:latin typeface="MyriadPro-Light"/>
              </a:rPr>
              <a:t>force.</a:t>
            </a:r>
          </a:p>
          <a:p>
            <a:r>
              <a:rPr lang="en-US" sz="900" baseline="0" dirty="0" smtClean="0">
                <a:latin typeface="MyriadPro-Regular"/>
              </a:rPr>
              <a:t>2.3.2 Determine the work done by a</a:t>
            </a:r>
          </a:p>
          <a:p>
            <a:r>
              <a:rPr lang="en-US" sz="900" baseline="0" dirty="0" smtClean="0">
                <a:latin typeface="MyriadPro-Regular"/>
              </a:rPr>
              <a:t>non-constant force by interpreting a</a:t>
            </a:r>
          </a:p>
          <a:p>
            <a:r>
              <a:rPr lang="en-US" sz="900" baseline="0" dirty="0" smtClean="0">
                <a:latin typeface="MyriadPro-Regular"/>
              </a:rPr>
              <a:t>force–displacement graph.</a:t>
            </a:r>
          </a:p>
          <a:p>
            <a:r>
              <a:rPr lang="en-US" sz="900" baseline="0" dirty="0" smtClean="0">
                <a:latin typeface="MyriadPro-Regular"/>
              </a:rPr>
              <a:t>3 </a:t>
            </a:r>
            <a:r>
              <a:rPr lang="en-US" sz="900" baseline="0" dirty="0" smtClean="0">
                <a:latin typeface="MyriadPro-Light"/>
              </a:rPr>
              <a:t>A typical example would be calculating the work</a:t>
            </a:r>
          </a:p>
          <a:p>
            <a:r>
              <a:rPr lang="en-US" sz="900" baseline="0" dirty="0" smtClean="0">
                <a:latin typeface="MyriadPro-Light"/>
              </a:rPr>
              <a:t>done in extending a spring. See 2.3.7.</a:t>
            </a:r>
          </a:p>
          <a:p>
            <a:r>
              <a:rPr lang="en-US" sz="900" baseline="0" dirty="0" smtClean="0">
                <a:latin typeface="MyriadPro-Regular"/>
              </a:rPr>
              <a:t>2.3.3 Solve problems involving the work</a:t>
            </a:r>
          </a:p>
          <a:p>
            <a:r>
              <a:rPr lang="en-US" sz="900" baseline="0" dirty="0" smtClean="0">
                <a:latin typeface="MyriadPro-Regular"/>
              </a:rPr>
              <a:t>done by a force.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CBD61-FC43-4B37-8913-5693D019CF33}" type="datetimeFigureOut">
              <a:rPr lang="en-US" smtClean="0"/>
              <a:pPr/>
              <a:t>3/27/2013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A856D-B56A-4838-9A10-9A057B800EEE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CBD61-FC43-4B37-8913-5693D019CF33}" type="datetimeFigureOut">
              <a:rPr lang="en-US" smtClean="0"/>
              <a:pPr/>
              <a:t>3/27/2013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A856D-B56A-4838-9A10-9A057B800EEE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CBD61-FC43-4B37-8913-5693D019CF33}" type="datetimeFigureOut">
              <a:rPr lang="en-US" smtClean="0"/>
              <a:pPr/>
              <a:t>3/27/2013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A856D-B56A-4838-9A10-9A057B800EEE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CBD61-FC43-4B37-8913-5693D019CF33}" type="datetimeFigureOut">
              <a:rPr lang="en-US" smtClean="0"/>
              <a:pPr/>
              <a:t>3/27/2013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A856D-B56A-4838-9A10-9A057B800EEE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CBD61-FC43-4B37-8913-5693D019CF33}" type="datetimeFigureOut">
              <a:rPr lang="en-US" smtClean="0"/>
              <a:pPr/>
              <a:t>3/27/2013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A856D-B56A-4838-9A10-9A057B800EEE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CBD61-FC43-4B37-8913-5693D019CF33}" type="datetimeFigureOut">
              <a:rPr lang="en-US" smtClean="0"/>
              <a:pPr/>
              <a:t>3/27/2013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A856D-B56A-4838-9A10-9A057B800EEE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CBD61-FC43-4B37-8913-5693D019CF33}" type="datetimeFigureOut">
              <a:rPr lang="en-US" smtClean="0"/>
              <a:pPr/>
              <a:t>3/27/2013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A856D-B56A-4838-9A10-9A057B800EEE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CBD61-FC43-4B37-8913-5693D019CF33}" type="datetimeFigureOut">
              <a:rPr lang="en-US" smtClean="0"/>
              <a:pPr/>
              <a:t>3/27/2013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A856D-B56A-4838-9A10-9A057B800EEE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CBD61-FC43-4B37-8913-5693D019CF33}" type="datetimeFigureOut">
              <a:rPr lang="en-US" smtClean="0"/>
              <a:pPr/>
              <a:t>3/27/2013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A856D-B56A-4838-9A10-9A057B800EEE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CBD61-FC43-4B37-8913-5693D019CF33}" type="datetimeFigureOut">
              <a:rPr lang="en-US" smtClean="0"/>
              <a:pPr/>
              <a:t>3/27/2013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A856D-B56A-4838-9A10-9A057B800EEE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CBD61-FC43-4B37-8913-5693D019CF33}" type="datetimeFigureOut">
              <a:rPr lang="en-US" smtClean="0"/>
              <a:pPr/>
              <a:t>3/27/2013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A856D-B56A-4838-9A10-9A057B800EEE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51000" b="-5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solidFill>
            <a:schemeClr val="tx2">
              <a:alpha val="9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solidFill>
            <a:schemeClr val="tx2">
              <a:alpha val="90000"/>
            </a:schemeClr>
          </a:solidFill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9CBD61-FC43-4B37-8913-5693D019CF33}" type="datetimeFigureOut">
              <a:rPr lang="en-US" smtClean="0"/>
              <a:pPr/>
              <a:t>3/27/2013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4A856D-B56A-4838-9A10-9A057B800EEE}" type="slidenum">
              <a:rPr lang="en-US" smtClean="0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>
        <p:tmplLst>
          <p:tmpl>
            <p:tnLst>
              <p:par>
                <p:cTn presetID="2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down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1">
            <p:tnLst>
              <p:par>
                <p:cTn presetID="2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down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4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down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4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down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4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down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22" presetClass="entr" presetSubtype="4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down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 baseline="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14348" y="0"/>
            <a:ext cx="7772400" cy="1470025"/>
          </a:xfrm>
        </p:spPr>
        <p:txBody>
          <a:bodyPr>
            <a:noAutofit/>
          </a:bodyPr>
          <a:lstStyle/>
          <a:p>
            <a:r>
              <a:rPr lang="es-ES" sz="6000" b="1" dirty="0" err="1" smtClean="0"/>
              <a:t>Work</a:t>
            </a:r>
            <a:r>
              <a:rPr lang="es-ES" sz="6000" b="1" dirty="0"/>
              <a:t> </a:t>
            </a:r>
            <a:r>
              <a:rPr lang="es-ES" sz="6000" b="1" dirty="0" smtClean="0"/>
              <a:t>and </a:t>
            </a:r>
            <a:r>
              <a:rPr lang="es-ES" sz="6000" b="1" dirty="0" err="1" smtClean="0"/>
              <a:t>energy</a:t>
            </a:r>
            <a:endParaRPr lang="es-ES" sz="6000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214282" y="1643050"/>
            <a:ext cx="8715436" cy="4786346"/>
          </a:xfrm>
        </p:spPr>
        <p:txBody>
          <a:bodyPr>
            <a:noAutofit/>
          </a:bodyPr>
          <a:lstStyle/>
          <a:p>
            <a:pPr algn="l"/>
            <a:r>
              <a:rPr lang="en-US" sz="3200" i="1" dirty="0"/>
              <a:t>(a) give examples of energy in different forms, its conversion </a:t>
            </a:r>
            <a:r>
              <a:rPr lang="en-US" sz="3200" i="1" dirty="0" smtClean="0"/>
              <a:t>and </a:t>
            </a:r>
            <a:r>
              <a:rPr lang="en-US" sz="3200" dirty="0" smtClean="0"/>
              <a:t>conservation</a:t>
            </a:r>
            <a:r>
              <a:rPr lang="en-US" sz="3200" dirty="0"/>
              <a:t>, and apply the principle of energy conservation to </a:t>
            </a:r>
            <a:r>
              <a:rPr lang="en-US" sz="3200" dirty="0" smtClean="0"/>
              <a:t>simple </a:t>
            </a:r>
            <a:r>
              <a:rPr lang="es-ES" sz="3200" dirty="0" err="1" smtClean="0"/>
              <a:t>Examples</a:t>
            </a:r>
            <a:endParaRPr lang="es-ES" sz="3200" dirty="0"/>
          </a:p>
          <a:p>
            <a:pPr algn="l"/>
            <a:r>
              <a:rPr sz="3200" smtClean="0"/>
              <a:t>(</a:t>
            </a:r>
            <a:r>
              <a:rPr sz="3200" dirty="0"/>
              <a:t>e) recall and apply the formula Ek </a:t>
            </a:r>
            <a:r>
              <a:rPr sz="3200"/>
              <a:t>= </a:t>
            </a:r>
            <a:r>
              <a:rPr lang="es-ES" sz="3200" dirty="0" smtClean="0"/>
              <a:t>½ mv</a:t>
            </a:r>
            <a:r>
              <a:rPr lang="es-ES" sz="3200" baseline="30000" dirty="0" smtClean="0"/>
              <a:t>2</a:t>
            </a:r>
            <a:endParaRPr lang="es-ES" sz="3200" baseline="30000" dirty="0"/>
          </a:p>
          <a:p>
            <a:pPr algn="l"/>
            <a:r>
              <a:rPr sz="3200" i="1" smtClean="0"/>
              <a:t>(</a:t>
            </a:r>
            <a:r>
              <a:rPr sz="3200" i="1"/>
              <a:t>i) recall and use the formula Ep = mgh for potential energy changes </a:t>
            </a:r>
            <a:r>
              <a:rPr sz="3200" i="1" smtClean="0"/>
              <a:t>near </a:t>
            </a:r>
            <a:r>
              <a:rPr lang="es-ES" sz="3200" dirty="0" err="1" smtClean="0"/>
              <a:t>the</a:t>
            </a:r>
            <a:r>
              <a:rPr lang="es-ES" sz="3200" dirty="0" smtClean="0"/>
              <a:t> </a:t>
            </a:r>
            <a:r>
              <a:rPr lang="es-ES" sz="3200" dirty="0" err="1" smtClean="0"/>
              <a:t>Earth’s</a:t>
            </a:r>
            <a:r>
              <a:rPr lang="es-ES" sz="3200" dirty="0" smtClean="0"/>
              <a:t> </a:t>
            </a:r>
            <a:r>
              <a:rPr lang="es-ES" sz="3200" dirty="0" err="1"/>
              <a:t>surface</a:t>
            </a:r>
            <a:endParaRPr lang="es-ES" sz="3200" dirty="0"/>
          </a:p>
          <a:p>
            <a:pPr algn="l"/>
            <a:endParaRPr lang="es-ES" sz="2000" i="1" dirty="0" smtClean="0"/>
          </a:p>
          <a:p>
            <a:pPr algn="l"/>
            <a:endParaRPr lang="es-ES" sz="2000" i="1" dirty="0"/>
          </a:p>
          <a:p>
            <a:endParaRPr lang="es-ES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 in collisions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2428868"/>
            <a:ext cx="8229600" cy="2686056"/>
          </a:xfrm>
        </p:spPr>
        <p:txBody>
          <a:bodyPr/>
          <a:lstStyle/>
          <a:p>
            <a:r>
              <a:rPr lang="en-US" dirty="0" smtClean="0"/>
              <a:t>In elastic collisions kinetic energy is conserved.</a:t>
            </a:r>
          </a:p>
          <a:p>
            <a:r>
              <a:rPr lang="en-US" sz="2800" dirty="0" smtClean="0"/>
              <a:t> </a:t>
            </a:r>
            <a:r>
              <a:rPr lang="en-US" sz="2800" dirty="0" smtClean="0">
                <a:solidFill>
                  <a:srgbClr val="FFFF00"/>
                </a:solidFill>
              </a:rPr>
              <a:t>Total KE before collision </a:t>
            </a:r>
            <a:r>
              <a:rPr lang="es-MX" sz="2800" dirty="0" smtClean="0">
                <a:solidFill>
                  <a:srgbClr val="FFFF00"/>
                </a:solidFill>
              </a:rPr>
              <a:t>= Total KE </a:t>
            </a:r>
            <a:r>
              <a:rPr lang="es-MX" sz="2800" dirty="0" err="1" smtClean="0">
                <a:solidFill>
                  <a:srgbClr val="FFFF00"/>
                </a:solidFill>
              </a:rPr>
              <a:t>after</a:t>
            </a:r>
            <a:r>
              <a:rPr lang="es-MX" sz="2800" dirty="0" smtClean="0">
                <a:solidFill>
                  <a:srgbClr val="FFFF00"/>
                </a:solidFill>
              </a:rPr>
              <a:t> </a:t>
            </a:r>
            <a:r>
              <a:rPr lang="es-MX" sz="2800" dirty="0" err="1" smtClean="0">
                <a:solidFill>
                  <a:srgbClr val="FFFF00"/>
                </a:solidFill>
              </a:rPr>
              <a:t>collision</a:t>
            </a:r>
            <a:r>
              <a:rPr lang="es-MX" sz="2800" dirty="0" smtClean="0">
                <a:solidFill>
                  <a:srgbClr val="FFFF00"/>
                </a:solidFill>
              </a:rPr>
              <a:t> </a:t>
            </a:r>
            <a:endParaRPr lang="en-US" sz="2800" dirty="0" smtClean="0">
              <a:solidFill>
                <a:srgbClr val="FFFF00"/>
              </a:solidFill>
            </a:endParaRPr>
          </a:p>
          <a:p>
            <a:r>
              <a:rPr lang="es-MX" dirty="0" smtClean="0"/>
              <a:t>In </a:t>
            </a:r>
            <a:r>
              <a:rPr lang="es-MX" dirty="0" err="1" smtClean="0"/>
              <a:t>inelastic</a:t>
            </a:r>
            <a:r>
              <a:rPr lang="es-MX" dirty="0" smtClean="0"/>
              <a:t> </a:t>
            </a:r>
            <a:r>
              <a:rPr lang="es-MX" dirty="0" err="1" smtClean="0"/>
              <a:t>collisions</a:t>
            </a:r>
            <a:r>
              <a:rPr lang="es-MX" dirty="0" smtClean="0"/>
              <a:t> </a:t>
            </a:r>
            <a:r>
              <a:rPr lang="es-MX" dirty="0" err="1" smtClean="0"/>
              <a:t>kinetic</a:t>
            </a:r>
            <a:r>
              <a:rPr lang="es-MX" dirty="0" smtClean="0"/>
              <a:t> </a:t>
            </a:r>
            <a:r>
              <a:rPr lang="es-MX" dirty="0" err="1" smtClean="0"/>
              <a:t>energy</a:t>
            </a:r>
            <a:r>
              <a:rPr lang="es-MX" dirty="0" smtClean="0"/>
              <a:t> </a:t>
            </a:r>
            <a:r>
              <a:rPr lang="es-MX" dirty="0" err="1" smtClean="0"/>
              <a:t>is</a:t>
            </a:r>
            <a:r>
              <a:rPr lang="es-MX" dirty="0" smtClean="0"/>
              <a:t> ‘</a:t>
            </a:r>
            <a:r>
              <a:rPr lang="es-MX" dirty="0" err="1" smtClean="0"/>
              <a:t>lost</a:t>
            </a:r>
            <a:r>
              <a:rPr lang="es-MX" dirty="0" smtClean="0"/>
              <a:t>’. </a:t>
            </a:r>
          </a:p>
          <a:p>
            <a:r>
              <a:rPr lang="en-US" sz="2800" dirty="0" smtClean="0">
                <a:solidFill>
                  <a:srgbClr val="FFFF00"/>
                </a:solidFill>
              </a:rPr>
              <a:t>Total KE before collision </a:t>
            </a:r>
            <a:r>
              <a:rPr lang="es-MX" sz="2800" dirty="0" smtClean="0">
                <a:solidFill>
                  <a:srgbClr val="FFFF00"/>
                </a:solidFill>
              </a:rPr>
              <a:t>&gt; Total KE </a:t>
            </a:r>
            <a:r>
              <a:rPr lang="es-MX" sz="2800" dirty="0" err="1" smtClean="0">
                <a:solidFill>
                  <a:srgbClr val="FFFF00"/>
                </a:solidFill>
              </a:rPr>
              <a:t>after</a:t>
            </a:r>
            <a:r>
              <a:rPr lang="es-MX" sz="2800" dirty="0" smtClean="0">
                <a:solidFill>
                  <a:srgbClr val="FFFF00"/>
                </a:solidFill>
              </a:rPr>
              <a:t> </a:t>
            </a:r>
            <a:r>
              <a:rPr lang="es-MX" sz="2800" dirty="0" err="1" smtClean="0">
                <a:solidFill>
                  <a:srgbClr val="FFFF00"/>
                </a:solidFill>
              </a:rPr>
              <a:t>collision</a:t>
            </a:r>
            <a:r>
              <a:rPr lang="es-MX" sz="2800" dirty="0" smtClean="0">
                <a:solidFill>
                  <a:srgbClr val="FFFF00"/>
                </a:solidFill>
              </a:rPr>
              <a:t> </a:t>
            </a:r>
            <a:endParaRPr lang="en-US" sz="2800" dirty="0" smtClean="0">
              <a:solidFill>
                <a:srgbClr val="FFFF00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Work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i="1" dirty="0" smtClean="0"/>
              <a:t>(b) show an understanding of the concept of work in terms of the product </a:t>
            </a:r>
            <a:r>
              <a:rPr lang="en-US" dirty="0" smtClean="0"/>
              <a:t>of a force and displacement in the direction of the force</a:t>
            </a:r>
          </a:p>
          <a:p>
            <a:r>
              <a:rPr lang="en-US" i="1" dirty="0" smtClean="0"/>
              <a:t>(c) calculate the work done in a number of situations including the work </a:t>
            </a:r>
            <a:r>
              <a:rPr lang="en-US" dirty="0" smtClean="0"/>
              <a:t>done by a gas that is expanding against a constant external pressure: </a:t>
            </a:r>
            <a:r>
              <a:rPr lang="es-ES" i="1" dirty="0" smtClean="0"/>
              <a:t>W = p </a:t>
            </a:r>
            <a:r>
              <a:rPr lang="el-GR" i="1" dirty="0" smtClean="0"/>
              <a:t>Δ</a:t>
            </a:r>
            <a:r>
              <a:rPr lang="es-ES" i="1" dirty="0" smtClean="0"/>
              <a:t>V</a:t>
            </a:r>
          </a:p>
          <a:p>
            <a:r>
              <a:rPr lang="en-US" i="1" dirty="0" smtClean="0"/>
              <a:t>(h) derive, from the defining equation W = Fs, the formula </a:t>
            </a:r>
            <a:r>
              <a:rPr lang="en-US" i="1" dirty="0" err="1" smtClean="0"/>
              <a:t>Ep</a:t>
            </a:r>
            <a:r>
              <a:rPr lang="en-US" i="1" dirty="0" smtClean="0"/>
              <a:t> = </a:t>
            </a:r>
            <a:r>
              <a:rPr lang="en-US" i="1" dirty="0" err="1" smtClean="0"/>
              <a:t>mgh</a:t>
            </a:r>
            <a:r>
              <a:rPr lang="en-US" i="1" dirty="0" smtClean="0"/>
              <a:t> for </a:t>
            </a:r>
            <a:r>
              <a:rPr lang="en-US" dirty="0" smtClean="0"/>
              <a:t>potential energy changes near the Earth’s surface</a:t>
            </a:r>
          </a:p>
          <a:p>
            <a:endParaRPr lang="es-ES" i="1" dirty="0" smtClean="0"/>
          </a:p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86320"/>
          </a:xfrm>
        </p:spPr>
        <p:txBody>
          <a:bodyPr>
            <a:normAutofit/>
          </a:bodyPr>
          <a:lstStyle/>
          <a:p>
            <a:r>
              <a:rPr lang="en-GB" dirty="0" smtClean="0"/>
              <a:t>We </a:t>
            </a:r>
            <a:r>
              <a:rPr lang="en-GB" dirty="0"/>
              <a:t>say that work is done by a force when the object concerned moves in the direction of the force, and the force thereby transfers energy from one object to another</a:t>
            </a:r>
            <a:r>
              <a:rPr lang="en-US" dirty="0"/>
              <a:t> </a:t>
            </a:r>
            <a:r>
              <a:rPr lang="en-GB" dirty="0"/>
              <a:t>. </a:t>
            </a:r>
            <a:endParaRPr lang="en-US" dirty="0" smtClean="0"/>
          </a:p>
          <a:p>
            <a:r>
              <a:rPr lang="en-US" dirty="0" smtClean="0"/>
              <a:t> Consider the simplest possible case of work done. A force ‘F’ is acting on an object. The object has a displacement ‘S’ in the direction of the force. Then the work done is the product of force and displacement. </a:t>
            </a:r>
          </a:p>
          <a:p>
            <a:endParaRPr lang="en-GB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Work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What will happen in the case when the applied force is not in the direction of displacement but rather at an angle to it.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Find the component of force in the direction of displacement. 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This component will be doing work.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Component of force in the direction of displacement is F Cos θ.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 W = (F Cos θ) S = F. s</a:t>
            </a:r>
          </a:p>
          <a:p>
            <a:r>
              <a:rPr lang="en-US" dirty="0" smtClean="0"/>
              <a:t>Work done is a scalar quantity.</a:t>
            </a:r>
          </a:p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illustrative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57758"/>
          </a:xfrm>
        </p:spPr>
        <p:txBody>
          <a:bodyPr>
            <a:normAutofit fontScale="85000" lnSpcReduction="20000"/>
          </a:bodyPr>
          <a:lstStyle/>
          <a:p>
            <a:r>
              <a:rPr lang="en-GB" dirty="0" smtClean="0"/>
              <a:t>What sort of energy is gained by raising a mass ? </a:t>
            </a:r>
          </a:p>
          <a:p>
            <a:r>
              <a:rPr lang="en-GB" dirty="0" smtClean="0">
                <a:solidFill>
                  <a:srgbClr val="FFFF00"/>
                </a:solidFill>
              </a:rPr>
              <a:t>GPE</a:t>
            </a:r>
            <a:endParaRPr lang="en-US" dirty="0" smtClean="0">
              <a:solidFill>
                <a:srgbClr val="FFFF00"/>
              </a:solidFill>
            </a:endParaRPr>
          </a:p>
          <a:p>
            <a:r>
              <a:rPr lang="en-GB" dirty="0" smtClean="0"/>
              <a:t>What is the force acting against the movement? </a:t>
            </a:r>
          </a:p>
          <a:p>
            <a:r>
              <a:rPr lang="en-GB" dirty="0" smtClean="0">
                <a:solidFill>
                  <a:srgbClr val="FFFF00"/>
                </a:solidFill>
              </a:rPr>
              <a:t>Weight (mg) </a:t>
            </a:r>
          </a:p>
          <a:p>
            <a:r>
              <a:rPr lang="en-GB" dirty="0" smtClean="0"/>
              <a:t>We say that the lifting force is doing work against gravity. </a:t>
            </a:r>
          </a:p>
          <a:p>
            <a:r>
              <a:rPr lang="en-GB" dirty="0" smtClean="0"/>
              <a:t>If the object is raised at a steady speed, it is in equilibrium and the lifting force will just balance weight. </a:t>
            </a:r>
          </a:p>
          <a:p>
            <a:r>
              <a:rPr lang="en-GB" dirty="0" smtClean="0"/>
              <a:t>This of course ignores any air resistance </a:t>
            </a:r>
            <a:endParaRPr lang="en-US" dirty="0" smtClean="0"/>
          </a:p>
          <a:p>
            <a:r>
              <a:rPr lang="en-GB" dirty="0" smtClean="0"/>
              <a:t>What is g? </a:t>
            </a:r>
          </a:p>
          <a:p>
            <a:r>
              <a:rPr lang="en-GB" dirty="0" smtClean="0">
                <a:solidFill>
                  <a:srgbClr val="FFFF00"/>
                </a:solidFill>
              </a:rPr>
              <a:t>Gravitational field strength (Force per unit mass</a:t>
            </a:r>
            <a:endParaRPr lang="en-US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6357982"/>
          </a:xfrm>
        </p:spPr>
        <p:txBody>
          <a:bodyPr>
            <a:normAutofit fontScale="70000" lnSpcReduction="20000"/>
          </a:bodyPr>
          <a:lstStyle/>
          <a:p>
            <a:r>
              <a:rPr lang="en-GB" sz="4000" dirty="0" smtClean="0"/>
              <a:t>What two factors will determine how much energy you lose (and hence the energy transferred to the object)? </a:t>
            </a:r>
          </a:p>
          <a:p>
            <a:r>
              <a:rPr lang="en-GB" sz="4000" dirty="0" smtClean="0">
                <a:solidFill>
                  <a:srgbClr val="FFFF00"/>
                </a:solidFill>
              </a:rPr>
              <a:t>The size of the force and the distance h moved in the direction of the force.</a:t>
            </a:r>
            <a:endParaRPr lang="en-US" sz="4000" dirty="0" smtClean="0">
              <a:solidFill>
                <a:srgbClr val="FFFF00"/>
              </a:solidFill>
            </a:endParaRPr>
          </a:p>
          <a:p>
            <a:r>
              <a:rPr lang="en-GB" sz="4000" dirty="0" smtClean="0"/>
              <a:t>Can you state the equation which gives the energy gained? </a:t>
            </a:r>
          </a:p>
          <a:p>
            <a:r>
              <a:rPr lang="en-GB" sz="4000" dirty="0" err="1" smtClean="0">
                <a:solidFill>
                  <a:srgbClr val="FFFF00"/>
                </a:solidFill>
              </a:rPr>
              <a:t>mgh</a:t>
            </a:r>
            <a:endParaRPr lang="en-US" sz="4000" dirty="0" smtClean="0">
              <a:solidFill>
                <a:srgbClr val="FFFF00"/>
              </a:solidFill>
            </a:endParaRPr>
          </a:p>
          <a:p>
            <a:r>
              <a:rPr lang="en-GB" sz="4000" dirty="0" smtClean="0"/>
              <a:t>Hence how much energy is required to lift object height h?</a:t>
            </a:r>
          </a:p>
          <a:p>
            <a:r>
              <a:rPr lang="en-GB" sz="4000" dirty="0" err="1" smtClean="0">
                <a:solidFill>
                  <a:srgbClr val="FFFF00"/>
                </a:solidFill>
              </a:rPr>
              <a:t>mgh</a:t>
            </a:r>
            <a:endParaRPr lang="en-US" sz="4000" dirty="0" smtClean="0">
              <a:solidFill>
                <a:srgbClr val="FFFF00"/>
              </a:solidFill>
            </a:endParaRPr>
          </a:p>
          <a:p>
            <a:r>
              <a:rPr lang="en-GB" sz="4000" dirty="0" smtClean="0"/>
              <a:t>This suggests that energy transferred = force </a:t>
            </a:r>
            <a:r>
              <a:rPr lang="en-GB" sz="4000" dirty="0" smtClean="0">
                <a:sym typeface="Symbol"/>
              </a:rPr>
              <a:t></a:t>
            </a:r>
            <a:r>
              <a:rPr lang="en-GB" sz="4000" dirty="0" smtClean="0"/>
              <a:t> distance moved </a:t>
            </a:r>
            <a:r>
              <a:rPr lang="en-GB" sz="4000" b="1" i="1" u="sng" dirty="0" smtClean="0">
                <a:solidFill>
                  <a:srgbClr val="FFFF00"/>
                </a:solidFill>
              </a:rPr>
              <a:t>in direction of force</a:t>
            </a:r>
            <a:r>
              <a:rPr lang="en-GB" sz="4000" dirty="0" smtClean="0"/>
              <a:t>. </a:t>
            </a:r>
          </a:p>
          <a:p>
            <a:r>
              <a:rPr lang="en-GB" sz="4000" dirty="0" smtClean="0"/>
              <a:t>This is known as the work done by the force. </a:t>
            </a:r>
          </a:p>
          <a:p>
            <a:r>
              <a:rPr lang="en-GB" sz="4000" dirty="0" smtClean="0"/>
              <a:t>The equation GPE = </a:t>
            </a:r>
            <a:r>
              <a:rPr lang="en-GB" sz="4000" dirty="0" err="1" smtClean="0"/>
              <a:t>mgh</a:t>
            </a:r>
            <a:r>
              <a:rPr lang="en-GB" sz="4000" dirty="0" smtClean="0"/>
              <a:t> </a:t>
            </a:r>
          </a:p>
          <a:p>
            <a:r>
              <a:rPr lang="en-GB" sz="4000" dirty="0" err="1" smtClean="0"/>
              <a:t>mgh</a:t>
            </a:r>
            <a:r>
              <a:rPr lang="en-GB" sz="4000" dirty="0" smtClean="0"/>
              <a:t> is simply a particular case of work done.</a:t>
            </a:r>
            <a:endParaRPr lang="en-US" sz="4000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What happens to the energy if the mass is pushed along  a surface?</a:t>
            </a:r>
          </a:p>
          <a:p>
            <a:r>
              <a:rPr lang="en-GB" dirty="0" smtClean="0">
                <a:solidFill>
                  <a:srgbClr val="FFFF00"/>
                </a:solidFill>
              </a:rPr>
              <a:t>Work  is done against a frictional force. </a:t>
            </a:r>
          </a:p>
          <a:p>
            <a:r>
              <a:rPr lang="en-GB" dirty="0" smtClean="0">
                <a:solidFill>
                  <a:srgbClr val="FFFF00"/>
                </a:solidFill>
              </a:rPr>
              <a:t>The energy transferred ends up as heat.</a:t>
            </a:r>
            <a:endParaRPr lang="en-US" dirty="0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Rectangle 74"/>
          <p:cNvSpPr/>
          <p:nvPr/>
        </p:nvSpPr>
        <p:spPr>
          <a:xfrm>
            <a:off x="500034" y="1643050"/>
            <a:ext cx="8143932" cy="4929222"/>
          </a:xfrm>
          <a:prstGeom prst="rect">
            <a:avLst/>
          </a:prstGeom>
          <a:solidFill>
            <a:schemeClr val="bg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Force displacement graph</a:t>
            </a:r>
            <a:endParaRPr lang="en-US" dirty="0"/>
          </a:p>
        </p:txBody>
      </p:sp>
      <p:sp>
        <p:nvSpPr>
          <p:cNvPr id="87048" name="Rectangle 8" descr="Rectangle: Click to edit Master text styles&#10;Second level&#10;Third level&#10;Fourth level&#10;Fifth level"/>
          <p:cNvSpPr>
            <a:spLocks noChangeArrowheads="1"/>
          </p:cNvSpPr>
          <p:nvPr/>
        </p:nvSpPr>
        <p:spPr bwMode="auto">
          <a:xfrm>
            <a:off x="838200" y="19050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10000"/>
              <a:buFont typeface="Arial" pitchFamily="34" charset="0"/>
              <a:buChar char="•"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</a:t>
            </a: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 </a:t>
            </a:r>
            <a:r>
              <a:rPr kumimoji="0" lang="es-MX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cs typeface="Tahoma" pitchFamily="34" charset="0"/>
              </a:rPr>
              <a:t>The</a:t>
            </a:r>
            <a:r>
              <a:rPr kumimoji="0" lang="es-MX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cs typeface="Tahoma" pitchFamily="34" charset="0"/>
              </a:rPr>
              <a:t> </a:t>
            </a:r>
            <a:r>
              <a:rPr kumimoji="0" lang="es-MX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cs typeface="Tahoma" pitchFamily="34" charset="0"/>
              </a:rPr>
              <a:t>area</a:t>
            </a:r>
            <a:r>
              <a:rPr kumimoji="0" lang="es-MX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cs typeface="Tahoma" pitchFamily="34" charset="0"/>
              </a:rPr>
              <a:t> </a:t>
            </a:r>
            <a:r>
              <a:rPr kumimoji="0" lang="es-MX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cs typeface="Tahoma" pitchFamily="34" charset="0"/>
              </a:rPr>
              <a:t>under</a:t>
            </a:r>
            <a:r>
              <a:rPr kumimoji="0" lang="es-MX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cs typeface="Tahoma" pitchFamily="34" charset="0"/>
              </a:rPr>
              <a:t> </a:t>
            </a:r>
            <a:r>
              <a:rPr kumimoji="0" lang="es-MX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cs typeface="Tahoma" pitchFamily="34" charset="0"/>
              </a:rPr>
              <a:t>any</a:t>
            </a:r>
            <a:r>
              <a:rPr kumimoji="0" lang="es-MX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cs typeface="Tahoma" pitchFamily="34" charset="0"/>
              </a:rPr>
              <a:t> </a:t>
            </a:r>
            <a:r>
              <a:rPr kumimoji="0" lang="es-MX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cs typeface="Tahoma" pitchFamily="34" charset="0"/>
              </a:rPr>
              <a:t>force-displacement</a:t>
            </a:r>
            <a:r>
              <a:rPr kumimoji="0" lang="es-MX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cs typeface="Tahoma" pitchFamily="34" charset="0"/>
              </a:rPr>
              <a:t> </a:t>
            </a:r>
            <a:r>
              <a:rPr kumimoji="0" lang="es-MX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cs typeface="Tahoma" pitchFamily="34" charset="0"/>
              </a:rPr>
              <a:t>graph</a:t>
            </a:r>
            <a:r>
              <a:rPr kumimoji="0" lang="es-MX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cs typeface="Tahoma" pitchFamily="34" charset="0"/>
              </a:rPr>
              <a:t> </a:t>
            </a:r>
            <a:r>
              <a:rPr kumimoji="0" lang="es-MX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cs typeface="Tahoma" pitchFamily="34" charset="0"/>
              </a:rPr>
              <a:t>is</a:t>
            </a:r>
            <a:r>
              <a:rPr kumimoji="0" lang="es-MX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cs typeface="Tahoma" pitchFamily="34" charset="0"/>
              </a:rPr>
              <a:t> </a:t>
            </a:r>
            <a:r>
              <a:rPr kumimoji="0" lang="es-MX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cs typeface="Tahoma" pitchFamily="34" charset="0"/>
              </a:rPr>
              <a:t>the</a:t>
            </a:r>
            <a:r>
              <a:rPr kumimoji="0" lang="es-MX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cs typeface="Tahoma" pitchFamily="34" charset="0"/>
              </a:rPr>
              <a:t> </a:t>
            </a:r>
            <a:r>
              <a:rPr kumimoji="0" lang="es-MX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cs typeface="Tahoma" pitchFamily="34" charset="0"/>
              </a:rPr>
              <a:t>work</a:t>
            </a:r>
            <a:r>
              <a:rPr kumimoji="0" lang="es-MX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cs typeface="Tahoma" pitchFamily="34" charset="0"/>
              </a:rPr>
              <a:t> done</a:t>
            </a:r>
            <a:endParaRPr kumimoji="0" lang="es-MX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pSp>
        <p:nvGrpSpPr>
          <p:cNvPr id="3" name="Group 1"/>
          <p:cNvGrpSpPr>
            <a:grpSpLocks/>
          </p:cNvGrpSpPr>
          <p:nvPr/>
        </p:nvGrpSpPr>
        <p:grpSpPr bwMode="auto">
          <a:xfrm>
            <a:off x="517525" y="3013075"/>
            <a:ext cx="7885113" cy="3581400"/>
            <a:chOff x="326" y="1898"/>
            <a:chExt cx="4967" cy="2256"/>
          </a:xfrm>
        </p:grpSpPr>
        <p:sp>
          <p:nvSpPr>
            <p:cNvPr id="87047" name="Line 7"/>
            <p:cNvSpPr>
              <a:spLocks noChangeShapeType="1"/>
            </p:cNvSpPr>
            <p:nvPr/>
          </p:nvSpPr>
          <p:spPr bwMode="auto">
            <a:xfrm flipV="1">
              <a:off x="1200" y="2016"/>
              <a:ext cx="0" cy="1728"/>
            </a:xfrm>
            <a:prstGeom prst="line">
              <a:avLst/>
            </a:prstGeom>
            <a:noFill/>
            <a:ln w="28575">
              <a:solidFill>
                <a:srgbClr val="40458C"/>
              </a:solidFill>
              <a:round/>
              <a:headEnd/>
              <a:tailEnd type="triangle" w="lg" len="med"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046" name="Line 6"/>
            <p:cNvSpPr>
              <a:spLocks noChangeShapeType="1"/>
            </p:cNvSpPr>
            <p:nvPr/>
          </p:nvSpPr>
          <p:spPr bwMode="auto">
            <a:xfrm>
              <a:off x="1200" y="3744"/>
              <a:ext cx="3360" cy="0"/>
            </a:xfrm>
            <a:prstGeom prst="line">
              <a:avLst/>
            </a:prstGeom>
            <a:noFill/>
            <a:ln w="28575">
              <a:solidFill>
                <a:srgbClr val="40458C"/>
              </a:solidFill>
              <a:round/>
              <a:headEnd/>
              <a:tailEnd type="triangle" w="lg" len="med"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045" name="Text Box 5"/>
            <p:cNvSpPr txBox="1">
              <a:spLocks noChangeArrowheads="1"/>
            </p:cNvSpPr>
            <p:nvPr/>
          </p:nvSpPr>
          <p:spPr bwMode="auto">
            <a:xfrm>
              <a:off x="326" y="1898"/>
              <a:ext cx="510" cy="288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 type="none" w="lg" len="med"/>
            </a:ln>
            <a:effectLst/>
          </p:spPr>
          <p:txBody>
            <a:bodyPr vert="horz" wrap="non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MX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force</a:t>
              </a:r>
              <a:r>
                <a: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87044" name="Text Box 4"/>
            <p:cNvSpPr txBox="1">
              <a:spLocks noChangeArrowheads="1"/>
            </p:cNvSpPr>
            <p:nvPr/>
          </p:nvSpPr>
          <p:spPr bwMode="auto">
            <a:xfrm>
              <a:off x="4166" y="3866"/>
              <a:ext cx="1127" cy="288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 type="none" w="lg" len="med"/>
            </a:ln>
            <a:effectLst/>
          </p:spPr>
          <p:txBody>
            <a:bodyPr vert="horz" wrap="non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MX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displacement</a:t>
              </a:r>
              <a:r>
                <a: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87043" name="Freeform 3"/>
            <p:cNvSpPr>
              <a:spLocks/>
            </p:cNvSpPr>
            <p:nvPr/>
          </p:nvSpPr>
          <p:spPr bwMode="auto">
            <a:xfrm>
              <a:off x="1200" y="2224"/>
              <a:ext cx="3168" cy="1520"/>
            </a:xfrm>
            <a:custGeom>
              <a:avLst/>
              <a:gdLst/>
              <a:ahLst/>
              <a:cxnLst>
                <a:cxn ang="0">
                  <a:pos x="0" y="272"/>
                </a:cxn>
                <a:cxn ang="0">
                  <a:pos x="240" y="128"/>
                </a:cxn>
                <a:cxn ang="0">
                  <a:pos x="672" y="32"/>
                </a:cxn>
                <a:cxn ang="0">
                  <a:pos x="1008" y="320"/>
                </a:cxn>
                <a:cxn ang="0">
                  <a:pos x="1248" y="608"/>
                </a:cxn>
                <a:cxn ang="0">
                  <a:pos x="1920" y="560"/>
                </a:cxn>
                <a:cxn ang="0">
                  <a:pos x="2256" y="320"/>
                </a:cxn>
                <a:cxn ang="0">
                  <a:pos x="2928" y="272"/>
                </a:cxn>
                <a:cxn ang="0">
                  <a:pos x="3168" y="1520"/>
                </a:cxn>
              </a:cxnLst>
              <a:rect l="0" t="0" r="r" b="b"/>
              <a:pathLst>
                <a:path w="3168" h="1520">
                  <a:moveTo>
                    <a:pt x="0" y="272"/>
                  </a:moveTo>
                  <a:cubicBezTo>
                    <a:pt x="64" y="220"/>
                    <a:pt x="128" y="168"/>
                    <a:pt x="240" y="128"/>
                  </a:cubicBezTo>
                  <a:cubicBezTo>
                    <a:pt x="352" y="88"/>
                    <a:pt x="544" y="0"/>
                    <a:pt x="672" y="32"/>
                  </a:cubicBezTo>
                  <a:cubicBezTo>
                    <a:pt x="800" y="64"/>
                    <a:pt x="912" y="224"/>
                    <a:pt x="1008" y="320"/>
                  </a:cubicBezTo>
                  <a:cubicBezTo>
                    <a:pt x="1104" y="416"/>
                    <a:pt x="1096" y="568"/>
                    <a:pt x="1248" y="608"/>
                  </a:cubicBezTo>
                  <a:cubicBezTo>
                    <a:pt x="1400" y="648"/>
                    <a:pt x="1752" y="608"/>
                    <a:pt x="1920" y="560"/>
                  </a:cubicBezTo>
                  <a:cubicBezTo>
                    <a:pt x="2088" y="512"/>
                    <a:pt x="2088" y="368"/>
                    <a:pt x="2256" y="320"/>
                  </a:cubicBezTo>
                  <a:cubicBezTo>
                    <a:pt x="2424" y="272"/>
                    <a:pt x="2776" y="72"/>
                    <a:pt x="2928" y="272"/>
                  </a:cubicBezTo>
                  <a:cubicBezTo>
                    <a:pt x="3080" y="472"/>
                    <a:pt x="3128" y="1312"/>
                    <a:pt x="3168" y="1520"/>
                  </a:cubicBezTo>
                </a:path>
              </a:pathLst>
            </a:custGeom>
            <a:noFill/>
            <a:ln w="28575">
              <a:solidFill>
                <a:srgbClr val="40458C"/>
              </a:solidFill>
              <a:round/>
              <a:headEnd/>
              <a:tailEnd type="none" w="lg" len="med"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042" name="Text Box 2"/>
            <p:cNvSpPr txBox="1">
              <a:spLocks noChangeArrowheads="1"/>
            </p:cNvSpPr>
            <p:nvPr/>
          </p:nvSpPr>
          <p:spPr bwMode="auto">
            <a:xfrm>
              <a:off x="1622" y="3002"/>
              <a:ext cx="1509" cy="288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 type="none" w="lg" len="med"/>
            </a:ln>
            <a:effectLst/>
          </p:spPr>
          <p:txBody>
            <a:bodyPr vert="horz" wrap="non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MX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Area = work done</a:t>
              </a:r>
              <a:r>
                <a: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70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048" grpId="0" build="p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0"/>
            <a:ext cx="8686800" cy="129844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Work done by an ideal gas during expansion</a:t>
            </a:r>
            <a:endParaRPr lang="en-US" dirty="0"/>
          </a:p>
        </p:txBody>
      </p:sp>
      <p:grpSp>
        <p:nvGrpSpPr>
          <p:cNvPr id="3" name="Group 1"/>
          <p:cNvGrpSpPr>
            <a:grpSpLocks/>
          </p:cNvGrpSpPr>
          <p:nvPr/>
        </p:nvGrpSpPr>
        <p:grpSpPr bwMode="auto">
          <a:xfrm>
            <a:off x="685800" y="3429000"/>
            <a:ext cx="5257800" cy="2472336"/>
            <a:chOff x="1710" y="8836"/>
            <a:chExt cx="4320" cy="2767"/>
          </a:xfrm>
        </p:grpSpPr>
        <p:grpSp>
          <p:nvGrpSpPr>
            <p:cNvPr id="4" name="Group 8"/>
            <p:cNvGrpSpPr>
              <a:grpSpLocks/>
            </p:cNvGrpSpPr>
            <p:nvPr/>
          </p:nvGrpSpPr>
          <p:grpSpPr bwMode="auto">
            <a:xfrm>
              <a:off x="1710" y="8836"/>
              <a:ext cx="4320" cy="2190"/>
              <a:chOff x="2460" y="13080"/>
              <a:chExt cx="4320" cy="2190"/>
            </a:xfrm>
          </p:grpSpPr>
          <p:sp>
            <p:nvSpPr>
              <p:cNvPr id="11" name="AutoShape 12"/>
              <p:cNvSpPr>
                <a:spLocks noChangeArrowheads="1"/>
              </p:cNvSpPr>
              <p:nvPr/>
            </p:nvSpPr>
            <p:spPr bwMode="auto">
              <a:xfrm rot="5400000">
                <a:off x="2520" y="13020"/>
                <a:ext cx="2190" cy="2310"/>
              </a:xfrm>
              <a:prstGeom prst="can">
                <a:avLst>
                  <a:gd name="adj" fmla="val 26370"/>
                </a:avLst>
              </a:prstGeom>
              <a:solidFill>
                <a:srgbClr val="00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" name="AutoShape 11"/>
              <p:cNvSpPr>
                <a:spLocks noChangeArrowheads="1"/>
              </p:cNvSpPr>
              <p:nvPr/>
            </p:nvSpPr>
            <p:spPr bwMode="auto">
              <a:xfrm rot="5400000">
                <a:off x="2865" y="13755"/>
                <a:ext cx="2190" cy="840"/>
              </a:xfrm>
              <a:prstGeom prst="can">
                <a:avLst>
                  <a:gd name="adj" fmla="val 50000"/>
                </a:avLst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" name="AutoShape 10"/>
              <p:cNvSpPr>
                <a:spLocks noChangeArrowheads="1"/>
              </p:cNvSpPr>
              <p:nvPr/>
            </p:nvSpPr>
            <p:spPr bwMode="auto">
              <a:xfrm rot="5400000">
                <a:off x="3285" y="13755"/>
                <a:ext cx="2190" cy="840"/>
              </a:xfrm>
              <a:prstGeom prst="can">
                <a:avLst>
                  <a:gd name="adj" fmla="val 50000"/>
                </a:avLst>
              </a:prstGeom>
              <a:gradFill rotWithShape="0">
                <a:gsLst>
                  <a:gs pos="0">
                    <a:srgbClr val="C0C0C0"/>
                  </a:gs>
                  <a:gs pos="100000">
                    <a:srgbClr val="C0C0C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" name="AutoShape 9"/>
              <p:cNvSpPr>
                <a:spLocks noChangeArrowheads="1"/>
              </p:cNvSpPr>
              <p:nvPr/>
            </p:nvSpPr>
            <p:spPr bwMode="auto">
              <a:xfrm rot="5400000">
                <a:off x="5565" y="13095"/>
                <a:ext cx="240" cy="2190"/>
              </a:xfrm>
              <a:prstGeom prst="can">
                <a:avLst>
                  <a:gd name="adj" fmla="val 30797"/>
                </a:avLst>
              </a:prstGeom>
              <a:gradFill rotWithShape="0">
                <a:gsLst>
                  <a:gs pos="0">
                    <a:srgbClr val="C0C0C0"/>
                  </a:gs>
                  <a:gs pos="100000">
                    <a:srgbClr val="C0C0C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5" name="Text Box 7"/>
            <p:cNvSpPr txBox="1">
              <a:spLocks noChangeArrowheads="1"/>
            </p:cNvSpPr>
            <p:nvPr/>
          </p:nvSpPr>
          <p:spPr bwMode="auto">
            <a:xfrm>
              <a:off x="2712" y="9604"/>
              <a:ext cx="544" cy="7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91440" tIns="0" rIns="9144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2800" b="1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" charset="0"/>
                  <a:cs typeface="Arial" pitchFamily="34" charset="0"/>
                </a:rPr>
                <a:t>dV</a:t>
              </a:r>
              <a:endParaRPr kumimoji="0" lang="en-GB" sz="5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6" name="Text Box 6"/>
            <p:cNvSpPr txBox="1">
              <a:spLocks noChangeArrowheads="1"/>
            </p:cNvSpPr>
            <p:nvPr/>
          </p:nvSpPr>
          <p:spPr bwMode="auto">
            <a:xfrm>
              <a:off x="2900" y="10883"/>
              <a:ext cx="680" cy="7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2800" b="1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" charset="0"/>
                  <a:cs typeface="Arial" pitchFamily="34" charset="0"/>
                </a:rPr>
                <a:t>dx</a:t>
              </a:r>
              <a:endParaRPr kumimoji="0" lang="en-GB" sz="5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7" name="Text Box 5"/>
            <p:cNvSpPr txBox="1">
              <a:spLocks noChangeArrowheads="1"/>
            </p:cNvSpPr>
            <p:nvPr/>
          </p:nvSpPr>
          <p:spPr bwMode="auto">
            <a:xfrm>
              <a:off x="1880" y="9433"/>
              <a:ext cx="611" cy="5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91440" tIns="0" rIns="9144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2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" charset="0"/>
                  <a:cs typeface="Times New Roman" pitchFamily="18" charset="0"/>
                </a:rPr>
                <a:t>P,V</a:t>
              </a:r>
              <a:endParaRPr kumimoji="0" lang="en-GB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8" name="Text Box 4"/>
            <p:cNvSpPr txBox="1">
              <a:spLocks noChangeArrowheads="1"/>
            </p:cNvSpPr>
            <p:nvPr/>
          </p:nvSpPr>
          <p:spPr bwMode="auto">
            <a:xfrm>
              <a:off x="4880" y="10157"/>
              <a:ext cx="680" cy="7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3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" charset="0"/>
                  <a:cs typeface="Times New Roman" pitchFamily="18" charset="0"/>
                </a:rPr>
                <a:t>F</a:t>
              </a:r>
              <a:endParaRPr kumimoji="0" lang="en-GB" sz="6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9" name="AutoShape 3"/>
            <p:cNvSpPr>
              <a:spLocks noChangeArrowheads="1"/>
            </p:cNvSpPr>
            <p:nvPr/>
          </p:nvSpPr>
          <p:spPr bwMode="auto">
            <a:xfrm flipH="1">
              <a:off x="3900" y="10160"/>
              <a:ext cx="1020" cy="460"/>
            </a:xfrm>
            <a:custGeom>
              <a:avLst/>
              <a:gdLst>
                <a:gd name="G0" fmla="+- 16200 0 0"/>
                <a:gd name="G1" fmla="+- 5400 0 0"/>
                <a:gd name="G2" fmla="+- 21600 0 5400"/>
                <a:gd name="G3" fmla="+- 10800 0 5400"/>
                <a:gd name="G4" fmla="+- 21600 0 16200"/>
                <a:gd name="G5" fmla="*/ G4 G3 10800"/>
                <a:gd name="G6" fmla="+- 21600 0 G5"/>
                <a:gd name="T0" fmla="*/ 16200 w 21600"/>
                <a:gd name="T1" fmla="*/ 0 h 21600"/>
                <a:gd name="T2" fmla="*/ 0 w 21600"/>
                <a:gd name="T3" fmla="*/ 10800 h 21600"/>
                <a:gd name="T4" fmla="*/ 16200 w 21600"/>
                <a:gd name="T5" fmla="*/ 21600 h 21600"/>
                <a:gd name="T6" fmla="*/ 21600 w 21600"/>
                <a:gd name="T7" fmla="*/ 1080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3375 w 21600"/>
                <a:gd name="T13" fmla="*/ G1 h 21600"/>
                <a:gd name="T14" fmla="*/ G6 w 21600"/>
                <a:gd name="T15" fmla="*/ G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6200" y="0"/>
                  </a:moveTo>
                  <a:lnTo>
                    <a:pt x="16200" y="5400"/>
                  </a:lnTo>
                  <a:lnTo>
                    <a:pt x="3375" y="5400"/>
                  </a:lnTo>
                  <a:lnTo>
                    <a:pt x="3375" y="16200"/>
                  </a:lnTo>
                  <a:lnTo>
                    <a:pt x="16200" y="16200"/>
                  </a:lnTo>
                  <a:lnTo>
                    <a:pt x="16200" y="21600"/>
                  </a:lnTo>
                  <a:lnTo>
                    <a:pt x="21600" y="10800"/>
                  </a:lnTo>
                  <a:close/>
                </a:path>
                <a:path w="21600" h="21600">
                  <a:moveTo>
                    <a:pt x="1350" y="5400"/>
                  </a:moveTo>
                  <a:lnTo>
                    <a:pt x="1350" y="16200"/>
                  </a:lnTo>
                  <a:lnTo>
                    <a:pt x="2700" y="16200"/>
                  </a:lnTo>
                  <a:lnTo>
                    <a:pt x="2700" y="5400"/>
                  </a:lnTo>
                  <a:close/>
                </a:path>
                <a:path w="21600" h="21600">
                  <a:moveTo>
                    <a:pt x="0" y="5400"/>
                  </a:moveTo>
                  <a:lnTo>
                    <a:pt x="0" y="16200"/>
                  </a:lnTo>
                  <a:lnTo>
                    <a:pt x="675" y="16200"/>
                  </a:lnTo>
                  <a:lnTo>
                    <a:pt x="675" y="5400"/>
                  </a:lnTo>
                  <a:close/>
                </a:path>
              </a:pathLst>
            </a:cu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Text Box 2"/>
            <p:cNvSpPr txBox="1">
              <a:spLocks noChangeArrowheads="1"/>
            </p:cNvSpPr>
            <p:nvPr/>
          </p:nvSpPr>
          <p:spPr bwMode="auto">
            <a:xfrm>
              <a:off x="3612" y="9156"/>
              <a:ext cx="680" cy="7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" charset="0"/>
                  <a:cs typeface="Arial" pitchFamily="34" charset="0"/>
                </a:rPr>
                <a:t> </a:t>
              </a:r>
              <a:r>
                <a:rPr kumimoji="0" lang="en-GB" sz="3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" charset="0"/>
                  <a:cs typeface="Arial" pitchFamily="34" charset="0"/>
                </a:rPr>
                <a:t>A</a:t>
              </a:r>
              <a:endParaRPr kumimoji="0" lang="en-GB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714348" y="1285860"/>
            <a:ext cx="7620000" cy="2062103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" charset="0"/>
              </a:rPr>
              <a:t>Consider an ideal gas at a pressure P enclosed in a cylinder of cross sectional area A.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" charset="0"/>
              </a:rPr>
              <a:t>The gas is then compressed by pushing the piston in a distance </a:t>
            </a:r>
            <a:r>
              <a:rPr kumimoji="0" lang="en-GB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Symbol" pitchFamily="18" charset="2"/>
                <a:ea typeface="Times" charset="0"/>
              </a:rPr>
              <a:t>D</a:t>
            </a:r>
            <a:r>
              <a:rPr kumimoji="0" lang="en-GB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" charset="0"/>
              </a:rPr>
              <a:t>x</a:t>
            </a: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" charset="0"/>
              </a:rPr>
              <a:t>, the volume of the gas decreasing by </a:t>
            </a: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ymbol" pitchFamily="18" charset="2"/>
                <a:ea typeface="Times" charset="0"/>
              </a:rPr>
              <a:t>D</a:t>
            </a: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" charset="0"/>
              </a:rPr>
              <a:t>V. (We assume that the change in volume is small so that the pressure remains almost constant at P).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" charset="0"/>
              </a:rPr>
              <a:t>Work done on the gas during this compression = </a:t>
            </a: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ymbol" pitchFamily="18" charset="2"/>
                <a:ea typeface="Times" charset="0"/>
              </a:rPr>
              <a:t>D</a:t>
            </a: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" charset="0"/>
              </a:rPr>
              <a:t>W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" charset="0"/>
              </a:rPr>
              <a:t>Force on piston = P A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" charset="0"/>
              </a:rPr>
              <a:t>So the work done during compression = </a:t>
            </a: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ymbol" pitchFamily="18" charset="2"/>
                <a:ea typeface="Times" charset="0"/>
              </a:rPr>
              <a:t>D</a:t>
            </a: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" charset="0"/>
              </a:rPr>
              <a:t>W = P A </a:t>
            </a:r>
            <a:r>
              <a:rPr kumimoji="0" lang="en-GB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Symbol" pitchFamily="18" charset="2"/>
                <a:ea typeface="Times" charset="0"/>
              </a:rPr>
              <a:t>D</a:t>
            </a:r>
            <a:r>
              <a:rPr kumimoji="0" lang="en-GB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" charset="0"/>
              </a:rPr>
              <a:t>x</a:t>
            </a: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" charset="0"/>
              </a:rPr>
              <a:t> = P </a:t>
            </a: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ymbol" pitchFamily="18" charset="2"/>
                <a:ea typeface="Times" charset="0"/>
              </a:rPr>
              <a:t>D</a:t>
            </a: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" charset="0"/>
              </a:rPr>
              <a:t>V </a:t>
            </a:r>
            <a:endParaRPr kumimoji="0" lang="en-GB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6400800" y="4572000"/>
            <a:ext cx="2106613" cy="484187"/>
          </a:xfrm>
          <a:prstGeom prst="rect">
            <a:avLst/>
          </a:prstGeom>
          <a:solidFill>
            <a:srgbClr val="FFCCFF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ymbol" pitchFamily="18" charset="2"/>
                <a:ea typeface="Times" charset="0"/>
              </a:rPr>
              <a:t>D</a:t>
            </a:r>
            <a:r>
              <a:rPr kumimoji="0" lang="en-GB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" charset="0"/>
              </a:rPr>
              <a:t>U = </a:t>
            </a:r>
            <a:r>
              <a:rPr kumimoji="0" lang="en-GB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ymbol" pitchFamily="18" charset="2"/>
                <a:ea typeface="Times" charset="0"/>
              </a:rPr>
              <a:t>D</a:t>
            </a:r>
            <a:r>
              <a:rPr kumimoji="0" lang="en-GB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" charset="0"/>
              </a:rPr>
              <a:t>Q -</a:t>
            </a:r>
            <a:r>
              <a:rPr kumimoji="0" lang="en-GB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ymbol" pitchFamily="18" charset="2"/>
                <a:ea typeface="Times" charset="0"/>
              </a:rPr>
              <a:t>D</a:t>
            </a:r>
            <a:r>
              <a:rPr kumimoji="0" lang="en-GB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" charset="0"/>
              </a:rPr>
              <a:t>W = </a:t>
            </a:r>
            <a:r>
              <a:rPr kumimoji="0" lang="en-GB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ymbol" pitchFamily="18" charset="2"/>
                <a:ea typeface="Times" charset="0"/>
              </a:rPr>
              <a:t>D</a:t>
            </a:r>
            <a:r>
              <a:rPr kumimoji="0" lang="en-GB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" charset="0"/>
              </a:rPr>
              <a:t>Q - P </a:t>
            </a:r>
            <a:r>
              <a:rPr kumimoji="0" lang="en-GB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ymbol" pitchFamily="18" charset="2"/>
                <a:ea typeface="Times" charset="0"/>
              </a:rPr>
              <a:t>D</a:t>
            </a:r>
            <a:r>
              <a:rPr kumimoji="0" lang="en-GB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" charset="0"/>
              </a:rPr>
              <a:t>V</a:t>
            </a:r>
            <a:endParaRPr kumimoji="0" lang="en-GB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-2532063" y="533400"/>
            <a:ext cx="5207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485" name="Rectangle 5"/>
          <p:cNvSpPr>
            <a:spLocks noChangeArrowheads="1"/>
          </p:cNvSpPr>
          <p:nvPr/>
        </p:nvSpPr>
        <p:spPr bwMode="auto">
          <a:xfrm>
            <a:off x="6324600" y="3505200"/>
            <a:ext cx="25908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The first law of thermodynamics can then be written as:</a:t>
            </a:r>
          </a:p>
        </p:txBody>
      </p:sp>
      <p:sp>
        <p:nvSpPr>
          <p:cNvPr id="20487" name="Rectangle 7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/>
            </a:r>
            <a:b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</a:br>
            <a:r>
              <a:rPr kumimoji="0" lang="en-GB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" charset="0"/>
                <a:cs typeface="Times New Roman" pitchFamily="18" charset="0"/>
              </a:rPr>
              <a:t/>
            </a:r>
            <a:br>
              <a:rPr kumimoji="0" lang="en-GB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" charset="0"/>
                <a:cs typeface="Times New Roman" pitchFamily="18" charset="0"/>
              </a:rPr>
            </a:b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048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04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04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04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04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048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1" grpId="0" build="p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To</a:t>
            </a:r>
            <a:r>
              <a:rPr lang="es-ES" dirty="0" smtClean="0"/>
              <a:t> do</a:t>
            </a:r>
            <a:endParaRPr lang="es-ES" dirty="0"/>
          </a:p>
        </p:txBody>
      </p:sp>
      <p:sp>
        <p:nvSpPr>
          <p:cNvPr id="4" name="3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P 67 q2 and 5</a:t>
            </a:r>
          </a:p>
          <a:p>
            <a:r>
              <a:rPr lang="es-ES" dirty="0" smtClean="0"/>
              <a:t>P 108 q 36, 38, 39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dirty="0" smtClean="0"/>
              <a:t>Think of force as a mechanism by which energy is transferred from one body to another. </a:t>
            </a:r>
          </a:p>
          <a:p>
            <a:r>
              <a:rPr lang="en-GB" dirty="0" smtClean="0"/>
              <a:t>This only occurs when the object moves in the direction of the force.</a:t>
            </a:r>
          </a:p>
          <a:p>
            <a:r>
              <a:rPr lang="en-GB" dirty="0" smtClean="0"/>
              <a:t>Consider the forces on vehicles when accelerating/decelerating. </a:t>
            </a:r>
          </a:p>
          <a:p>
            <a:r>
              <a:rPr lang="en-GB" dirty="0" smtClean="0"/>
              <a:t>Consider the effect of the </a:t>
            </a:r>
            <a:r>
              <a:rPr lang="en-GB" i="1" dirty="0" smtClean="0"/>
              <a:t>distance</a:t>
            </a:r>
            <a:r>
              <a:rPr lang="en-GB" dirty="0" smtClean="0"/>
              <a:t> over which the force acts rather than the </a:t>
            </a:r>
            <a:r>
              <a:rPr lang="en-GB" i="1" dirty="0" smtClean="0"/>
              <a:t>time</a:t>
            </a:r>
            <a:r>
              <a:rPr lang="en-GB" dirty="0" smtClean="0"/>
              <a:t> of action of the force. 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Kinetic</a:t>
            </a:r>
            <a:r>
              <a:rPr lang="es-ES" dirty="0" smtClean="0"/>
              <a:t> </a:t>
            </a:r>
            <a:r>
              <a:rPr lang="es-ES" dirty="0" err="1" smtClean="0"/>
              <a:t>Energy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(d) derive, from the equations of motion, the formula </a:t>
            </a:r>
            <a:r>
              <a:rPr lang="en-US" i="1" dirty="0" err="1" smtClean="0"/>
              <a:t>Ek</a:t>
            </a:r>
            <a:r>
              <a:rPr lang="en-US" i="1" dirty="0" smtClean="0"/>
              <a:t> = ½</a:t>
            </a:r>
            <a:r>
              <a:rPr lang="es-ES" dirty="0" smtClean="0"/>
              <a:t> mv</a:t>
            </a:r>
            <a:r>
              <a:rPr lang="es-ES" baseline="30000" dirty="0" smtClean="0"/>
              <a:t>2</a:t>
            </a:r>
          </a:p>
          <a:p>
            <a:endParaRPr lang="es-E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Derivation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ES" dirty="0" err="1" smtClean="0"/>
              <a:t>See</a:t>
            </a:r>
            <a:r>
              <a:rPr lang="es-ES" dirty="0" smtClean="0"/>
              <a:t> p63 in P4U</a:t>
            </a:r>
          </a:p>
          <a:p>
            <a:r>
              <a:rPr lang="es-ES" dirty="0" smtClean="0">
                <a:solidFill>
                  <a:srgbClr val="FFFF00"/>
                </a:solidFill>
              </a:rPr>
              <a:t>Use v2=u2+2as, F=</a:t>
            </a:r>
            <a:r>
              <a:rPr lang="es-ES" dirty="0" err="1" smtClean="0">
                <a:solidFill>
                  <a:srgbClr val="FFFF00"/>
                </a:solidFill>
              </a:rPr>
              <a:t>ma</a:t>
            </a:r>
            <a:r>
              <a:rPr lang="es-ES" dirty="0" smtClean="0">
                <a:solidFill>
                  <a:srgbClr val="FFFF00"/>
                </a:solidFill>
              </a:rPr>
              <a:t> and </a:t>
            </a:r>
            <a:r>
              <a:rPr lang="es-ES" dirty="0" err="1" smtClean="0">
                <a:solidFill>
                  <a:srgbClr val="FFFF00"/>
                </a:solidFill>
              </a:rPr>
              <a:t>Work</a:t>
            </a:r>
            <a:r>
              <a:rPr lang="es-ES" dirty="0" smtClean="0">
                <a:solidFill>
                  <a:srgbClr val="FFFF00"/>
                </a:solidFill>
              </a:rPr>
              <a:t> =</a:t>
            </a:r>
            <a:r>
              <a:rPr lang="es-ES" dirty="0" err="1" smtClean="0">
                <a:solidFill>
                  <a:srgbClr val="FFFF00"/>
                </a:solidFill>
              </a:rPr>
              <a:t>Fs</a:t>
            </a:r>
            <a:endParaRPr lang="es-ES" dirty="0" smtClean="0">
              <a:solidFill>
                <a:srgbClr val="FFFF00"/>
              </a:solidFill>
            </a:endParaRPr>
          </a:p>
          <a:p>
            <a:r>
              <a:rPr lang="es-ES" dirty="0" smtClean="0"/>
              <a:t>v</a:t>
            </a:r>
            <a:r>
              <a:rPr lang="es-ES" baseline="30000" dirty="0" smtClean="0"/>
              <a:t>2</a:t>
            </a:r>
            <a:r>
              <a:rPr lang="es-ES" dirty="0" smtClean="0"/>
              <a:t>=u</a:t>
            </a:r>
            <a:r>
              <a:rPr lang="es-ES" baseline="30000" dirty="0" smtClean="0"/>
              <a:t>2</a:t>
            </a:r>
            <a:r>
              <a:rPr lang="es-ES" dirty="0" smtClean="0"/>
              <a:t>+2as </a:t>
            </a:r>
            <a:r>
              <a:rPr lang="es-ES" dirty="0" err="1" smtClean="0">
                <a:solidFill>
                  <a:srgbClr val="FFFF00"/>
                </a:solidFill>
              </a:rPr>
              <a:t>Rearrange</a:t>
            </a:r>
            <a:r>
              <a:rPr lang="es-ES" dirty="0" smtClean="0">
                <a:solidFill>
                  <a:srgbClr val="FFFF00"/>
                </a:solidFill>
              </a:rPr>
              <a:t> </a:t>
            </a:r>
            <a:r>
              <a:rPr lang="es-ES" dirty="0" err="1" smtClean="0">
                <a:solidFill>
                  <a:srgbClr val="FFFF00"/>
                </a:solidFill>
              </a:rPr>
              <a:t>for</a:t>
            </a:r>
            <a:r>
              <a:rPr lang="es-ES" dirty="0" smtClean="0">
                <a:solidFill>
                  <a:srgbClr val="FFFF00"/>
                </a:solidFill>
              </a:rPr>
              <a:t> a</a:t>
            </a:r>
          </a:p>
          <a:p>
            <a:r>
              <a:rPr lang="es-ES" dirty="0" smtClean="0"/>
              <a:t>a = (v</a:t>
            </a:r>
            <a:r>
              <a:rPr lang="es-ES" baseline="30000" dirty="0" smtClean="0"/>
              <a:t>2</a:t>
            </a:r>
            <a:r>
              <a:rPr lang="es-ES" dirty="0" smtClean="0"/>
              <a:t>-u</a:t>
            </a:r>
            <a:r>
              <a:rPr lang="es-ES" baseline="30000" dirty="0" smtClean="0"/>
              <a:t>2</a:t>
            </a:r>
            <a:r>
              <a:rPr lang="es-ES" dirty="0" smtClean="0"/>
              <a:t>)/2s </a:t>
            </a:r>
            <a:r>
              <a:rPr lang="es-ES" dirty="0" err="1" smtClean="0">
                <a:solidFill>
                  <a:srgbClr val="FFFF00"/>
                </a:solidFill>
              </a:rPr>
              <a:t>Now</a:t>
            </a:r>
            <a:r>
              <a:rPr lang="es-ES" dirty="0" smtClean="0">
                <a:solidFill>
                  <a:srgbClr val="FFFF00"/>
                </a:solidFill>
              </a:rPr>
              <a:t> use F=</a:t>
            </a:r>
            <a:r>
              <a:rPr lang="es-ES" dirty="0" err="1" smtClean="0">
                <a:solidFill>
                  <a:srgbClr val="FFFF00"/>
                </a:solidFill>
              </a:rPr>
              <a:t>ma</a:t>
            </a:r>
            <a:endParaRPr lang="es-ES" dirty="0" smtClean="0">
              <a:solidFill>
                <a:srgbClr val="FFFF00"/>
              </a:solidFill>
            </a:endParaRPr>
          </a:p>
          <a:p>
            <a:r>
              <a:rPr lang="es-ES" dirty="0" smtClean="0"/>
              <a:t>F=</a:t>
            </a:r>
            <a:r>
              <a:rPr lang="es-ES" dirty="0" err="1" smtClean="0"/>
              <a:t>ma</a:t>
            </a:r>
            <a:r>
              <a:rPr lang="es-ES" dirty="0" smtClean="0"/>
              <a:t> = m (v</a:t>
            </a:r>
            <a:r>
              <a:rPr lang="es-ES" baseline="30000" dirty="0" smtClean="0"/>
              <a:t>2</a:t>
            </a:r>
            <a:r>
              <a:rPr lang="es-ES" dirty="0" smtClean="0"/>
              <a:t>-u</a:t>
            </a:r>
            <a:r>
              <a:rPr lang="es-ES" baseline="30000" dirty="0" smtClean="0"/>
              <a:t>2</a:t>
            </a:r>
            <a:r>
              <a:rPr lang="es-ES" dirty="0" smtClean="0"/>
              <a:t>)/2s </a:t>
            </a:r>
            <a:r>
              <a:rPr lang="es-ES" dirty="0" err="1" smtClean="0">
                <a:solidFill>
                  <a:srgbClr val="FFFF00"/>
                </a:solidFill>
              </a:rPr>
              <a:t>Now</a:t>
            </a:r>
            <a:r>
              <a:rPr lang="es-ES" dirty="0" smtClean="0">
                <a:solidFill>
                  <a:srgbClr val="FFFF00"/>
                </a:solidFill>
              </a:rPr>
              <a:t> use </a:t>
            </a:r>
            <a:r>
              <a:rPr lang="es-ES" dirty="0" err="1" smtClean="0">
                <a:solidFill>
                  <a:srgbClr val="FFFF00"/>
                </a:solidFill>
              </a:rPr>
              <a:t>Work</a:t>
            </a:r>
            <a:r>
              <a:rPr lang="es-ES" dirty="0" smtClean="0">
                <a:solidFill>
                  <a:srgbClr val="FFFF00"/>
                </a:solidFill>
              </a:rPr>
              <a:t> = </a:t>
            </a:r>
            <a:r>
              <a:rPr lang="es-ES" dirty="0" err="1" smtClean="0">
                <a:solidFill>
                  <a:srgbClr val="FFFF00"/>
                </a:solidFill>
              </a:rPr>
              <a:t>Fs</a:t>
            </a:r>
            <a:endParaRPr lang="es-ES" dirty="0" smtClean="0">
              <a:solidFill>
                <a:srgbClr val="FFFF00"/>
              </a:solidFill>
            </a:endParaRPr>
          </a:p>
          <a:p>
            <a:r>
              <a:rPr lang="es-ES" dirty="0" err="1" smtClean="0"/>
              <a:t>Work</a:t>
            </a:r>
            <a:r>
              <a:rPr lang="es-ES" dirty="0" smtClean="0"/>
              <a:t> = </a:t>
            </a:r>
            <a:r>
              <a:rPr lang="es-ES" dirty="0" err="1" smtClean="0"/>
              <a:t>Fs</a:t>
            </a:r>
            <a:r>
              <a:rPr lang="es-ES" dirty="0" smtClean="0"/>
              <a:t> = </a:t>
            </a:r>
            <a:r>
              <a:rPr lang="es-ES" dirty="0" err="1" smtClean="0"/>
              <a:t>sm</a:t>
            </a:r>
            <a:r>
              <a:rPr lang="es-ES" dirty="0" smtClean="0"/>
              <a:t> (v</a:t>
            </a:r>
            <a:r>
              <a:rPr lang="es-ES" baseline="30000" dirty="0" smtClean="0"/>
              <a:t>2</a:t>
            </a:r>
            <a:r>
              <a:rPr lang="es-ES" dirty="0" smtClean="0"/>
              <a:t>-u</a:t>
            </a:r>
            <a:r>
              <a:rPr lang="es-ES" baseline="30000" dirty="0" smtClean="0"/>
              <a:t>2</a:t>
            </a:r>
            <a:r>
              <a:rPr lang="es-ES" dirty="0" smtClean="0"/>
              <a:t>)/2s</a:t>
            </a:r>
            <a:r>
              <a:rPr lang="es-ES" sz="3000" dirty="0" smtClean="0">
                <a:solidFill>
                  <a:srgbClr val="FFFF00"/>
                </a:solidFill>
              </a:rPr>
              <a:t> Cancel </a:t>
            </a:r>
            <a:r>
              <a:rPr lang="es-ES" sz="3000" dirty="0" err="1" smtClean="0">
                <a:solidFill>
                  <a:srgbClr val="FFFF00"/>
                </a:solidFill>
              </a:rPr>
              <a:t>the</a:t>
            </a:r>
            <a:r>
              <a:rPr lang="es-ES" sz="3000" dirty="0" smtClean="0">
                <a:solidFill>
                  <a:srgbClr val="FFFF00"/>
                </a:solidFill>
              </a:rPr>
              <a:t> s</a:t>
            </a:r>
            <a:endParaRPr lang="es-ES" dirty="0" smtClean="0"/>
          </a:p>
          <a:p>
            <a:r>
              <a:rPr lang="es-ES" dirty="0" err="1" smtClean="0"/>
              <a:t>Work</a:t>
            </a:r>
            <a:r>
              <a:rPr lang="es-ES" dirty="0" smtClean="0"/>
              <a:t> = m (v</a:t>
            </a:r>
            <a:r>
              <a:rPr lang="es-ES" baseline="30000" dirty="0" smtClean="0"/>
              <a:t>2</a:t>
            </a:r>
            <a:r>
              <a:rPr lang="es-ES" dirty="0" smtClean="0"/>
              <a:t>-u</a:t>
            </a:r>
            <a:r>
              <a:rPr lang="es-ES" baseline="30000" dirty="0" smtClean="0"/>
              <a:t>2</a:t>
            </a:r>
            <a:r>
              <a:rPr lang="es-ES" dirty="0" smtClean="0"/>
              <a:t>)/2</a:t>
            </a:r>
          </a:p>
          <a:p>
            <a:r>
              <a:rPr lang="es-ES" dirty="0" err="1" smtClean="0"/>
              <a:t>Work</a:t>
            </a:r>
            <a:r>
              <a:rPr lang="es-ES" dirty="0" smtClean="0"/>
              <a:t> = </a:t>
            </a:r>
            <a:r>
              <a:rPr lang="es-ES" dirty="0" err="1" smtClean="0"/>
              <a:t>Energy</a:t>
            </a:r>
            <a:r>
              <a:rPr lang="es-ES" dirty="0" smtClean="0"/>
              <a:t> </a:t>
            </a:r>
            <a:r>
              <a:rPr lang="es-ES" dirty="0" err="1" smtClean="0"/>
              <a:t>transferred</a:t>
            </a:r>
            <a:r>
              <a:rPr lang="es-ES" dirty="0" smtClean="0"/>
              <a:t> = </a:t>
            </a:r>
            <a:r>
              <a:rPr lang="es-ES" dirty="0" err="1" smtClean="0"/>
              <a:t>Ek</a:t>
            </a:r>
            <a:r>
              <a:rPr lang="es-ES" dirty="0" smtClean="0"/>
              <a:t> = m (v</a:t>
            </a:r>
            <a:r>
              <a:rPr lang="es-ES" baseline="30000" dirty="0" smtClean="0"/>
              <a:t>2</a:t>
            </a:r>
            <a:r>
              <a:rPr lang="es-ES" dirty="0" smtClean="0"/>
              <a:t>-u</a:t>
            </a:r>
            <a:r>
              <a:rPr lang="es-ES" baseline="30000" dirty="0" smtClean="0"/>
              <a:t>2</a:t>
            </a:r>
            <a:r>
              <a:rPr lang="es-ES" dirty="0" smtClean="0"/>
              <a:t>)/2</a:t>
            </a:r>
          </a:p>
          <a:p>
            <a:r>
              <a:rPr lang="es-ES" dirty="0" err="1" smtClean="0"/>
              <a:t>For</a:t>
            </a:r>
            <a:r>
              <a:rPr lang="es-ES" dirty="0" smtClean="0"/>
              <a:t> u= 0 </a:t>
            </a:r>
            <a:r>
              <a:rPr lang="es-ES" dirty="0" err="1" smtClean="0"/>
              <a:t>Ek</a:t>
            </a:r>
            <a:r>
              <a:rPr lang="es-ES" dirty="0" smtClean="0"/>
              <a:t> = m v</a:t>
            </a:r>
            <a:r>
              <a:rPr lang="es-ES" baseline="30000" dirty="0" smtClean="0"/>
              <a:t>2</a:t>
            </a:r>
            <a:r>
              <a:rPr lang="es-ES" dirty="0" smtClean="0"/>
              <a:t>/2</a:t>
            </a:r>
            <a:endParaRPr lang="es-ES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Energy</a:t>
            </a:r>
            <a:r>
              <a:rPr lang="es-ES" dirty="0" smtClean="0"/>
              <a:t> and </a:t>
            </a:r>
            <a:r>
              <a:rPr lang="es-ES" dirty="0" err="1" smtClean="0"/>
              <a:t>efficiency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i="1" dirty="0" smtClean="0"/>
              <a:t>(f) distinguish between gravitational potential energy, electric potential </a:t>
            </a:r>
            <a:r>
              <a:rPr lang="en-US" dirty="0" smtClean="0"/>
              <a:t>energy and elastic potential energy</a:t>
            </a:r>
          </a:p>
          <a:p>
            <a:r>
              <a:rPr lang="en-US" i="1" dirty="0" smtClean="0"/>
              <a:t>(g) show an understanding and use the relationship between force and </a:t>
            </a:r>
            <a:r>
              <a:rPr lang="en-US" dirty="0" smtClean="0"/>
              <a:t>potential energy in a uniform field to solve problems</a:t>
            </a:r>
          </a:p>
          <a:p>
            <a:r>
              <a:rPr lang="en-US" i="1" dirty="0" smtClean="0"/>
              <a:t>(j) show an understanding of the concept of internal energy</a:t>
            </a:r>
          </a:p>
          <a:p>
            <a:r>
              <a:rPr lang="en-US" i="1" dirty="0" smtClean="0"/>
              <a:t>(k) show an appreciation for the implications of energy losses in practical </a:t>
            </a:r>
            <a:r>
              <a:rPr lang="en-US" dirty="0" smtClean="0"/>
              <a:t>devices and use the concept of efficiency to solve problems</a:t>
            </a:r>
          </a:p>
          <a:p>
            <a:endParaRPr lang="en-US" dirty="0" smtClean="0"/>
          </a:p>
          <a:p>
            <a:endParaRPr lang="es-E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Potential</a:t>
            </a:r>
            <a:r>
              <a:rPr lang="es-ES" dirty="0" smtClean="0"/>
              <a:t> </a:t>
            </a:r>
            <a:r>
              <a:rPr lang="es-ES" dirty="0" err="1" smtClean="0"/>
              <a:t>Energy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ES" dirty="0" err="1" smtClean="0"/>
              <a:t>Potential</a:t>
            </a:r>
            <a:r>
              <a:rPr lang="es-ES" dirty="0" smtClean="0"/>
              <a:t> </a:t>
            </a:r>
            <a:r>
              <a:rPr lang="es-ES" dirty="0" err="1" smtClean="0"/>
              <a:t>energy</a:t>
            </a:r>
            <a:r>
              <a:rPr lang="es-ES" dirty="0" smtClean="0"/>
              <a:t> </a:t>
            </a:r>
            <a:r>
              <a:rPr lang="es-ES" dirty="0" err="1" smtClean="0"/>
              <a:t>is</a:t>
            </a:r>
            <a:r>
              <a:rPr lang="es-ES" dirty="0" smtClean="0"/>
              <a:t> “</a:t>
            </a:r>
            <a:r>
              <a:rPr lang="es-ES" dirty="0" err="1" smtClean="0"/>
              <a:t>stored</a:t>
            </a:r>
            <a:r>
              <a:rPr lang="es-ES" dirty="0" smtClean="0"/>
              <a:t>” </a:t>
            </a:r>
            <a:r>
              <a:rPr lang="es-ES" dirty="0" err="1" smtClean="0"/>
              <a:t>by</a:t>
            </a:r>
            <a:r>
              <a:rPr lang="es-ES" dirty="0" smtClean="0"/>
              <a:t> a </a:t>
            </a:r>
            <a:r>
              <a:rPr lang="es-ES" dirty="0" err="1" smtClean="0"/>
              <a:t>body</a:t>
            </a:r>
            <a:endParaRPr lang="es-ES" dirty="0" smtClean="0"/>
          </a:p>
          <a:p>
            <a:r>
              <a:rPr lang="es-ES" dirty="0" err="1" smtClean="0"/>
              <a:t>Gravitational</a:t>
            </a:r>
            <a:r>
              <a:rPr lang="es-ES" dirty="0" smtClean="0"/>
              <a:t> </a:t>
            </a:r>
            <a:r>
              <a:rPr lang="es-ES" dirty="0" err="1" smtClean="0"/>
              <a:t>Potential</a:t>
            </a:r>
            <a:r>
              <a:rPr lang="es-ES" dirty="0" smtClean="0"/>
              <a:t> </a:t>
            </a:r>
            <a:r>
              <a:rPr lang="es-ES" dirty="0" err="1" smtClean="0"/>
              <a:t>Energy</a:t>
            </a:r>
            <a:r>
              <a:rPr lang="es-ES" dirty="0" smtClean="0"/>
              <a:t>– </a:t>
            </a:r>
            <a:r>
              <a:rPr lang="es-ES" dirty="0" err="1" smtClean="0"/>
              <a:t>due</a:t>
            </a:r>
            <a:r>
              <a:rPr lang="es-ES" dirty="0" smtClean="0"/>
              <a:t> </a:t>
            </a:r>
            <a:r>
              <a:rPr lang="es-ES" dirty="0" err="1" smtClean="0"/>
              <a:t>to</a:t>
            </a:r>
            <a:r>
              <a:rPr lang="es-ES" dirty="0" smtClean="0"/>
              <a:t> position of </a:t>
            </a:r>
            <a:r>
              <a:rPr lang="es-ES" dirty="0" err="1" smtClean="0"/>
              <a:t>body</a:t>
            </a:r>
            <a:r>
              <a:rPr lang="es-ES" dirty="0" smtClean="0"/>
              <a:t> in a </a:t>
            </a:r>
            <a:r>
              <a:rPr lang="es-ES" dirty="0" err="1" smtClean="0"/>
              <a:t>gravitational</a:t>
            </a:r>
            <a:r>
              <a:rPr lang="es-ES" dirty="0" smtClean="0"/>
              <a:t> </a:t>
            </a:r>
            <a:r>
              <a:rPr lang="es-ES" dirty="0" err="1" smtClean="0"/>
              <a:t>field</a:t>
            </a:r>
            <a:r>
              <a:rPr lang="es-ES" dirty="0" smtClean="0"/>
              <a:t> (</a:t>
            </a:r>
            <a:r>
              <a:rPr lang="es-ES" dirty="0" err="1" smtClean="0"/>
              <a:t>mgh</a:t>
            </a:r>
            <a:r>
              <a:rPr lang="es-ES" dirty="0" smtClean="0"/>
              <a:t>)</a:t>
            </a:r>
          </a:p>
          <a:p>
            <a:r>
              <a:rPr lang="es-ES" dirty="0" err="1" smtClean="0">
                <a:solidFill>
                  <a:srgbClr val="FFFF00"/>
                </a:solidFill>
              </a:rPr>
              <a:t>Electrical</a:t>
            </a:r>
            <a:r>
              <a:rPr lang="es-ES" dirty="0" smtClean="0">
                <a:solidFill>
                  <a:srgbClr val="FFFF00"/>
                </a:solidFill>
              </a:rPr>
              <a:t> </a:t>
            </a:r>
            <a:r>
              <a:rPr lang="es-ES" dirty="0" err="1" smtClean="0">
                <a:solidFill>
                  <a:srgbClr val="FFFF00"/>
                </a:solidFill>
              </a:rPr>
              <a:t>potential</a:t>
            </a:r>
            <a:r>
              <a:rPr lang="es-ES" dirty="0" smtClean="0">
                <a:solidFill>
                  <a:srgbClr val="FFFF00"/>
                </a:solidFill>
              </a:rPr>
              <a:t> </a:t>
            </a:r>
            <a:r>
              <a:rPr lang="es-ES" dirty="0" err="1" smtClean="0">
                <a:solidFill>
                  <a:srgbClr val="FFFF00"/>
                </a:solidFill>
              </a:rPr>
              <a:t>Energy</a:t>
            </a:r>
            <a:r>
              <a:rPr lang="es-ES" dirty="0" smtClean="0">
                <a:solidFill>
                  <a:srgbClr val="FFFF00"/>
                </a:solidFill>
              </a:rPr>
              <a:t> – </a:t>
            </a:r>
            <a:r>
              <a:rPr lang="es-ES" dirty="0" err="1" smtClean="0">
                <a:solidFill>
                  <a:srgbClr val="FFFF00"/>
                </a:solidFill>
              </a:rPr>
              <a:t>due</a:t>
            </a:r>
            <a:r>
              <a:rPr lang="es-ES" dirty="0" smtClean="0">
                <a:solidFill>
                  <a:srgbClr val="FFFF00"/>
                </a:solidFill>
              </a:rPr>
              <a:t> </a:t>
            </a:r>
            <a:r>
              <a:rPr lang="es-ES" dirty="0" err="1" smtClean="0">
                <a:solidFill>
                  <a:srgbClr val="FFFF00"/>
                </a:solidFill>
              </a:rPr>
              <a:t>to</a:t>
            </a:r>
            <a:r>
              <a:rPr lang="es-ES" dirty="0" smtClean="0">
                <a:solidFill>
                  <a:srgbClr val="FFFF00"/>
                </a:solidFill>
              </a:rPr>
              <a:t> position of a </a:t>
            </a:r>
            <a:r>
              <a:rPr lang="es-ES" dirty="0" err="1" smtClean="0">
                <a:solidFill>
                  <a:srgbClr val="FFFF00"/>
                </a:solidFill>
              </a:rPr>
              <a:t>charged</a:t>
            </a:r>
            <a:r>
              <a:rPr lang="es-ES" dirty="0" smtClean="0">
                <a:solidFill>
                  <a:srgbClr val="FFFF00"/>
                </a:solidFill>
              </a:rPr>
              <a:t> </a:t>
            </a:r>
            <a:r>
              <a:rPr lang="es-ES" dirty="0" err="1" smtClean="0">
                <a:solidFill>
                  <a:srgbClr val="FFFF00"/>
                </a:solidFill>
              </a:rPr>
              <a:t>particle</a:t>
            </a:r>
            <a:r>
              <a:rPr lang="es-ES" dirty="0" smtClean="0">
                <a:solidFill>
                  <a:srgbClr val="FFFF00"/>
                </a:solidFill>
              </a:rPr>
              <a:t> in </a:t>
            </a:r>
            <a:r>
              <a:rPr lang="es-ES" dirty="0" err="1" smtClean="0">
                <a:solidFill>
                  <a:srgbClr val="FFFF00"/>
                </a:solidFill>
              </a:rPr>
              <a:t>an</a:t>
            </a:r>
            <a:r>
              <a:rPr lang="es-ES" dirty="0" smtClean="0">
                <a:solidFill>
                  <a:srgbClr val="FFFF00"/>
                </a:solidFill>
              </a:rPr>
              <a:t> </a:t>
            </a:r>
            <a:r>
              <a:rPr lang="es-ES" dirty="0" err="1" smtClean="0">
                <a:solidFill>
                  <a:srgbClr val="FFFF00"/>
                </a:solidFill>
              </a:rPr>
              <a:t>electric</a:t>
            </a:r>
            <a:r>
              <a:rPr lang="es-ES" dirty="0" smtClean="0">
                <a:solidFill>
                  <a:srgbClr val="FFFF00"/>
                </a:solidFill>
              </a:rPr>
              <a:t> </a:t>
            </a:r>
            <a:r>
              <a:rPr lang="es-ES" dirty="0" err="1" smtClean="0">
                <a:solidFill>
                  <a:srgbClr val="FFFF00"/>
                </a:solidFill>
              </a:rPr>
              <a:t>field</a:t>
            </a:r>
            <a:r>
              <a:rPr lang="es-ES" dirty="0" smtClean="0">
                <a:solidFill>
                  <a:srgbClr val="FFFF00"/>
                </a:solidFill>
              </a:rPr>
              <a:t> (</a:t>
            </a:r>
            <a:r>
              <a:rPr lang="es-ES" dirty="0" err="1" smtClean="0">
                <a:solidFill>
                  <a:srgbClr val="FFFF00"/>
                </a:solidFill>
              </a:rPr>
              <a:t>qEd</a:t>
            </a:r>
            <a:r>
              <a:rPr lang="es-ES" dirty="0" smtClean="0">
                <a:solidFill>
                  <a:srgbClr val="FFFF00"/>
                </a:solidFill>
              </a:rPr>
              <a:t>)</a:t>
            </a:r>
          </a:p>
          <a:p>
            <a:r>
              <a:rPr lang="es-ES" dirty="0" err="1" smtClean="0"/>
              <a:t>Elastic</a:t>
            </a:r>
            <a:r>
              <a:rPr lang="es-ES" dirty="0" smtClean="0"/>
              <a:t> </a:t>
            </a:r>
            <a:r>
              <a:rPr lang="es-ES" dirty="0" err="1" smtClean="0"/>
              <a:t>Potential</a:t>
            </a:r>
            <a:r>
              <a:rPr lang="es-ES" dirty="0" smtClean="0"/>
              <a:t> </a:t>
            </a:r>
            <a:r>
              <a:rPr lang="es-ES" dirty="0" err="1" smtClean="0"/>
              <a:t>energy</a:t>
            </a:r>
            <a:r>
              <a:rPr lang="es-ES" dirty="0" smtClean="0"/>
              <a:t> – </a:t>
            </a:r>
            <a:r>
              <a:rPr lang="es-ES" dirty="0" err="1" smtClean="0"/>
              <a:t>due</a:t>
            </a:r>
            <a:r>
              <a:rPr lang="es-ES" dirty="0" smtClean="0"/>
              <a:t> </a:t>
            </a:r>
            <a:r>
              <a:rPr lang="es-ES" dirty="0" err="1" smtClean="0"/>
              <a:t>to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work</a:t>
            </a:r>
            <a:r>
              <a:rPr lang="es-ES" dirty="0" smtClean="0"/>
              <a:t> done </a:t>
            </a:r>
            <a:r>
              <a:rPr lang="es-ES" dirty="0" err="1" smtClean="0"/>
              <a:t>against</a:t>
            </a:r>
            <a:r>
              <a:rPr lang="es-ES" dirty="0" smtClean="0"/>
              <a:t> a </a:t>
            </a:r>
            <a:r>
              <a:rPr lang="es-ES" dirty="0" err="1" smtClean="0"/>
              <a:t>restoring</a:t>
            </a:r>
            <a:r>
              <a:rPr lang="es-ES" dirty="0" smtClean="0"/>
              <a:t> </a:t>
            </a:r>
            <a:r>
              <a:rPr lang="es-ES" dirty="0" err="1" smtClean="0"/>
              <a:t>force</a:t>
            </a:r>
            <a:r>
              <a:rPr lang="es-ES" dirty="0" smtClean="0"/>
              <a:t> (</a:t>
            </a:r>
            <a:r>
              <a:rPr lang="es-ES" dirty="0" err="1" smtClean="0"/>
              <a:t>tension</a:t>
            </a:r>
            <a:r>
              <a:rPr lang="es-ES" dirty="0" smtClean="0"/>
              <a:t> </a:t>
            </a:r>
            <a:r>
              <a:rPr lang="es-ES" dirty="0" err="1" smtClean="0"/>
              <a:t>or</a:t>
            </a:r>
            <a:r>
              <a:rPr lang="es-ES" dirty="0" smtClean="0"/>
              <a:t> </a:t>
            </a:r>
            <a:r>
              <a:rPr lang="es-ES" dirty="0" err="1" smtClean="0"/>
              <a:t>compression</a:t>
            </a:r>
            <a:r>
              <a:rPr lang="es-ES" dirty="0" smtClean="0"/>
              <a:t>) (</a:t>
            </a:r>
            <a:r>
              <a:rPr lang="es-ES" dirty="0" err="1" smtClean="0"/>
              <a:t>Average</a:t>
            </a:r>
            <a:r>
              <a:rPr lang="es-ES" dirty="0" smtClean="0"/>
              <a:t> </a:t>
            </a:r>
            <a:r>
              <a:rPr lang="es-ES" dirty="0" err="1" smtClean="0"/>
              <a:t>force</a:t>
            </a:r>
            <a:r>
              <a:rPr lang="es-ES" dirty="0" smtClean="0"/>
              <a:t> x </a:t>
            </a:r>
            <a:r>
              <a:rPr lang="es-ES" dirty="0" err="1" smtClean="0"/>
              <a:t>displacement</a:t>
            </a:r>
            <a:r>
              <a:rPr lang="es-ES" dirty="0" smtClean="0"/>
              <a:t>)</a:t>
            </a:r>
          </a:p>
          <a:p>
            <a:r>
              <a:rPr lang="es-ES" i="1" dirty="0" smtClean="0">
                <a:solidFill>
                  <a:srgbClr val="FFFF00"/>
                </a:solidFill>
              </a:rPr>
              <a:t>Note </a:t>
            </a:r>
            <a:r>
              <a:rPr lang="es-ES" i="1" dirty="0" err="1" smtClean="0">
                <a:solidFill>
                  <a:srgbClr val="FFFF00"/>
                </a:solidFill>
              </a:rPr>
              <a:t>all</a:t>
            </a:r>
            <a:r>
              <a:rPr lang="es-ES" i="1" dirty="0" smtClean="0">
                <a:solidFill>
                  <a:srgbClr val="FFFF00"/>
                </a:solidFill>
              </a:rPr>
              <a:t> 3 </a:t>
            </a:r>
            <a:r>
              <a:rPr lang="es-ES" i="1" dirty="0" err="1" smtClean="0">
                <a:solidFill>
                  <a:srgbClr val="FFFF00"/>
                </a:solidFill>
              </a:rPr>
              <a:t>equations</a:t>
            </a:r>
            <a:r>
              <a:rPr lang="es-ES" i="1" dirty="0" smtClean="0">
                <a:solidFill>
                  <a:srgbClr val="FFFF00"/>
                </a:solidFill>
              </a:rPr>
              <a:t> are </a:t>
            </a:r>
            <a:r>
              <a:rPr lang="es-ES" i="1" dirty="0" err="1" smtClean="0">
                <a:solidFill>
                  <a:srgbClr val="FFFF00"/>
                </a:solidFill>
              </a:rPr>
              <a:t>effectively</a:t>
            </a:r>
            <a:r>
              <a:rPr lang="es-ES" i="1" dirty="0" smtClean="0">
                <a:solidFill>
                  <a:srgbClr val="FFFF00"/>
                </a:solidFill>
              </a:rPr>
              <a:t> F=</a:t>
            </a:r>
            <a:r>
              <a:rPr lang="es-ES" i="1" dirty="0" err="1" smtClean="0">
                <a:solidFill>
                  <a:srgbClr val="FFFF00"/>
                </a:solidFill>
              </a:rPr>
              <a:t>ma</a:t>
            </a:r>
            <a:endParaRPr lang="es-ES" i="1" dirty="0" smtClean="0">
              <a:solidFill>
                <a:srgbClr val="FFFF00"/>
              </a:solidFill>
            </a:endParaRPr>
          </a:p>
          <a:p>
            <a:endParaRPr lang="es-ES" dirty="0" smtClean="0"/>
          </a:p>
          <a:p>
            <a:endParaRPr lang="es-E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Force</a:t>
            </a:r>
            <a:r>
              <a:rPr lang="es-ES" dirty="0" smtClean="0"/>
              <a:t> and </a:t>
            </a:r>
            <a:r>
              <a:rPr lang="es-ES" dirty="0" err="1" smtClean="0"/>
              <a:t>potential</a:t>
            </a:r>
            <a:r>
              <a:rPr lang="es-ES" dirty="0" smtClean="0"/>
              <a:t> </a:t>
            </a:r>
            <a:r>
              <a:rPr lang="es-ES" dirty="0" err="1" smtClean="0"/>
              <a:t>energy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err="1" smtClean="0"/>
              <a:t>We</a:t>
            </a:r>
            <a:r>
              <a:rPr lang="es-ES" dirty="0" smtClean="0"/>
              <a:t> </a:t>
            </a:r>
            <a:r>
              <a:rPr lang="es-ES" dirty="0" err="1" smtClean="0"/>
              <a:t>have</a:t>
            </a:r>
            <a:r>
              <a:rPr lang="es-ES" dirty="0" smtClean="0"/>
              <a:t> </a:t>
            </a:r>
            <a:r>
              <a:rPr lang="es-ES" dirty="0" err="1" smtClean="0"/>
              <a:t>already</a:t>
            </a:r>
            <a:r>
              <a:rPr lang="es-ES" dirty="0" smtClean="0"/>
              <a:t> </a:t>
            </a:r>
            <a:r>
              <a:rPr lang="es-ES" dirty="0" err="1" smtClean="0"/>
              <a:t>seen</a:t>
            </a:r>
            <a:r>
              <a:rPr lang="es-ES" dirty="0" smtClean="0"/>
              <a:t> </a:t>
            </a:r>
            <a:r>
              <a:rPr lang="es-ES" dirty="0" err="1" smtClean="0"/>
              <a:t>examples</a:t>
            </a:r>
            <a:r>
              <a:rPr lang="es-ES" dirty="0" smtClean="0"/>
              <a:t> </a:t>
            </a:r>
            <a:r>
              <a:rPr lang="es-ES" dirty="0" err="1" smtClean="0"/>
              <a:t>where</a:t>
            </a:r>
            <a:r>
              <a:rPr lang="es-ES" dirty="0" smtClean="0"/>
              <a:t> </a:t>
            </a:r>
            <a:r>
              <a:rPr lang="es-ES" dirty="0" err="1" smtClean="0"/>
              <a:t>work</a:t>
            </a:r>
            <a:r>
              <a:rPr lang="es-ES" dirty="0" smtClean="0"/>
              <a:t> done = </a:t>
            </a:r>
            <a:r>
              <a:rPr lang="es-ES" dirty="0" err="1" smtClean="0"/>
              <a:t>Potential</a:t>
            </a:r>
            <a:r>
              <a:rPr lang="es-ES" dirty="0" smtClean="0"/>
              <a:t> </a:t>
            </a:r>
            <a:r>
              <a:rPr lang="es-ES" dirty="0" err="1" smtClean="0"/>
              <a:t>energy</a:t>
            </a:r>
            <a:r>
              <a:rPr lang="es-ES" dirty="0" smtClean="0"/>
              <a:t> </a:t>
            </a:r>
            <a:r>
              <a:rPr lang="es-ES" dirty="0" err="1" smtClean="0"/>
              <a:t>stored</a:t>
            </a:r>
            <a:r>
              <a:rPr lang="es-ES" dirty="0" smtClean="0"/>
              <a:t> </a:t>
            </a:r>
            <a:r>
              <a:rPr lang="es-ES" dirty="0" err="1" smtClean="0"/>
              <a:t>for</a:t>
            </a:r>
            <a:r>
              <a:rPr lang="es-ES" dirty="0" smtClean="0"/>
              <a:t> </a:t>
            </a:r>
            <a:r>
              <a:rPr lang="es-ES" dirty="0" err="1" smtClean="0"/>
              <a:t>gravitational</a:t>
            </a:r>
            <a:r>
              <a:rPr lang="es-ES" dirty="0" smtClean="0"/>
              <a:t> </a:t>
            </a:r>
            <a:r>
              <a:rPr lang="es-ES" dirty="0" err="1" smtClean="0"/>
              <a:t>fields</a:t>
            </a:r>
            <a:r>
              <a:rPr lang="es-ES" dirty="0" smtClean="0"/>
              <a:t>.</a:t>
            </a:r>
          </a:p>
          <a:p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same</a:t>
            </a:r>
            <a:r>
              <a:rPr lang="es-ES" dirty="0" smtClean="0"/>
              <a:t> </a:t>
            </a:r>
            <a:r>
              <a:rPr lang="es-ES" dirty="0" err="1" smtClean="0"/>
              <a:t>type</a:t>
            </a:r>
            <a:r>
              <a:rPr lang="es-ES" dirty="0" smtClean="0"/>
              <a:t> of </a:t>
            </a:r>
            <a:r>
              <a:rPr lang="es-ES" dirty="0" err="1" smtClean="0"/>
              <a:t>calculation</a:t>
            </a:r>
            <a:r>
              <a:rPr lang="es-ES" dirty="0" smtClean="0"/>
              <a:t> can </a:t>
            </a:r>
            <a:r>
              <a:rPr lang="es-ES" dirty="0" err="1" smtClean="0"/>
              <a:t>be</a:t>
            </a:r>
            <a:r>
              <a:rPr lang="es-ES" dirty="0" smtClean="0"/>
              <a:t> </a:t>
            </a:r>
            <a:r>
              <a:rPr lang="es-ES" dirty="0" err="1" smtClean="0"/>
              <a:t>used</a:t>
            </a:r>
            <a:r>
              <a:rPr lang="es-ES" dirty="0" smtClean="0"/>
              <a:t> </a:t>
            </a:r>
            <a:r>
              <a:rPr lang="es-ES" dirty="0" err="1" smtClean="0"/>
              <a:t>for</a:t>
            </a:r>
            <a:r>
              <a:rPr lang="es-ES" dirty="0" smtClean="0"/>
              <a:t> </a:t>
            </a:r>
            <a:r>
              <a:rPr lang="es-ES" dirty="0" err="1" smtClean="0"/>
              <a:t>potential</a:t>
            </a:r>
            <a:r>
              <a:rPr lang="es-ES" dirty="0" smtClean="0"/>
              <a:t> </a:t>
            </a:r>
            <a:r>
              <a:rPr lang="es-ES" dirty="0" err="1" smtClean="0"/>
              <a:t>energy</a:t>
            </a:r>
            <a:r>
              <a:rPr lang="es-ES" dirty="0" smtClean="0"/>
              <a:t> in </a:t>
            </a:r>
            <a:r>
              <a:rPr lang="es-ES" dirty="0" err="1" smtClean="0">
                <a:solidFill>
                  <a:srgbClr val="FFFF00"/>
                </a:solidFill>
              </a:rPr>
              <a:t>Uniform</a:t>
            </a:r>
            <a:r>
              <a:rPr lang="es-ES" dirty="0" smtClean="0">
                <a:solidFill>
                  <a:srgbClr val="FFFF00"/>
                </a:solidFill>
              </a:rPr>
              <a:t> </a:t>
            </a:r>
            <a:r>
              <a:rPr lang="es-ES" dirty="0" err="1" smtClean="0">
                <a:solidFill>
                  <a:srgbClr val="FFFF00"/>
                </a:solidFill>
              </a:rPr>
              <a:t>electric</a:t>
            </a:r>
            <a:r>
              <a:rPr lang="es-ES" dirty="0" smtClean="0">
                <a:solidFill>
                  <a:srgbClr val="FFFF00"/>
                </a:solidFill>
              </a:rPr>
              <a:t> </a:t>
            </a:r>
            <a:r>
              <a:rPr lang="es-ES" dirty="0" err="1" smtClean="0">
                <a:solidFill>
                  <a:srgbClr val="FFFF00"/>
                </a:solidFill>
              </a:rPr>
              <a:t>fields</a:t>
            </a:r>
            <a:r>
              <a:rPr lang="es-ES" dirty="0" smtClean="0">
                <a:solidFill>
                  <a:srgbClr val="FFFF00"/>
                </a:solidFill>
              </a:rPr>
              <a:t> </a:t>
            </a:r>
            <a:r>
              <a:rPr lang="es-ES" dirty="0" smtClean="0"/>
              <a:t>(</a:t>
            </a:r>
            <a:r>
              <a:rPr lang="es-ES" dirty="0" err="1" smtClean="0"/>
              <a:t>between</a:t>
            </a:r>
            <a:r>
              <a:rPr lang="es-ES" dirty="0" smtClean="0"/>
              <a:t> </a:t>
            </a:r>
            <a:r>
              <a:rPr lang="es-ES" dirty="0" err="1" smtClean="0"/>
              <a:t>parrallel</a:t>
            </a:r>
            <a:r>
              <a:rPr lang="es-ES" dirty="0" smtClean="0"/>
              <a:t> </a:t>
            </a:r>
            <a:r>
              <a:rPr lang="es-ES" dirty="0" err="1" smtClean="0"/>
              <a:t>plates</a:t>
            </a:r>
            <a:r>
              <a:rPr lang="es-ES" dirty="0" smtClean="0"/>
              <a:t>) </a:t>
            </a:r>
          </a:p>
          <a:p>
            <a:r>
              <a:rPr lang="es-ES" dirty="0" smtClean="0"/>
              <a:t>And more </a:t>
            </a:r>
            <a:r>
              <a:rPr lang="es-ES" dirty="0" err="1" smtClean="0"/>
              <a:t>obviously</a:t>
            </a:r>
            <a:r>
              <a:rPr lang="es-ES" dirty="0" smtClean="0"/>
              <a:t> </a:t>
            </a:r>
            <a:r>
              <a:rPr lang="es-ES" dirty="0" err="1" smtClean="0"/>
              <a:t>for</a:t>
            </a:r>
            <a:r>
              <a:rPr lang="es-ES" dirty="0" smtClean="0"/>
              <a:t> </a:t>
            </a:r>
            <a:r>
              <a:rPr lang="es-ES" dirty="0" err="1" smtClean="0"/>
              <a:t>elastic</a:t>
            </a:r>
            <a:r>
              <a:rPr lang="es-ES" dirty="0" smtClean="0"/>
              <a:t> </a:t>
            </a:r>
            <a:r>
              <a:rPr lang="es-ES" dirty="0" err="1" smtClean="0"/>
              <a:t>potential</a:t>
            </a:r>
            <a:r>
              <a:rPr lang="es-ES" dirty="0" smtClean="0"/>
              <a:t> </a:t>
            </a:r>
            <a:r>
              <a:rPr lang="es-ES" dirty="0" err="1" smtClean="0"/>
              <a:t>energy</a:t>
            </a:r>
            <a:r>
              <a:rPr lang="es-ES" dirty="0" smtClean="0"/>
              <a:t> </a:t>
            </a:r>
            <a:r>
              <a:rPr lang="es-ES" dirty="0" err="1" smtClean="0"/>
              <a:t>problems</a:t>
            </a:r>
            <a:r>
              <a:rPr lang="es-ES" dirty="0" smtClean="0"/>
              <a:t>.</a:t>
            </a:r>
            <a:endParaRPr lang="es-E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Internal energy (U)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err="1" smtClean="0"/>
              <a:t>Internal</a:t>
            </a:r>
            <a:r>
              <a:rPr lang="es-ES" dirty="0" smtClean="0"/>
              <a:t> </a:t>
            </a:r>
            <a:r>
              <a:rPr lang="es-ES" dirty="0" err="1" smtClean="0"/>
              <a:t>energy</a:t>
            </a:r>
            <a:r>
              <a:rPr lang="es-ES" dirty="0" smtClean="0"/>
              <a:t> (</a:t>
            </a:r>
            <a:r>
              <a:rPr lang="es-ES" dirty="0" err="1" smtClean="0"/>
              <a:t>often</a:t>
            </a:r>
            <a:r>
              <a:rPr lang="es-ES" dirty="0" smtClean="0"/>
              <a:t> </a:t>
            </a:r>
            <a:r>
              <a:rPr lang="es-ES" dirty="0" err="1" smtClean="0"/>
              <a:t>incorrectly</a:t>
            </a:r>
            <a:r>
              <a:rPr lang="es-ES" dirty="0" smtClean="0"/>
              <a:t> </a:t>
            </a:r>
            <a:r>
              <a:rPr lang="es-ES" dirty="0" err="1" smtClean="0"/>
              <a:t>called</a:t>
            </a:r>
            <a:r>
              <a:rPr lang="es-ES" dirty="0" smtClean="0"/>
              <a:t> </a:t>
            </a:r>
            <a:r>
              <a:rPr lang="es-ES" dirty="0" err="1" smtClean="0"/>
              <a:t>Heat</a:t>
            </a:r>
            <a:r>
              <a:rPr lang="es-ES" dirty="0" smtClean="0"/>
              <a:t>) </a:t>
            </a:r>
            <a:r>
              <a:rPr lang="es-ES" dirty="0" err="1" smtClean="0"/>
              <a:t>is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total </a:t>
            </a:r>
            <a:r>
              <a:rPr lang="es-ES" dirty="0" err="1" smtClean="0"/>
              <a:t>energy</a:t>
            </a:r>
            <a:r>
              <a:rPr lang="es-ES" dirty="0" smtClean="0"/>
              <a:t> of </a:t>
            </a:r>
            <a:r>
              <a:rPr lang="es-ES" dirty="0" err="1" smtClean="0"/>
              <a:t>an</a:t>
            </a:r>
            <a:r>
              <a:rPr lang="es-ES" dirty="0" smtClean="0"/>
              <a:t> </a:t>
            </a:r>
            <a:r>
              <a:rPr lang="es-ES" dirty="0" err="1" smtClean="0"/>
              <a:t>object</a:t>
            </a:r>
            <a:r>
              <a:rPr lang="es-ES" dirty="0" smtClean="0"/>
              <a:t> </a:t>
            </a:r>
            <a:r>
              <a:rPr lang="es-ES" dirty="0" err="1" smtClean="0"/>
              <a:t>due</a:t>
            </a:r>
            <a:r>
              <a:rPr lang="es-ES" dirty="0" smtClean="0"/>
              <a:t> </a:t>
            </a:r>
            <a:r>
              <a:rPr lang="es-ES" dirty="0" err="1" smtClean="0"/>
              <a:t>to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Kinetic</a:t>
            </a:r>
            <a:r>
              <a:rPr lang="es-ES" dirty="0" smtClean="0"/>
              <a:t> and </a:t>
            </a:r>
            <a:r>
              <a:rPr lang="es-ES" dirty="0" err="1" smtClean="0"/>
              <a:t>potential</a:t>
            </a:r>
            <a:r>
              <a:rPr lang="es-ES" dirty="0" smtClean="0"/>
              <a:t> </a:t>
            </a:r>
            <a:r>
              <a:rPr lang="es-ES" dirty="0" err="1" smtClean="0"/>
              <a:t>energies</a:t>
            </a:r>
            <a:r>
              <a:rPr lang="es-ES" dirty="0" smtClean="0"/>
              <a:t> of </a:t>
            </a:r>
            <a:r>
              <a:rPr lang="es-ES" dirty="0" err="1" smtClean="0"/>
              <a:t>it,s</a:t>
            </a:r>
            <a:r>
              <a:rPr lang="es-ES" dirty="0" smtClean="0"/>
              <a:t> </a:t>
            </a:r>
            <a:r>
              <a:rPr lang="es-ES" dirty="0" err="1" smtClean="0"/>
              <a:t>particles</a:t>
            </a:r>
            <a:r>
              <a:rPr lang="es-ES" dirty="0" smtClean="0"/>
              <a:t>.</a:t>
            </a:r>
          </a:p>
          <a:p>
            <a:r>
              <a:rPr lang="es-ES" dirty="0" err="1" smtClean="0"/>
              <a:t>For</a:t>
            </a:r>
            <a:r>
              <a:rPr lang="es-ES" dirty="0" smtClean="0"/>
              <a:t> ideal </a:t>
            </a:r>
            <a:r>
              <a:rPr lang="es-ES" dirty="0" err="1" smtClean="0"/>
              <a:t>gasses</a:t>
            </a:r>
            <a:r>
              <a:rPr lang="es-ES" dirty="0" smtClean="0"/>
              <a:t> </a:t>
            </a:r>
            <a:r>
              <a:rPr lang="es-ES" dirty="0" err="1" smtClean="0"/>
              <a:t>there</a:t>
            </a:r>
            <a:r>
              <a:rPr lang="es-ES" dirty="0" smtClean="0"/>
              <a:t> </a:t>
            </a:r>
            <a:r>
              <a:rPr lang="es-ES" dirty="0" err="1" smtClean="0"/>
              <a:t>is</a:t>
            </a:r>
            <a:r>
              <a:rPr lang="es-ES" dirty="0" smtClean="0"/>
              <a:t> no </a:t>
            </a:r>
            <a:r>
              <a:rPr lang="es-ES" dirty="0" err="1" smtClean="0"/>
              <a:t>Potential</a:t>
            </a:r>
            <a:r>
              <a:rPr lang="es-ES" dirty="0" smtClean="0"/>
              <a:t> </a:t>
            </a:r>
            <a:r>
              <a:rPr lang="es-ES" dirty="0" err="1" smtClean="0"/>
              <a:t>element</a:t>
            </a:r>
            <a:r>
              <a:rPr lang="es-ES" dirty="0" smtClean="0"/>
              <a:t> </a:t>
            </a:r>
            <a:r>
              <a:rPr lang="es-ES" dirty="0" err="1" smtClean="0"/>
              <a:t>to</a:t>
            </a:r>
            <a:r>
              <a:rPr lang="es-ES" dirty="0" smtClean="0"/>
              <a:t> </a:t>
            </a:r>
            <a:r>
              <a:rPr lang="es-ES" dirty="0" err="1" smtClean="0"/>
              <a:t>internal</a:t>
            </a:r>
            <a:r>
              <a:rPr lang="es-ES" dirty="0" smtClean="0"/>
              <a:t> </a:t>
            </a:r>
            <a:r>
              <a:rPr lang="es-ES" dirty="0" err="1" smtClean="0"/>
              <a:t>energy</a:t>
            </a:r>
            <a:endParaRPr lang="es-ES" dirty="0" smtClean="0"/>
          </a:p>
          <a:p>
            <a:r>
              <a:rPr lang="es-ES" dirty="0" err="1" smtClean="0"/>
              <a:t>Why</a:t>
            </a:r>
            <a:r>
              <a:rPr lang="es-ES" dirty="0" smtClean="0"/>
              <a:t> </a:t>
            </a:r>
            <a:r>
              <a:rPr lang="es-ES" dirty="0" err="1" smtClean="0"/>
              <a:t>is</a:t>
            </a:r>
            <a:r>
              <a:rPr lang="es-ES" dirty="0" smtClean="0"/>
              <a:t> </a:t>
            </a:r>
            <a:r>
              <a:rPr lang="es-ES" dirty="0" err="1" smtClean="0"/>
              <a:t>this</a:t>
            </a:r>
            <a:r>
              <a:rPr lang="es-ES" dirty="0" smtClean="0"/>
              <a:t>?</a:t>
            </a:r>
          </a:p>
          <a:p>
            <a:r>
              <a:rPr lang="es-ES" dirty="0" err="1" smtClean="0"/>
              <a:t>For</a:t>
            </a:r>
            <a:r>
              <a:rPr lang="es-ES" dirty="0" smtClean="0"/>
              <a:t> </a:t>
            </a:r>
            <a:r>
              <a:rPr lang="es-ES" dirty="0" err="1" smtClean="0"/>
              <a:t>all</a:t>
            </a:r>
            <a:r>
              <a:rPr lang="es-ES" dirty="0" smtClean="0"/>
              <a:t> </a:t>
            </a:r>
            <a:r>
              <a:rPr lang="es-ES" dirty="0" err="1" smtClean="0"/>
              <a:t>other</a:t>
            </a:r>
            <a:r>
              <a:rPr lang="es-ES" dirty="0" smtClean="0"/>
              <a:t> </a:t>
            </a:r>
            <a:r>
              <a:rPr lang="es-ES" dirty="0" err="1" smtClean="0"/>
              <a:t>materials</a:t>
            </a:r>
            <a:r>
              <a:rPr lang="es-ES" dirty="0" smtClean="0"/>
              <a:t> U </a:t>
            </a:r>
            <a:r>
              <a:rPr lang="es-ES" dirty="0" err="1" smtClean="0"/>
              <a:t>is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sum</a:t>
            </a:r>
            <a:r>
              <a:rPr lang="es-ES" dirty="0" smtClean="0"/>
              <a:t> of KE and PE </a:t>
            </a:r>
            <a:r>
              <a:rPr lang="es-ES" dirty="0" err="1" smtClean="0"/>
              <a:t>for</a:t>
            </a:r>
            <a:r>
              <a:rPr lang="es-ES" dirty="0" smtClean="0"/>
              <a:t> </a:t>
            </a:r>
            <a:r>
              <a:rPr lang="es-ES" dirty="0" err="1" smtClean="0"/>
              <a:t>all</a:t>
            </a:r>
            <a:r>
              <a:rPr lang="es-ES" dirty="0" smtClean="0"/>
              <a:t> of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particles</a:t>
            </a:r>
            <a:r>
              <a:rPr lang="es-ES" dirty="0" smtClean="0"/>
              <a:t>.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Some</a:t>
            </a:r>
            <a:r>
              <a:rPr lang="es-ES" dirty="0" smtClean="0"/>
              <a:t> </a:t>
            </a:r>
            <a:r>
              <a:rPr lang="es-ES" dirty="0" err="1" smtClean="0"/>
              <a:t>helpful</a:t>
            </a:r>
            <a:r>
              <a:rPr lang="es-ES" dirty="0" smtClean="0"/>
              <a:t> </a:t>
            </a:r>
            <a:r>
              <a:rPr lang="es-ES" dirty="0" err="1" smtClean="0"/>
              <a:t>examples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ES" dirty="0" err="1" smtClean="0"/>
              <a:t>Hotness</a:t>
            </a:r>
            <a:r>
              <a:rPr lang="es-ES" dirty="0" smtClean="0"/>
              <a:t> </a:t>
            </a:r>
            <a:r>
              <a:rPr lang="es-ES" dirty="0" err="1" smtClean="0"/>
              <a:t>means</a:t>
            </a:r>
            <a:r>
              <a:rPr lang="es-ES" dirty="0" smtClean="0"/>
              <a:t> </a:t>
            </a:r>
            <a:r>
              <a:rPr lang="es-ES" dirty="0" err="1" smtClean="0"/>
              <a:t>temperature</a:t>
            </a:r>
            <a:r>
              <a:rPr lang="es-ES" dirty="0" smtClean="0"/>
              <a:t> </a:t>
            </a:r>
            <a:r>
              <a:rPr lang="es-ES" dirty="0" err="1" smtClean="0"/>
              <a:t>not</a:t>
            </a:r>
            <a:r>
              <a:rPr lang="es-ES" dirty="0" smtClean="0"/>
              <a:t> </a:t>
            </a:r>
            <a:r>
              <a:rPr lang="es-ES" dirty="0" err="1" smtClean="0"/>
              <a:t>energy</a:t>
            </a:r>
            <a:endParaRPr lang="es-ES" dirty="0" smtClean="0"/>
          </a:p>
          <a:p>
            <a:r>
              <a:rPr lang="es-ES" dirty="0" err="1" smtClean="0"/>
              <a:t>E.g.</a:t>
            </a:r>
            <a:r>
              <a:rPr lang="es-ES" dirty="0" smtClean="0"/>
              <a:t> A </a:t>
            </a:r>
            <a:r>
              <a:rPr lang="es-ES" dirty="0" err="1" smtClean="0"/>
              <a:t>spark</a:t>
            </a:r>
            <a:r>
              <a:rPr lang="es-ES" dirty="0" smtClean="0"/>
              <a:t> at 1000 K </a:t>
            </a:r>
            <a:r>
              <a:rPr lang="es-ES" dirty="0" err="1" smtClean="0"/>
              <a:t>contains</a:t>
            </a:r>
            <a:r>
              <a:rPr lang="es-ES" dirty="0" smtClean="0"/>
              <a:t> </a:t>
            </a:r>
            <a:r>
              <a:rPr lang="es-ES" dirty="0" err="1" smtClean="0">
                <a:solidFill>
                  <a:srgbClr val="FFFF00"/>
                </a:solidFill>
              </a:rPr>
              <a:t>less</a:t>
            </a:r>
            <a:r>
              <a:rPr lang="es-ES" dirty="0" smtClean="0">
                <a:solidFill>
                  <a:srgbClr val="FFFF00"/>
                </a:solidFill>
              </a:rPr>
              <a:t> </a:t>
            </a:r>
            <a:r>
              <a:rPr lang="es-ES" dirty="0" err="1" smtClean="0">
                <a:solidFill>
                  <a:srgbClr val="FFFF00"/>
                </a:solidFill>
              </a:rPr>
              <a:t>energy</a:t>
            </a:r>
            <a:r>
              <a:rPr lang="es-ES" dirty="0" smtClean="0"/>
              <a:t> </a:t>
            </a:r>
            <a:r>
              <a:rPr lang="es-ES" dirty="0" err="1" smtClean="0"/>
              <a:t>than</a:t>
            </a:r>
            <a:r>
              <a:rPr lang="es-ES" dirty="0" smtClean="0"/>
              <a:t> a cup of tea at 330K</a:t>
            </a:r>
          </a:p>
          <a:p>
            <a:r>
              <a:rPr lang="es-ES" dirty="0" err="1" smtClean="0"/>
              <a:t>Particles</a:t>
            </a:r>
            <a:r>
              <a:rPr lang="es-ES" dirty="0" smtClean="0"/>
              <a:t> in </a:t>
            </a:r>
            <a:r>
              <a:rPr lang="es-ES" dirty="0" err="1" smtClean="0"/>
              <a:t>different</a:t>
            </a:r>
            <a:r>
              <a:rPr lang="es-ES" dirty="0" smtClean="0"/>
              <a:t> </a:t>
            </a:r>
            <a:r>
              <a:rPr lang="es-ES" dirty="0" err="1" smtClean="0"/>
              <a:t>phases</a:t>
            </a:r>
            <a:r>
              <a:rPr lang="es-ES" dirty="0" smtClean="0"/>
              <a:t> of </a:t>
            </a:r>
            <a:r>
              <a:rPr lang="es-ES" dirty="0" err="1" smtClean="0"/>
              <a:t>matter</a:t>
            </a:r>
            <a:r>
              <a:rPr lang="es-ES" dirty="0" smtClean="0"/>
              <a:t> </a:t>
            </a:r>
            <a:r>
              <a:rPr lang="es-ES" dirty="0" err="1" smtClean="0"/>
              <a:t>have</a:t>
            </a:r>
            <a:r>
              <a:rPr lang="es-ES" dirty="0" smtClean="0"/>
              <a:t> </a:t>
            </a:r>
            <a:r>
              <a:rPr lang="es-ES" dirty="0" err="1" smtClean="0"/>
              <a:t>differrent</a:t>
            </a:r>
            <a:r>
              <a:rPr lang="es-ES" dirty="0" smtClean="0"/>
              <a:t> </a:t>
            </a:r>
            <a:r>
              <a:rPr lang="es-ES" dirty="0" err="1" smtClean="0"/>
              <a:t>amounts</a:t>
            </a:r>
            <a:r>
              <a:rPr lang="es-ES" dirty="0" smtClean="0"/>
              <a:t> of </a:t>
            </a:r>
            <a:r>
              <a:rPr lang="es-ES" dirty="0" err="1" smtClean="0"/>
              <a:t>potential</a:t>
            </a:r>
            <a:r>
              <a:rPr lang="es-ES" dirty="0" smtClean="0"/>
              <a:t> </a:t>
            </a:r>
            <a:r>
              <a:rPr lang="es-ES" dirty="0" err="1" smtClean="0"/>
              <a:t>energy</a:t>
            </a:r>
            <a:r>
              <a:rPr lang="es-ES" dirty="0" smtClean="0"/>
              <a:t> so </a:t>
            </a:r>
            <a:r>
              <a:rPr lang="es-ES" dirty="0" err="1" smtClean="0"/>
              <a:t>different</a:t>
            </a:r>
            <a:r>
              <a:rPr lang="es-ES" dirty="0" smtClean="0"/>
              <a:t> </a:t>
            </a:r>
            <a:r>
              <a:rPr lang="es-ES" dirty="0" err="1" smtClean="0"/>
              <a:t>internal</a:t>
            </a:r>
            <a:r>
              <a:rPr lang="es-ES" dirty="0" smtClean="0"/>
              <a:t> </a:t>
            </a:r>
            <a:r>
              <a:rPr lang="es-ES" dirty="0" err="1" smtClean="0"/>
              <a:t>energies</a:t>
            </a:r>
            <a:r>
              <a:rPr lang="es-ES" dirty="0" smtClean="0"/>
              <a:t>.</a:t>
            </a:r>
          </a:p>
          <a:p>
            <a:r>
              <a:rPr lang="es-ES" dirty="0" err="1" smtClean="0"/>
              <a:t>E.g.</a:t>
            </a:r>
            <a:r>
              <a:rPr lang="es-ES" dirty="0" smtClean="0"/>
              <a:t> A </a:t>
            </a:r>
            <a:r>
              <a:rPr lang="es-ES" dirty="0" err="1" smtClean="0"/>
              <a:t>steam</a:t>
            </a:r>
            <a:r>
              <a:rPr lang="es-ES" dirty="0" smtClean="0"/>
              <a:t> </a:t>
            </a:r>
            <a:r>
              <a:rPr lang="es-ES" dirty="0" err="1" smtClean="0"/>
              <a:t>burn</a:t>
            </a:r>
            <a:r>
              <a:rPr lang="es-ES" dirty="0" smtClean="0"/>
              <a:t> </a:t>
            </a:r>
            <a:r>
              <a:rPr lang="es-ES" dirty="0" err="1" smtClean="0"/>
              <a:t>is</a:t>
            </a:r>
            <a:r>
              <a:rPr lang="es-ES" dirty="0" smtClean="0"/>
              <a:t> </a:t>
            </a:r>
            <a:r>
              <a:rPr lang="es-ES" dirty="0" err="1" smtClean="0"/>
              <a:t>worse</a:t>
            </a:r>
            <a:r>
              <a:rPr lang="es-ES" dirty="0" smtClean="0"/>
              <a:t> </a:t>
            </a:r>
            <a:r>
              <a:rPr lang="es-ES" dirty="0" err="1" smtClean="0"/>
              <a:t>than</a:t>
            </a:r>
            <a:r>
              <a:rPr lang="es-ES" dirty="0" smtClean="0"/>
              <a:t> a </a:t>
            </a:r>
            <a:r>
              <a:rPr lang="es-ES" dirty="0" err="1" smtClean="0"/>
              <a:t>water</a:t>
            </a:r>
            <a:r>
              <a:rPr lang="es-ES" dirty="0" smtClean="0"/>
              <a:t> </a:t>
            </a:r>
            <a:r>
              <a:rPr lang="es-ES" dirty="0" err="1" smtClean="0"/>
              <a:t>burn</a:t>
            </a:r>
            <a:r>
              <a:rPr lang="es-ES" dirty="0" smtClean="0"/>
              <a:t> 1kg of “</a:t>
            </a:r>
            <a:r>
              <a:rPr lang="es-ES" dirty="0" err="1" smtClean="0"/>
              <a:t>steam</a:t>
            </a:r>
            <a:r>
              <a:rPr lang="es-ES" dirty="0" smtClean="0"/>
              <a:t>” at 100 C has </a:t>
            </a:r>
            <a:r>
              <a:rPr lang="es-ES" dirty="0" err="1" smtClean="0"/>
              <a:t>greater</a:t>
            </a:r>
            <a:r>
              <a:rPr lang="es-ES" dirty="0" smtClean="0"/>
              <a:t> </a:t>
            </a:r>
            <a:r>
              <a:rPr lang="es-ES" dirty="0" err="1" smtClean="0"/>
              <a:t>internal</a:t>
            </a:r>
            <a:r>
              <a:rPr lang="es-ES" dirty="0" smtClean="0"/>
              <a:t> </a:t>
            </a:r>
            <a:r>
              <a:rPr lang="es-ES" dirty="0" err="1" smtClean="0"/>
              <a:t>energy</a:t>
            </a:r>
            <a:r>
              <a:rPr lang="es-ES" dirty="0" smtClean="0"/>
              <a:t> </a:t>
            </a:r>
            <a:r>
              <a:rPr lang="es-ES" dirty="0" err="1" smtClean="0"/>
              <a:t>than</a:t>
            </a:r>
            <a:r>
              <a:rPr lang="es-ES" dirty="0" smtClean="0"/>
              <a:t> 1kg of </a:t>
            </a:r>
            <a:r>
              <a:rPr lang="es-ES" dirty="0" err="1" smtClean="0"/>
              <a:t>water</a:t>
            </a:r>
            <a:r>
              <a:rPr lang="es-ES" dirty="0" smtClean="0"/>
              <a:t> at 100C.  (</a:t>
            </a:r>
            <a:r>
              <a:rPr lang="es-ES" dirty="0" err="1" smtClean="0"/>
              <a:t>due</a:t>
            </a:r>
            <a:r>
              <a:rPr lang="es-ES" dirty="0" smtClean="0"/>
              <a:t> </a:t>
            </a:r>
            <a:r>
              <a:rPr lang="es-ES" dirty="0" err="1" smtClean="0"/>
              <a:t>to</a:t>
            </a:r>
            <a:r>
              <a:rPr lang="es-ES" dirty="0" smtClean="0"/>
              <a:t> PE of </a:t>
            </a:r>
            <a:r>
              <a:rPr lang="es-ES" dirty="0" err="1" smtClean="0"/>
              <a:t>particles</a:t>
            </a:r>
            <a:r>
              <a:rPr lang="es-ES" dirty="0" smtClean="0"/>
              <a:t>)</a:t>
            </a:r>
            <a:endParaRPr lang="es-E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Efficiency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err="1" smtClean="0"/>
              <a:t>Useful</a:t>
            </a:r>
            <a:r>
              <a:rPr lang="es-ES" dirty="0" smtClean="0"/>
              <a:t> </a:t>
            </a:r>
            <a:r>
              <a:rPr lang="es-ES" dirty="0" err="1" smtClean="0"/>
              <a:t>energy</a:t>
            </a:r>
            <a:r>
              <a:rPr lang="es-ES" dirty="0" smtClean="0"/>
              <a:t> </a:t>
            </a:r>
            <a:r>
              <a:rPr lang="es-ES" dirty="0" err="1" smtClean="0"/>
              <a:t>out</a:t>
            </a:r>
            <a:r>
              <a:rPr lang="es-ES" dirty="0" smtClean="0"/>
              <a:t> / total </a:t>
            </a:r>
            <a:r>
              <a:rPr lang="es-ES" dirty="0" err="1" smtClean="0"/>
              <a:t>energy</a:t>
            </a:r>
            <a:r>
              <a:rPr lang="es-ES" dirty="0" smtClean="0"/>
              <a:t> in</a:t>
            </a:r>
          </a:p>
          <a:p>
            <a:r>
              <a:rPr lang="es-ES" dirty="0" err="1" smtClean="0"/>
              <a:t>Always</a:t>
            </a:r>
            <a:r>
              <a:rPr lang="es-ES" dirty="0" smtClean="0"/>
              <a:t> </a:t>
            </a:r>
            <a:r>
              <a:rPr lang="es-ES" dirty="0" err="1" smtClean="0"/>
              <a:t>less</a:t>
            </a:r>
            <a:r>
              <a:rPr lang="es-ES" dirty="0" smtClean="0"/>
              <a:t> </a:t>
            </a:r>
            <a:r>
              <a:rPr lang="es-ES" dirty="0" err="1" smtClean="0"/>
              <a:t>than</a:t>
            </a:r>
            <a:r>
              <a:rPr lang="es-ES" dirty="0" smtClean="0"/>
              <a:t> 1</a:t>
            </a:r>
          </a:p>
          <a:p>
            <a:r>
              <a:rPr lang="es-ES" dirty="0" err="1" smtClean="0"/>
              <a:t>Often</a:t>
            </a:r>
            <a:r>
              <a:rPr lang="es-ES" dirty="0" smtClean="0"/>
              <a:t> </a:t>
            </a:r>
            <a:r>
              <a:rPr lang="es-ES" dirty="0" err="1" smtClean="0"/>
              <a:t>quoted</a:t>
            </a:r>
            <a:r>
              <a:rPr lang="es-ES" dirty="0" smtClean="0"/>
              <a:t> as </a:t>
            </a:r>
            <a:r>
              <a:rPr lang="es-ES" dirty="0" err="1" smtClean="0"/>
              <a:t>percentage</a:t>
            </a:r>
            <a:endParaRPr lang="es-ES" dirty="0" smtClean="0"/>
          </a:p>
          <a:p>
            <a:r>
              <a:rPr lang="es-ES" dirty="0" smtClean="0"/>
              <a:t>Can </a:t>
            </a:r>
            <a:r>
              <a:rPr lang="es-ES" dirty="0" err="1" smtClean="0"/>
              <a:t>be</a:t>
            </a:r>
            <a:r>
              <a:rPr lang="es-ES" dirty="0" smtClean="0"/>
              <a:t> </a:t>
            </a:r>
            <a:r>
              <a:rPr lang="es-ES" dirty="0" err="1" smtClean="0"/>
              <a:t>represented</a:t>
            </a:r>
            <a:r>
              <a:rPr lang="es-ES" dirty="0" smtClean="0"/>
              <a:t> </a:t>
            </a:r>
            <a:r>
              <a:rPr lang="es-ES" dirty="0" err="1" smtClean="0"/>
              <a:t>on</a:t>
            </a:r>
            <a:r>
              <a:rPr lang="es-ES" dirty="0" smtClean="0"/>
              <a:t> a </a:t>
            </a:r>
            <a:r>
              <a:rPr lang="es-ES" dirty="0" err="1" smtClean="0"/>
              <a:t>Sankey</a:t>
            </a:r>
            <a:r>
              <a:rPr lang="es-ES" dirty="0" smtClean="0"/>
              <a:t> </a:t>
            </a:r>
            <a:r>
              <a:rPr lang="es-ES" dirty="0" err="1" smtClean="0"/>
              <a:t>diagram</a:t>
            </a:r>
            <a:r>
              <a:rPr lang="es-ES" dirty="0" smtClean="0"/>
              <a:t> </a:t>
            </a:r>
            <a:r>
              <a:rPr lang="es-ES" dirty="0" err="1" smtClean="0"/>
              <a:t>see</a:t>
            </a:r>
            <a:r>
              <a:rPr lang="es-ES" dirty="0" smtClean="0"/>
              <a:t> p65</a:t>
            </a:r>
            <a:endParaRPr lang="es-E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GREEN SICK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2072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Gravitational</a:t>
            </a:r>
          </a:p>
          <a:p>
            <a:r>
              <a:rPr lang="en-US" dirty="0" err="1" smtClean="0">
                <a:solidFill>
                  <a:srgbClr val="FFFF00"/>
                </a:solidFill>
              </a:rPr>
              <a:t>Radiative</a:t>
            </a:r>
            <a:r>
              <a:rPr lang="en-US" dirty="0" smtClean="0">
                <a:solidFill>
                  <a:srgbClr val="FFFF00"/>
                </a:solidFill>
              </a:rPr>
              <a:t> (e-m waves)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Electrical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Elastic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Nuclear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Sound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Internal (Thermal)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Chemical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Kinetic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That’s it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Really no other types exist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Except maybe dark energy but that is another story </a:t>
            </a:r>
            <a:endParaRPr lang="en-US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Energy</a:t>
            </a:r>
            <a:r>
              <a:rPr lang="es-ES" dirty="0" smtClean="0"/>
              <a:t> </a:t>
            </a:r>
            <a:r>
              <a:rPr lang="es-ES" dirty="0" err="1" smtClean="0"/>
              <a:t>transfers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err="1" smtClean="0"/>
              <a:t>Write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9 </a:t>
            </a:r>
            <a:r>
              <a:rPr lang="es-ES" dirty="0" err="1" smtClean="0"/>
              <a:t>types</a:t>
            </a:r>
            <a:r>
              <a:rPr lang="es-ES" dirty="0" smtClean="0"/>
              <a:t> of </a:t>
            </a:r>
            <a:r>
              <a:rPr lang="es-ES" dirty="0" err="1" smtClean="0"/>
              <a:t>energy</a:t>
            </a:r>
            <a:r>
              <a:rPr lang="es-ES" dirty="0" smtClean="0"/>
              <a:t> in a </a:t>
            </a:r>
            <a:r>
              <a:rPr lang="es-ES" dirty="0" err="1" smtClean="0"/>
              <a:t>circle</a:t>
            </a:r>
            <a:r>
              <a:rPr lang="es-ES" dirty="0" smtClean="0"/>
              <a:t> </a:t>
            </a:r>
            <a:r>
              <a:rPr lang="es-ES" dirty="0" err="1" smtClean="0"/>
              <a:t>on</a:t>
            </a:r>
            <a:r>
              <a:rPr lang="es-ES" dirty="0" smtClean="0"/>
              <a:t> a </a:t>
            </a:r>
            <a:r>
              <a:rPr lang="es-ES" dirty="0" err="1" smtClean="0"/>
              <a:t>double</a:t>
            </a:r>
            <a:r>
              <a:rPr lang="es-ES" dirty="0" smtClean="0"/>
              <a:t> page in </a:t>
            </a:r>
            <a:r>
              <a:rPr lang="es-ES" dirty="0" err="1" smtClean="0"/>
              <a:t>your</a:t>
            </a:r>
            <a:r>
              <a:rPr lang="es-ES" dirty="0" smtClean="0"/>
              <a:t> </a:t>
            </a:r>
            <a:r>
              <a:rPr lang="es-ES" dirty="0" err="1" smtClean="0"/>
              <a:t>notebooks</a:t>
            </a:r>
            <a:r>
              <a:rPr lang="es-ES" dirty="0" smtClean="0"/>
              <a:t>.</a:t>
            </a:r>
          </a:p>
          <a:p>
            <a:r>
              <a:rPr lang="es-ES" dirty="0" err="1" smtClean="0"/>
              <a:t>Draw</a:t>
            </a:r>
            <a:r>
              <a:rPr lang="es-ES" dirty="0" smtClean="0"/>
              <a:t> a </a:t>
            </a:r>
            <a:r>
              <a:rPr lang="es-ES" dirty="0" err="1" smtClean="0"/>
              <a:t>straight</a:t>
            </a:r>
            <a:r>
              <a:rPr lang="es-ES" dirty="0" smtClean="0"/>
              <a:t> line </a:t>
            </a:r>
            <a:r>
              <a:rPr lang="es-ES" dirty="0" err="1" smtClean="0"/>
              <a:t>from</a:t>
            </a:r>
            <a:r>
              <a:rPr lang="es-ES" dirty="0" smtClean="0"/>
              <a:t> </a:t>
            </a:r>
            <a:r>
              <a:rPr lang="es-ES" dirty="0" err="1" smtClean="0"/>
              <a:t>one</a:t>
            </a:r>
            <a:r>
              <a:rPr lang="es-ES" dirty="0" smtClean="0"/>
              <a:t> </a:t>
            </a:r>
            <a:r>
              <a:rPr lang="es-ES" dirty="0" err="1" smtClean="0"/>
              <a:t>form</a:t>
            </a:r>
            <a:r>
              <a:rPr lang="es-ES" dirty="0" smtClean="0"/>
              <a:t> of </a:t>
            </a:r>
            <a:r>
              <a:rPr lang="es-ES" dirty="0" err="1" smtClean="0"/>
              <a:t>energy</a:t>
            </a:r>
            <a:r>
              <a:rPr lang="es-ES" dirty="0" smtClean="0"/>
              <a:t> </a:t>
            </a:r>
            <a:r>
              <a:rPr lang="es-ES" dirty="0" err="1" smtClean="0"/>
              <a:t>to</a:t>
            </a:r>
            <a:r>
              <a:rPr lang="es-ES" dirty="0" smtClean="0"/>
              <a:t> </a:t>
            </a:r>
            <a:r>
              <a:rPr lang="es-ES" dirty="0" err="1" smtClean="0"/>
              <a:t>any</a:t>
            </a:r>
            <a:r>
              <a:rPr lang="es-ES" dirty="0" smtClean="0"/>
              <a:t> </a:t>
            </a:r>
            <a:r>
              <a:rPr lang="es-ES" dirty="0" err="1" smtClean="0"/>
              <a:t>other</a:t>
            </a:r>
            <a:r>
              <a:rPr lang="es-ES" dirty="0" smtClean="0"/>
              <a:t> and </a:t>
            </a:r>
            <a:r>
              <a:rPr lang="es-ES" dirty="0" err="1" smtClean="0"/>
              <a:t>add</a:t>
            </a:r>
            <a:r>
              <a:rPr lang="es-ES" dirty="0" smtClean="0"/>
              <a:t> </a:t>
            </a:r>
            <a:r>
              <a:rPr lang="es-ES" dirty="0" err="1" smtClean="0"/>
              <a:t>an</a:t>
            </a:r>
            <a:r>
              <a:rPr lang="es-ES" dirty="0" smtClean="0"/>
              <a:t> </a:t>
            </a:r>
            <a:r>
              <a:rPr lang="es-ES" dirty="0" err="1" smtClean="0"/>
              <a:t>arrow</a:t>
            </a:r>
            <a:endParaRPr lang="es-ES" dirty="0" smtClean="0"/>
          </a:p>
          <a:p>
            <a:r>
              <a:rPr lang="es-ES" dirty="0" err="1" smtClean="0"/>
              <a:t>Write</a:t>
            </a:r>
            <a:r>
              <a:rPr lang="es-ES" dirty="0" smtClean="0"/>
              <a:t> </a:t>
            </a:r>
            <a:r>
              <a:rPr lang="es-ES" dirty="0" err="1" smtClean="0"/>
              <a:t>on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arrow</a:t>
            </a:r>
            <a:r>
              <a:rPr lang="es-ES" dirty="0" smtClean="0"/>
              <a:t> a </a:t>
            </a:r>
            <a:r>
              <a:rPr lang="es-ES" dirty="0" err="1" smtClean="0"/>
              <a:t>device</a:t>
            </a:r>
            <a:r>
              <a:rPr lang="es-ES" dirty="0" smtClean="0"/>
              <a:t> </a:t>
            </a:r>
            <a:r>
              <a:rPr lang="es-ES" dirty="0" err="1" smtClean="0"/>
              <a:t>or</a:t>
            </a:r>
            <a:r>
              <a:rPr lang="es-ES" dirty="0" smtClean="0"/>
              <a:t> </a:t>
            </a:r>
            <a:r>
              <a:rPr lang="es-ES" dirty="0" err="1" smtClean="0"/>
              <a:t>phenomenon</a:t>
            </a:r>
            <a:r>
              <a:rPr lang="es-ES" dirty="0" smtClean="0"/>
              <a:t> </a:t>
            </a:r>
            <a:r>
              <a:rPr lang="es-ES" dirty="0" err="1" smtClean="0"/>
              <a:t>that</a:t>
            </a:r>
            <a:r>
              <a:rPr lang="es-ES" dirty="0" smtClean="0"/>
              <a:t> causes </a:t>
            </a:r>
            <a:r>
              <a:rPr lang="es-ES" dirty="0" err="1" smtClean="0"/>
              <a:t>that</a:t>
            </a:r>
            <a:r>
              <a:rPr lang="es-ES" dirty="0" smtClean="0"/>
              <a:t> </a:t>
            </a:r>
            <a:r>
              <a:rPr lang="es-ES" dirty="0" err="1" smtClean="0"/>
              <a:t>change</a:t>
            </a:r>
            <a:r>
              <a:rPr lang="es-ES" dirty="0" smtClean="0"/>
              <a:t>.</a:t>
            </a:r>
            <a:endParaRPr lang="es-E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Kinetic Energy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err="1" smtClean="0"/>
              <a:t>This</a:t>
            </a:r>
            <a:r>
              <a:rPr lang="es-MX" dirty="0" smtClean="0"/>
              <a:t> </a:t>
            </a:r>
            <a:r>
              <a:rPr lang="es-MX" dirty="0" err="1" smtClean="0"/>
              <a:t>is</a:t>
            </a:r>
            <a:r>
              <a:rPr lang="es-MX" dirty="0" smtClean="0"/>
              <a:t> </a:t>
            </a:r>
            <a:r>
              <a:rPr lang="es-MX" dirty="0" err="1" smtClean="0"/>
              <a:t>the</a:t>
            </a:r>
            <a:r>
              <a:rPr lang="es-MX" dirty="0" smtClean="0"/>
              <a:t> </a:t>
            </a:r>
            <a:r>
              <a:rPr lang="es-MX" dirty="0" err="1" smtClean="0"/>
              <a:t>energy</a:t>
            </a:r>
            <a:r>
              <a:rPr lang="es-MX" dirty="0" smtClean="0"/>
              <a:t> </a:t>
            </a:r>
            <a:r>
              <a:rPr lang="es-MX" dirty="0" err="1" smtClean="0"/>
              <a:t>that</a:t>
            </a:r>
            <a:r>
              <a:rPr lang="es-MX" dirty="0" smtClean="0"/>
              <a:t> a </a:t>
            </a:r>
            <a:r>
              <a:rPr lang="es-MX" dirty="0" err="1" smtClean="0"/>
              <a:t>body</a:t>
            </a:r>
            <a:r>
              <a:rPr lang="es-MX" dirty="0" smtClean="0"/>
              <a:t> </a:t>
            </a:r>
            <a:r>
              <a:rPr lang="es-MX" dirty="0" err="1" smtClean="0"/>
              <a:t>possesses</a:t>
            </a:r>
            <a:r>
              <a:rPr lang="es-MX" dirty="0" smtClean="0"/>
              <a:t> </a:t>
            </a:r>
            <a:r>
              <a:rPr lang="es-MX" dirty="0" err="1" smtClean="0"/>
              <a:t>by</a:t>
            </a:r>
            <a:r>
              <a:rPr lang="es-MX" dirty="0" smtClean="0"/>
              <a:t> </a:t>
            </a:r>
            <a:r>
              <a:rPr lang="es-MX" dirty="0" err="1" smtClean="0"/>
              <a:t>virtue</a:t>
            </a:r>
            <a:r>
              <a:rPr lang="es-MX" dirty="0" smtClean="0"/>
              <a:t> of </a:t>
            </a:r>
            <a:r>
              <a:rPr lang="es-MX" dirty="0" err="1" smtClean="0"/>
              <a:t>its</a:t>
            </a:r>
            <a:r>
              <a:rPr lang="es-MX" dirty="0" smtClean="0"/>
              <a:t> </a:t>
            </a:r>
            <a:r>
              <a:rPr lang="es-MX" dirty="0" err="1" smtClean="0"/>
              <a:t>motion</a:t>
            </a:r>
            <a:r>
              <a:rPr lang="es-MX" dirty="0" smtClean="0"/>
              <a:t>. </a:t>
            </a:r>
            <a:endParaRPr lang="en-US" dirty="0" smtClean="0"/>
          </a:p>
          <a:p>
            <a:r>
              <a:rPr lang="es-MX" dirty="0" err="1" smtClean="0"/>
              <a:t>If</a:t>
            </a:r>
            <a:r>
              <a:rPr lang="es-MX" dirty="0" smtClean="0"/>
              <a:t> </a:t>
            </a:r>
            <a:r>
              <a:rPr lang="es-MX" dirty="0" err="1" smtClean="0"/>
              <a:t>the</a:t>
            </a:r>
            <a:r>
              <a:rPr lang="es-MX" dirty="0" smtClean="0"/>
              <a:t> </a:t>
            </a:r>
            <a:r>
              <a:rPr lang="es-MX" dirty="0" err="1" smtClean="0"/>
              <a:t>mass</a:t>
            </a:r>
            <a:r>
              <a:rPr lang="es-MX" dirty="0" smtClean="0"/>
              <a:t> of a </a:t>
            </a:r>
            <a:r>
              <a:rPr lang="es-MX" dirty="0" err="1" smtClean="0"/>
              <a:t>body</a:t>
            </a:r>
            <a:r>
              <a:rPr lang="es-MX" dirty="0" smtClean="0"/>
              <a:t> </a:t>
            </a:r>
            <a:r>
              <a:rPr lang="es-MX" dirty="0" err="1" smtClean="0"/>
              <a:t>is</a:t>
            </a:r>
            <a:r>
              <a:rPr lang="es-MX" dirty="0" smtClean="0"/>
              <a:t> </a:t>
            </a:r>
            <a:r>
              <a:rPr lang="es-MX" i="1" dirty="0" smtClean="0"/>
              <a:t>m </a:t>
            </a:r>
            <a:r>
              <a:rPr lang="es-MX" dirty="0" smtClean="0"/>
              <a:t>and </a:t>
            </a:r>
            <a:r>
              <a:rPr lang="es-MX" dirty="0" err="1" smtClean="0"/>
              <a:t>its</a:t>
            </a:r>
            <a:r>
              <a:rPr lang="es-MX" dirty="0" smtClean="0"/>
              <a:t> </a:t>
            </a:r>
            <a:r>
              <a:rPr lang="es-MX" dirty="0" err="1" smtClean="0"/>
              <a:t>velocity</a:t>
            </a:r>
            <a:r>
              <a:rPr lang="es-MX" dirty="0" smtClean="0"/>
              <a:t> </a:t>
            </a:r>
            <a:r>
              <a:rPr lang="es-MX" dirty="0" err="1" smtClean="0"/>
              <a:t>is</a:t>
            </a:r>
            <a:r>
              <a:rPr lang="es-MX" dirty="0" smtClean="0"/>
              <a:t> </a:t>
            </a:r>
            <a:r>
              <a:rPr lang="es-MX" i="1" dirty="0" smtClean="0"/>
              <a:t>v </a:t>
            </a:r>
            <a:r>
              <a:rPr lang="es-MX" dirty="0" err="1" smtClean="0"/>
              <a:t>then</a:t>
            </a:r>
            <a:r>
              <a:rPr lang="es-MX" dirty="0" smtClean="0"/>
              <a:t> </a:t>
            </a:r>
            <a:r>
              <a:rPr lang="es-MX" dirty="0" err="1" smtClean="0"/>
              <a:t>its</a:t>
            </a:r>
            <a:r>
              <a:rPr lang="es-MX" dirty="0" smtClean="0"/>
              <a:t> </a:t>
            </a:r>
            <a:r>
              <a:rPr lang="es-MX" dirty="0" err="1" smtClean="0"/>
              <a:t>kinetic</a:t>
            </a:r>
            <a:r>
              <a:rPr lang="es-MX" dirty="0" smtClean="0"/>
              <a:t> </a:t>
            </a:r>
            <a:r>
              <a:rPr lang="es-MX" dirty="0" err="1" smtClean="0"/>
              <a:t>energy</a:t>
            </a:r>
            <a:r>
              <a:rPr lang="es-MX" dirty="0" smtClean="0"/>
              <a:t> </a:t>
            </a:r>
            <a:r>
              <a:rPr lang="es-MX" dirty="0" err="1" smtClean="0"/>
              <a:t>is</a:t>
            </a:r>
            <a:r>
              <a:rPr lang="es-MX" dirty="0" smtClean="0"/>
              <a:t> …….. </a:t>
            </a:r>
          </a:p>
          <a:p>
            <a:r>
              <a:rPr lang="es-MX" sz="5400" i="1" dirty="0" err="1" smtClean="0"/>
              <a:t>E</a:t>
            </a:r>
            <a:r>
              <a:rPr lang="es-MX" sz="5400" i="1" baseline="-25000" dirty="0" err="1" smtClean="0"/>
              <a:t>k</a:t>
            </a:r>
            <a:r>
              <a:rPr lang="es-MX" sz="5400" baseline="-25000" dirty="0" smtClean="0"/>
              <a:t> </a:t>
            </a:r>
            <a:r>
              <a:rPr lang="es-MX" sz="5400" dirty="0" smtClean="0"/>
              <a:t>= ½ </a:t>
            </a:r>
            <a:r>
              <a:rPr lang="es-MX" sz="5400" i="1" dirty="0" smtClean="0"/>
              <a:t>m v</a:t>
            </a:r>
            <a:r>
              <a:rPr lang="es-MX" sz="5400" i="1" baseline="30000" dirty="0" smtClean="0"/>
              <a:t>2</a:t>
            </a:r>
            <a:endParaRPr lang="en-US" sz="54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dirty="0" err="1" smtClean="0"/>
              <a:t>Gravitational</a:t>
            </a:r>
            <a:r>
              <a:rPr lang="es-MX" dirty="0" smtClean="0"/>
              <a:t> </a:t>
            </a:r>
            <a:r>
              <a:rPr lang="es-MX" dirty="0" err="1" smtClean="0"/>
              <a:t>Potential</a:t>
            </a:r>
            <a:r>
              <a:rPr lang="es-MX" dirty="0" smtClean="0"/>
              <a:t> </a:t>
            </a:r>
            <a:r>
              <a:rPr lang="es-MX" dirty="0" err="1" smtClean="0"/>
              <a:t>Energy</a:t>
            </a:r>
            <a:r>
              <a:rPr lang="es-MX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MX" dirty="0" err="1" smtClean="0"/>
              <a:t>This</a:t>
            </a:r>
            <a:r>
              <a:rPr lang="es-MX" dirty="0" smtClean="0"/>
              <a:t> </a:t>
            </a:r>
            <a:r>
              <a:rPr lang="es-MX" dirty="0" err="1" smtClean="0"/>
              <a:t>is</a:t>
            </a:r>
            <a:r>
              <a:rPr lang="es-MX" dirty="0" smtClean="0"/>
              <a:t> </a:t>
            </a:r>
            <a:r>
              <a:rPr lang="es-MX" dirty="0" err="1" smtClean="0"/>
              <a:t>the</a:t>
            </a:r>
            <a:r>
              <a:rPr lang="es-MX" dirty="0" smtClean="0"/>
              <a:t> </a:t>
            </a:r>
            <a:r>
              <a:rPr lang="es-MX" dirty="0" err="1" smtClean="0"/>
              <a:t>energy</a:t>
            </a:r>
            <a:r>
              <a:rPr lang="es-MX" dirty="0" smtClean="0"/>
              <a:t> </a:t>
            </a:r>
            <a:r>
              <a:rPr lang="es-MX" dirty="0" err="1" smtClean="0"/>
              <a:t>that</a:t>
            </a:r>
            <a:r>
              <a:rPr lang="es-MX" dirty="0" smtClean="0"/>
              <a:t> a </a:t>
            </a:r>
            <a:r>
              <a:rPr lang="es-MX" dirty="0" err="1" smtClean="0"/>
              <a:t>body</a:t>
            </a:r>
            <a:r>
              <a:rPr lang="es-MX" dirty="0" smtClean="0"/>
              <a:t> </a:t>
            </a:r>
            <a:r>
              <a:rPr lang="es-MX" dirty="0" err="1" smtClean="0"/>
              <a:t>possesses</a:t>
            </a:r>
            <a:r>
              <a:rPr lang="es-MX" dirty="0" smtClean="0"/>
              <a:t> </a:t>
            </a:r>
            <a:r>
              <a:rPr lang="es-MX" dirty="0" err="1" smtClean="0"/>
              <a:t>by</a:t>
            </a:r>
            <a:r>
              <a:rPr lang="es-MX" dirty="0" smtClean="0"/>
              <a:t> </a:t>
            </a:r>
            <a:r>
              <a:rPr lang="es-MX" dirty="0" err="1" smtClean="0"/>
              <a:t>virtue</a:t>
            </a:r>
            <a:r>
              <a:rPr lang="es-MX" dirty="0" smtClean="0"/>
              <a:t> of </a:t>
            </a:r>
            <a:r>
              <a:rPr lang="es-MX" dirty="0" err="1" smtClean="0"/>
              <a:t>its</a:t>
            </a:r>
            <a:r>
              <a:rPr lang="es-MX" dirty="0" smtClean="0"/>
              <a:t> position in </a:t>
            </a:r>
            <a:r>
              <a:rPr lang="es-MX" dirty="0" err="1" smtClean="0"/>
              <a:t>the</a:t>
            </a:r>
            <a:r>
              <a:rPr lang="es-MX" dirty="0" smtClean="0"/>
              <a:t> </a:t>
            </a:r>
            <a:r>
              <a:rPr lang="es-MX" dirty="0" err="1" smtClean="0"/>
              <a:t>gravitational</a:t>
            </a:r>
            <a:r>
              <a:rPr lang="es-MX" dirty="0" smtClean="0"/>
              <a:t> </a:t>
            </a:r>
            <a:r>
              <a:rPr lang="es-MX" dirty="0" err="1" smtClean="0"/>
              <a:t>field</a:t>
            </a:r>
            <a:r>
              <a:rPr lang="es-MX" dirty="0" smtClean="0"/>
              <a:t> </a:t>
            </a:r>
            <a:endParaRPr lang="en-US" dirty="0" smtClean="0"/>
          </a:p>
          <a:p>
            <a:r>
              <a:rPr lang="es-MX" dirty="0" err="1" smtClean="0"/>
              <a:t>If</a:t>
            </a:r>
            <a:r>
              <a:rPr lang="es-MX" dirty="0" smtClean="0"/>
              <a:t> </a:t>
            </a:r>
            <a:r>
              <a:rPr lang="es-MX" dirty="0" err="1" smtClean="0"/>
              <a:t>the</a:t>
            </a:r>
            <a:r>
              <a:rPr lang="es-MX" dirty="0" smtClean="0"/>
              <a:t> </a:t>
            </a:r>
            <a:r>
              <a:rPr lang="es-MX" dirty="0" err="1" smtClean="0"/>
              <a:t>mass</a:t>
            </a:r>
            <a:r>
              <a:rPr lang="es-MX" dirty="0" smtClean="0"/>
              <a:t> of a </a:t>
            </a:r>
            <a:r>
              <a:rPr lang="es-MX" dirty="0" err="1" smtClean="0"/>
              <a:t>body</a:t>
            </a:r>
            <a:r>
              <a:rPr lang="es-MX" dirty="0" smtClean="0"/>
              <a:t> </a:t>
            </a:r>
            <a:r>
              <a:rPr lang="es-MX" dirty="0" err="1" smtClean="0"/>
              <a:t>is</a:t>
            </a:r>
            <a:r>
              <a:rPr lang="es-MX" dirty="0" smtClean="0"/>
              <a:t> </a:t>
            </a:r>
            <a:r>
              <a:rPr lang="es-MX" i="1" dirty="0" smtClean="0"/>
              <a:t>m </a:t>
            </a:r>
            <a:r>
              <a:rPr lang="es-MX" dirty="0" smtClean="0"/>
              <a:t>and </a:t>
            </a:r>
            <a:r>
              <a:rPr lang="es-MX" dirty="0" err="1" smtClean="0"/>
              <a:t>its</a:t>
            </a:r>
            <a:r>
              <a:rPr lang="es-MX" dirty="0" smtClean="0"/>
              <a:t> </a:t>
            </a:r>
            <a:r>
              <a:rPr lang="es-MX" dirty="0" err="1" smtClean="0"/>
              <a:t>height</a:t>
            </a:r>
            <a:r>
              <a:rPr lang="es-MX" dirty="0" smtClean="0"/>
              <a:t> </a:t>
            </a:r>
            <a:r>
              <a:rPr lang="es-MX" dirty="0" err="1" smtClean="0"/>
              <a:t>above</a:t>
            </a:r>
            <a:r>
              <a:rPr lang="es-MX" dirty="0" smtClean="0"/>
              <a:t> a </a:t>
            </a:r>
            <a:r>
              <a:rPr lang="es-MX" dirty="0" err="1" smtClean="0"/>
              <a:t>fixed</a:t>
            </a:r>
            <a:r>
              <a:rPr lang="es-MX" dirty="0" smtClean="0"/>
              <a:t> position </a:t>
            </a:r>
            <a:r>
              <a:rPr lang="es-MX" dirty="0" err="1" smtClean="0"/>
              <a:t>is</a:t>
            </a:r>
            <a:r>
              <a:rPr lang="es-MX" dirty="0" smtClean="0"/>
              <a:t> </a:t>
            </a:r>
            <a:r>
              <a:rPr lang="es-MX" i="1" dirty="0" smtClean="0"/>
              <a:t>h </a:t>
            </a:r>
            <a:r>
              <a:rPr lang="es-MX" dirty="0" err="1" smtClean="0"/>
              <a:t>then</a:t>
            </a:r>
            <a:r>
              <a:rPr lang="es-MX" dirty="0" smtClean="0"/>
              <a:t> </a:t>
            </a:r>
            <a:r>
              <a:rPr lang="es-MX" dirty="0" err="1" smtClean="0"/>
              <a:t>its</a:t>
            </a:r>
            <a:r>
              <a:rPr lang="es-MX" dirty="0" smtClean="0"/>
              <a:t> </a:t>
            </a:r>
            <a:r>
              <a:rPr lang="es-MX" dirty="0" err="1" smtClean="0"/>
              <a:t>change</a:t>
            </a:r>
            <a:r>
              <a:rPr lang="es-MX" dirty="0" smtClean="0"/>
              <a:t> in </a:t>
            </a:r>
            <a:r>
              <a:rPr lang="es-MX" dirty="0" err="1" smtClean="0"/>
              <a:t>gravitational</a:t>
            </a:r>
            <a:r>
              <a:rPr lang="es-MX" dirty="0" smtClean="0"/>
              <a:t> </a:t>
            </a:r>
            <a:r>
              <a:rPr lang="es-MX" dirty="0" err="1" smtClean="0"/>
              <a:t>potential</a:t>
            </a:r>
            <a:r>
              <a:rPr lang="es-MX" dirty="0" smtClean="0"/>
              <a:t> </a:t>
            </a:r>
            <a:r>
              <a:rPr lang="es-MX" dirty="0" err="1" smtClean="0"/>
              <a:t>energy</a:t>
            </a:r>
            <a:r>
              <a:rPr lang="es-MX" dirty="0" smtClean="0"/>
              <a:t>………….</a:t>
            </a:r>
          </a:p>
          <a:p>
            <a:r>
              <a:rPr lang="es-MX" i="1" dirty="0" smtClean="0">
                <a:sym typeface="Symbol"/>
              </a:rPr>
              <a:t></a:t>
            </a:r>
            <a:r>
              <a:rPr lang="es-MX" i="1" dirty="0" err="1" smtClean="0"/>
              <a:t>E</a:t>
            </a:r>
            <a:r>
              <a:rPr lang="es-MX" i="1" baseline="-25000" dirty="0" err="1" smtClean="0"/>
              <a:t>p</a:t>
            </a:r>
            <a:r>
              <a:rPr lang="es-MX" baseline="-25000" dirty="0" smtClean="0"/>
              <a:t> </a:t>
            </a:r>
            <a:r>
              <a:rPr lang="es-MX" dirty="0" smtClean="0"/>
              <a:t>= </a:t>
            </a:r>
            <a:r>
              <a:rPr lang="es-MX" i="1" dirty="0" err="1" smtClean="0"/>
              <a:t>mg</a:t>
            </a:r>
            <a:r>
              <a:rPr lang="es-MX" i="1" dirty="0" err="1" smtClean="0">
                <a:sym typeface="Symbol"/>
              </a:rPr>
              <a:t></a:t>
            </a:r>
            <a:r>
              <a:rPr lang="es-MX" i="1" dirty="0" err="1" smtClean="0"/>
              <a:t>h</a:t>
            </a:r>
            <a:r>
              <a:rPr lang="es-MX" i="1" dirty="0" smtClean="0"/>
              <a:t> </a:t>
            </a:r>
            <a:endParaRPr lang="en-US" dirty="0" smtClean="0"/>
          </a:p>
          <a:p>
            <a:r>
              <a:rPr lang="es-MX" dirty="0" smtClean="0"/>
              <a:t> </a:t>
            </a:r>
            <a:r>
              <a:rPr lang="es-MX" dirty="0" err="1" smtClean="0"/>
              <a:t>where</a:t>
            </a:r>
            <a:r>
              <a:rPr lang="es-MX" dirty="0" smtClean="0"/>
              <a:t> g = </a:t>
            </a:r>
            <a:r>
              <a:rPr lang="es-MX" dirty="0" err="1" smtClean="0"/>
              <a:t>the</a:t>
            </a:r>
            <a:r>
              <a:rPr lang="es-MX" dirty="0" smtClean="0"/>
              <a:t> </a:t>
            </a:r>
            <a:r>
              <a:rPr lang="es-MX" dirty="0" err="1" smtClean="0"/>
              <a:t>acceleration</a:t>
            </a:r>
            <a:r>
              <a:rPr lang="es-MX" dirty="0" smtClean="0"/>
              <a:t> </a:t>
            </a:r>
            <a:r>
              <a:rPr lang="es-MX" dirty="0" err="1" smtClean="0"/>
              <a:t>due</a:t>
            </a:r>
            <a:r>
              <a:rPr lang="es-MX" dirty="0" smtClean="0"/>
              <a:t> </a:t>
            </a:r>
            <a:r>
              <a:rPr lang="es-MX" dirty="0" err="1" smtClean="0"/>
              <a:t>to</a:t>
            </a:r>
            <a:r>
              <a:rPr lang="es-MX" dirty="0" smtClean="0"/>
              <a:t> </a:t>
            </a:r>
            <a:r>
              <a:rPr lang="es-MX" dirty="0" err="1" smtClean="0"/>
              <a:t>gravity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err="1" smtClean="0"/>
              <a:t>The</a:t>
            </a:r>
            <a:r>
              <a:rPr lang="es-MX" dirty="0" smtClean="0"/>
              <a:t> </a:t>
            </a:r>
            <a:r>
              <a:rPr lang="es-MX" dirty="0" err="1" smtClean="0"/>
              <a:t>Principle</a:t>
            </a:r>
            <a:r>
              <a:rPr lang="es-MX" dirty="0" smtClean="0"/>
              <a:t> of </a:t>
            </a:r>
            <a:r>
              <a:rPr lang="es-MX" dirty="0" err="1" smtClean="0"/>
              <a:t>Conservation</a:t>
            </a:r>
            <a:r>
              <a:rPr lang="es-MX" dirty="0" smtClean="0"/>
              <a:t> of </a:t>
            </a:r>
            <a:r>
              <a:rPr lang="es-MX" dirty="0" err="1" smtClean="0"/>
              <a:t>Energy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i="1" dirty="0" err="1" smtClean="0"/>
              <a:t>Energy</a:t>
            </a:r>
            <a:r>
              <a:rPr lang="es-MX" i="1" dirty="0" smtClean="0"/>
              <a:t> can </a:t>
            </a:r>
            <a:r>
              <a:rPr lang="es-MX" i="1" dirty="0" err="1" smtClean="0"/>
              <a:t>be</a:t>
            </a:r>
            <a:r>
              <a:rPr lang="es-MX" i="1" dirty="0" smtClean="0"/>
              <a:t> </a:t>
            </a:r>
            <a:r>
              <a:rPr lang="es-MX" i="1" dirty="0" err="1" smtClean="0"/>
              <a:t>transformed</a:t>
            </a:r>
            <a:r>
              <a:rPr lang="es-MX" i="1" dirty="0" smtClean="0"/>
              <a:t> </a:t>
            </a:r>
            <a:r>
              <a:rPr lang="es-MX" i="1" dirty="0" err="1" smtClean="0"/>
              <a:t>from</a:t>
            </a:r>
            <a:r>
              <a:rPr lang="es-MX" i="1" dirty="0" smtClean="0"/>
              <a:t> </a:t>
            </a:r>
            <a:r>
              <a:rPr lang="es-MX" i="1" dirty="0" err="1" smtClean="0"/>
              <a:t>one</a:t>
            </a:r>
            <a:r>
              <a:rPr lang="es-MX" i="1" dirty="0" smtClean="0"/>
              <a:t> </a:t>
            </a:r>
            <a:r>
              <a:rPr lang="es-MX" i="1" dirty="0" err="1" smtClean="0"/>
              <a:t>form</a:t>
            </a:r>
            <a:r>
              <a:rPr lang="es-MX" i="1" dirty="0" smtClean="0"/>
              <a:t> </a:t>
            </a:r>
            <a:r>
              <a:rPr lang="es-MX" i="1" dirty="0" err="1" smtClean="0"/>
              <a:t>to</a:t>
            </a:r>
            <a:r>
              <a:rPr lang="es-MX" i="1" dirty="0" smtClean="0"/>
              <a:t> </a:t>
            </a:r>
            <a:r>
              <a:rPr lang="es-MX" i="1" dirty="0" err="1" smtClean="0"/>
              <a:t>another</a:t>
            </a:r>
            <a:r>
              <a:rPr lang="es-MX" i="1" dirty="0" smtClean="0"/>
              <a:t>, </a:t>
            </a:r>
            <a:r>
              <a:rPr lang="es-MX" i="1" dirty="0" err="1" smtClean="0"/>
              <a:t>but</a:t>
            </a:r>
            <a:r>
              <a:rPr lang="es-MX" i="1" dirty="0" smtClean="0"/>
              <a:t> </a:t>
            </a:r>
            <a:r>
              <a:rPr lang="es-MX" i="1" dirty="0" err="1" smtClean="0"/>
              <a:t>it</a:t>
            </a:r>
            <a:r>
              <a:rPr lang="es-MX" i="1" dirty="0" smtClean="0"/>
              <a:t> </a:t>
            </a:r>
            <a:r>
              <a:rPr lang="es-MX" i="1" dirty="0" err="1" smtClean="0"/>
              <a:t>cannot</a:t>
            </a:r>
            <a:r>
              <a:rPr lang="es-MX" i="1" dirty="0" smtClean="0"/>
              <a:t> </a:t>
            </a:r>
            <a:r>
              <a:rPr lang="es-MX" i="1" dirty="0" err="1" smtClean="0"/>
              <a:t>be</a:t>
            </a:r>
            <a:r>
              <a:rPr lang="es-MX" i="1" dirty="0" smtClean="0"/>
              <a:t> </a:t>
            </a:r>
            <a:r>
              <a:rPr lang="es-MX" i="1" dirty="0" err="1" smtClean="0"/>
              <a:t>created</a:t>
            </a:r>
            <a:r>
              <a:rPr lang="es-MX" i="1" dirty="0" smtClean="0"/>
              <a:t> </a:t>
            </a:r>
            <a:r>
              <a:rPr lang="es-MX" i="1" dirty="0" err="1" smtClean="0"/>
              <a:t>nor</a:t>
            </a:r>
            <a:r>
              <a:rPr lang="es-MX" i="1" dirty="0" smtClean="0"/>
              <a:t> </a:t>
            </a:r>
            <a:r>
              <a:rPr lang="es-MX" i="1" dirty="0" err="1" smtClean="0"/>
              <a:t>destroyed</a:t>
            </a:r>
            <a:r>
              <a:rPr lang="es-MX" i="1" dirty="0" smtClean="0"/>
              <a:t>.</a:t>
            </a:r>
          </a:p>
          <a:p>
            <a:r>
              <a:rPr lang="es-MX" i="1" dirty="0" err="1" smtClean="0"/>
              <a:t>i.e</a:t>
            </a:r>
            <a:r>
              <a:rPr lang="es-MX" i="1" dirty="0" smtClean="0"/>
              <a:t>. </a:t>
            </a:r>
            <a:r>
              <a:rPr lang="es-MX" i="1" dirty="0" err="1" smtClean="0"/>
              <a:t>the</a:t>
            </a:r>
            <a:r>
              <a:rPr lang="es-MX" i="1" dirty="0" smtClean="0"/>
              <a:t> total </a:t>
            </a:r>
            <a:r>
              <a:rPr lang="es-MX" i="1" dirty="0" err="1" smtClean="0"/>
              <a:t>energy</a:t>
            </a:r>
            <a:r>
              <a:rPr lang="es-MX" i="1" dirty="0" smtClean="0"/>
              <a:t> of a </a:t>
            </a:r>
            <a:r>
              <a:rPr lang="es-MX" i="1" dirty="0" err="1" smtClean="0"/>
              <a:t>system</a:t>
            </a:r>
            <a:r>
              <a:rPr lang="es-MX" i="1" dirty="0" smtClean="0"/>
              <a:t> </a:t>
            </a:r>
            <a:r>
              <a:rPr lang="es-MX" i="1" dirty="0" err="1" smtClean="0"/>
              <a:t>is</a:t>
            </a:r>
            <a:r>
              <a:rPr lang="es-MX" i="1" dirty="0" smtClean="0"/>
              <a:t> </a:t>
            </a:r>
            <a:r>
              <a:rPr lang="es-MX" i="1" dirty="0" err="1" smtClean="0"/>
              <a:t>constant</a:t>
            </a:r>
            <a:r>
              <a:rPr lang="es-MX" i="1" dirty="0" smtClean="0"/>
              <a:t> </a:t>
            </a:r>
            <a:endParaRPr lang="en-US" dirty="0" smtClean="0"/>
          </a:p>
          <a:p>
            <a:r>
              <a:rPr lang="es-MX" dirty="0" err="1" smtClean="0"/>
              <a:t>Energy</a:t>
            </a:r>
            <a:r>
              <a:rPr lang="es-MX" dirty="0" smtClean="0"/>
              <a:t> </a:t>
            </a:r>
            <a:r>
              <a:rPr lang="es-MX" dirty="0" err="1" smtClean="0"/>
              <a:t>is</a:t>
            </a:r>
            <a:r>
              <a:rPr lang="es-MX" dirty="0" smtClean="0"/>
              <a:t> </a:t>
            </a:r>
            <a:r>
              <a:rPr lang="es-MX" dirty="0" err="1" smtClean="0"/>
              <a:t>measured</a:t>
            </a:r>
            <a:r>
              <a:rPr lang="es-MX" dirty="0" smtClean="0"/>
              <a:t> in </a:t>
            </a:r>
            <a:r>
              <a:rPr lang="es-MX" dirty="0" err="1" smtClean="0"/>
              <a:t>joules</a:t>
            </a:r>
            <a:r>
              <a:rPr lang="es-MX" dirty="0" smtClean="0"/>
              <a:t> and </a:t>
            </a:r>
            <a:r>
              <a:rPr lang="es-MX" dirty="0" err="1" smtClean="0"/>
              <a:t>it</a:t>
            </a:r>
            <a:r>
              <a:rPr lang="es-MX" dirty="0" smtClean="0"/>
              <a:t> </a:t>
            </a:r>
            <a:r>
              <a:rPr lang="es-MX" dirty="0" err="1" smtClean="0"/>
              <a:t>is</a:t>
            </a:r>
            <a:r>
              <a:rPr lang="es-MX" dirty="0" smtClean="0"/>
              <a:t> a </a:t>
            </a:r>
            <a:r>
              <a:rPr lang="es-MX" dirty="0" err="1" smtClean="0"/>
              <a:t>scalar</a:t>
            </a:r>
            <a:r>
              <a:rPr lang="es-MX" dirty="0" smtClean="0"/>
              <a:t> </a:t>
            </a:r>
            <a:r>
              <a:rPr lang="es-MX" dirty="0" err="1" smtClean="0"/>
              <a:t>quantity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err="1" smtClean="0"/>
              <a:t>Falling</a:t>
            </a:r>
            <a:r>
              <a:rPr lang="es-MX" dirty="0" smtClean="0"/>
              <a:t> </a:t>
            </a:r>
            <a:r>
              <a:rPr lang="es-MX" dirty="0" err="1" smtClean="0"/>
              <a:t>objects</a:t>
            </a:r>
            <a:r>
              <a:rPr lang="es-MX" dirty="0" smtClean="0"/>
              <a:t> and </a:t>
            </a:r>
            <a:r>
              <a:rPr lang="es-MX" dirty="0" err="1" smtClean="0"/>
              <a:t>roller</a:t>
            </a:r>
            <a:r>
              <a:rPr lang="es-MX" dirty="0" smtClean="0"/>
              <a:t> </a:t>
            </a:r>
            <a:r>
              <a:rPr lang="es-MX" dirty="0" err="1" smtClean="0"/>
              <a:t>coaster</a:t>
            </a:r>
            <a:r>
              <a:rPr lang="es-MX" dirty="0" smtClean="0"/>
              <a:t> </a:t>
            </a:r>
            <a:r>
              <a:rPr lang="es-MX" dirty="0" err="1" smtClean="0"/>
              <a:t>rides</a:t>
            </a:r>
            <a:r>
              <a:rPr lang="es-MX" dirty="0" smtClean="0"/>
              <a:t> are </a:t>
            </a:r>
            <a:r>
              <a:rPr lang="es-MX" dirty="0" err="1" smtClean="0"/>
              <a:t>situations</a:t>
            </a:r>
            <a:r>
              <a:rPr lang="es-MX" dirty="0" smtClean="0"/>
              <a:t> </a:t>
            </a:r>
            <a:r>
              <a:rPr lang="es-MX" dirty="0" err="1" smtClean="0"/>
              <a:t>where</a:t>
            </a:r>
            <a:r>
              <a:rPr lang="es-MX" dirty="0" smtClean="0"/>
              <a:t> </a:t>
            </a:r>
            <a:r>
              <a:rPr lang="es-MX" i="1" dirty="0" err="1" smtClean="0"/>
              <a:t>E</a:t>
            </a:r>
            <a:r>
              <a:rPr lang="es-MX" i="1" baseline="-25000" dirty="0" err="1" smtClean="0"/>
              <a:t>p</a:t>
            </a:r>
            <a:r>
              <a:rPr lang="es-MX" i="1" dirty="0" smtClean="0"/>
              <a:t> + </a:t>
            </a:r>
            <a:r>
              <a:rPr lang="es-MX" i="1" dirty="0" err="1" smtClean="0"/>
              <a:t>E</a:t>
            </a:r>
            <a:r>
              <a:rPr lang="es-MX" i="1" baseline="-25000" dirty="0" err="1" smtClean="0"/>
              <a:t>k</a:t>
            </a:r>
            <a:r>
              <a:rPr lang="es-MX" dirty="0" smtClean="0"/>
              <a:t> = </a:t>
            </a:r>
            <a:r>
              <a:rPr lang="es-MX" dirty="0" err="1" smtClean="0"/>
              <a:t>constant</a:t>
            </a:r>
            <a:endParaRPr lang="es-MX" dirty="0" smtClean="0"/>
          </a:p>
          <a:p>
            <a:r>
              <a:rPr lang="es-MX" dirty="0" err="1" smtClean="0"/>
              <a:t>If</a:t>
            </a:r>
            <a:r>
              <a:rPr lang="es-MX" dirty="0" smtClean="0"/>
              <a:t> </a:t>
            </a:r>
            <a:r>
              <a:rPr lang="es-MX" dirty="0" err="1" smtClean="0"/>
              <a:t>we</a:t>
            </a:r>
            <a:r>
              <a:rPr lang="es-MX" dirty="0" smtClean="0"/>
              <a:t> ignore </a:t>
            </a:r>
            <a:r>
              <a:rPr lang="es-MX" dirty="0" err="1" smtClean="0"/>
              <a:t>the</a:t>
            </a:r>
            <a:r>
              <a:rPr lang="es-MX" dirty="0" smtClean="0"/>
              <a:t> </a:t>
            </a:r>
            <a:r>
              <a:rPr lang="es-MX" dirty="0" err="1" smtClean="0"/>
              <a:t>effects</a:t>
            </a:r>
            <a:r>
              <a:rPr lang="es-MX" dirty="0" smtClean="0"/>
              <a:t> of air </a:t>
            </a:r>
            <a:r>
              <a:rPr lang="es-MX" dirty="0" err="1" smtClean="0"/>
              <a:t>resistance</a:t>
            </a:r>
            <a:r>
              <a:rPr lang="es-MX" dirty="0" smtClean="0"/>
              <a:t> and </a:t>
            </a:r>
            <a:r>
              <a:rPr lang="es-MX" dirty="0" err="1" smtClean="0"/>
              <a:t>friction</a:t>
            </a:r>
            <a:r>
              <a:rPr lang="es-MX" dirty="0" smtClean="0"/>
              <a:t>. </a:t>
            </a:r>
            <a:endParaRPr lang="en-US" dirty="0" smtClean="0"/>
          </a:p>
          <a:p>
            <a:r>
              <a:rPr lang="es-MX" dirty="0" err="1" smtClean="0"/>
              <a:t>Inclined</a:t>
            </a:r>
            <a:r>
              <a:rPr lang="es-MX" dirty="0" smtClean="0"/>
              <a:t> planes and </a:t>
            </a:r>
            <a:r>
              <a:rPr lang="es-MX" dirty="0" err="1" smtClean="0"/>
              <a:t>falling</a:t>
            </a:r>
            <a:r>
              <a:rPr lang="es-MX" dirty="0" smtClean="0"/>
              <a:t> </a:t>
            </a:r>
            <a:r>
              <a:rPr lang="es-MX" dirty="0" err="1" smtClean="0"/>
              <a:t>objects</a:t>
            </a:r>
            <a:r>
              <a:rPr lang="es-MX" dirty="0" smtClean="0"/>
              <a:t> can </a:t>
            </a:r>
            <a:r>
              <a:rPr lang="es-MX" dirty="0" err="1" smtClean="0"/>
              <a:t>often</a:t>
            </a:r>
            <a:r>
              <a:rPr lang="es-MX" dirty="0" smtClean="0"/>
              <a:t> </a:t>
            </a:r>
            <a:r>
              <a:rPr lang="es-MX" dirty="0" err="1" smtClean="0"/>
              <a:t>be</a:t>
            </a:r>
            <a:r>
              <a:rPr lang="es-MX" dirty="0" smtClean="0"/>
              <a:t> </a:t>
            </a:r>
            <a:r>
              <a:rPr lang="es-MX" dirty="0" err="1" smtClean="0"/>
              <a:t>solved</a:t>
            </a:r>
            <a:r>
              <a:rPr lang="es-MX" dirty="0" smtClean="0"/>
              <a:t> more </a:t>
            </a:r>
            <a:r>
              <a:rPr lang="es-MX" dirty="0" err="1" smtClean="0"/>
              <a:t>simply</a:t>
            </a:r>
            <a:r>
              <a:rPr lang="es-MX" dirty="0" smtClean="0"/>
              <a:t> </a:t>
            </a:r>
            <a:r>
              <a:rPr lang="es-MX" dirty="0" err="1" smtClean="0"/>
              <a:t>using</a:t>
            </a:r>
            <a:r>
              <a:rPr lang="es-MX" dirty="0" smtClean="0"/>
              <a:t> </a:t>
            </a:r>
            <a:r>
              <a:rPr lang="es-MX" dirty="0" err="1" smtClean="0"/>
              <a:t>this</a:t>
            </a:r>
            <a:r>
              <a:rPr lang="es-MX" dirty="0" smtClean="0"/>
              <a:t> </a:t>
            </a:r>
            <a:r>
              <a:rPr lang="es-MX" dirty="0" err="1" smtClean="0"/>
              <a:t>principle</a:t>
            </a:r>
            <a:r>
              <a:rPr lang="es-MX" dirty="0" smtClean="0"/>
              <a:t> </a:t>
            </a:r>
            <a:r>
              <a:rPr lang="es-MX" dirty="0" err="1" smtClean="0"/>
              <a:t>rather</a:t>
            </a:r>
            <a:r>
              <a:rPr lang="es-MX" dirty="0" smtClean="0"/>
              <a:t> </a:t>
            </a:r>
            <a:r>
              <a:rPr lang="es-MX" dirty="0" err="1" smtClean="0"/>
              <a:t>than</a:t>
            </a:r>
            <a:r>
              <a:rPr lang="es-MX" dirty="0" smtClean="0"/>
              <a:t> </a:t>
            </a:r>
            <a:r>
              <a:rPr lang="es-MX" dirty="0" err="1" smtClean="0"/>
              <a:t>the</a:t>
            </a:r>
            <a:r>
              <a:rPr lang="es-MX" dirty="0" smtClean="0"/>
              <a:t> </a:t>
            </a:r>
            <a:r>
              <a:rPr lang="es-MX" dirty="0" err="1" smtClean="0"/>
              <a:t>kinematics</a:t>
            </a:r>
            <a:r>
              <a:rPr lang="es-MX" dirty="0" smtClean="0"/>
              <a:t> </a:t>
            </a:r>
            <a:r>
              <a:rPr lang="es-MX" dirty="0" err="1" smtClean="0"/>
              <a:t>equations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Collisions and explosions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MX" dirty="0" smtClean="0"/>
              <a:t>In </a:t>
            </a:r>
            <a:r>
              <a:rPr lang="es-MX" dirty="0" err="1" smtClean="0"/>
              <a:t>all</a:t>
            </a:r>
            <a:r>
              <a:rPr lang="es-MX" dirty="0" smtClean="0"/>
              <a:t> </a:t>
            </a:r>
            <a:r>
              <a:rPr lang="es-MX" dirty="0" err="1" smtClean="0"/>
              <a:t>collisions</a:t>
            </a:r>
            <a:r>
              <a:rPr lang="es-MX" dirty="0" smtClean="0"/>
              <a:t> and </a:t>
            </a:r>
            <a:r>
              <a:rPr lang="es-MX" dirty="0" err="1" smtClean="0"/>
              <a:t>explosions</a:t>
            </a:r>
            <a:r>
              <a:rPr lang="es-MX" dirty="0" smtClean="0"/>
              <a:t> </a:t>
            </a:r>
            <a:r>
              <a:rPr lang="es-MX" dirty="0" err="1" smtClean="0"/>
              <a:t>momentum</a:t>
            </a:r>
            <a:r>
              <a:rPr lang="es-MX" dirty="0" smtClean="0"/>
              <a:t> </a:t>
            </a:r>
            <a:r>
              <a:rPr lang="es-MX" dirty="0" err="1" smtClean="0"/>
              <a:t>is</a:t>
            </a:r>
            <a:r>
              <a:rPr lang="es-MX" dirty="0" smtClean="0"/>
              <a:t> </a:t>
            </a:r>
            <a:r>
              <a:rPr lang="es-MX" dirty="0" err="1" smtClean="0"/>
              <a:t>conserved</a:t>
            </a:r>
            <a:r>
              <a:rPr lang="es-MX" dirty="0" smtClean="0"/>
              <a:t>. (</a:t>
            </a:r>
            <a:r>
              <a:rPr lang="es-MX" dirty="0" err="1" smtClean="0"/>
              <a:t>see</a:t>
            </a:r>
            <a:r>
              <a:rPr lang="es-MX" dirty="0" smtClean="0"/>
              <a:t> </a:t>
            </a:r>
            <a:r>
              <a:rPr lang="es-MX" dirty="0" err="1" smtClean="0"/>
              <a:t>momentum</a:t>
            </a:r>
            <a:r>
              <a:rPr lang="es-MX" dirty="0" smtClean="0"/>
              <a:t>)</a:t>
            </a:r>
          </a:p>
          <a:p>
            <a:r>
              <a:rPr lang="es-MX" dirty="0" err="1" smtClean="0"/>
              <a:t>Generally</a:t>
            </a:r>
            <a:r>
              <a:rPr lang="es-MX" dirty="0" smtClean="0"/>
              <a:t> </a:t>
            </a:r>
            <a:r>
              <a:rPr lang="es-MX" dirty="0" err="1" smtClean="0"/>
              <a:t>there</a:t>
            </a:r>
            <a:r>
              <a:rPr lang="es-MX" dirty="0" smtClean="0"/>
              <a:t> </a:t>
            </a:r>
            <a:r>
              <a:rPr lang="es-MX" dirty="0" err="1" smtClean="0"/>
              <a:t>is</a:t>
            </a:r>
            <a:r>
              <a:rPr lang="es-MX" dirty="0" smtClean="0"/>
              <a:t> a </a:t>
            </a:r>
            <a:r>
              <a:rPr lang="es-MX" dirty="0" err="1" smtClean="0"/>
              <a:t>loss</a:t>
            </a:r>
            <a:r>
              <a:rPr lang="es-MX" dirty="0" smtClean="0"/>
              <a:t> of </a:t>
            </a:r>
            <a:r>
              <a:rPr lang="es-MX" dirty="0" err="1" smtClean="0"/>
              <a:t>kinetic</a:t>
            </a:r>
            <a:r>
              <a:rPr lang="es-MX" dirty="0" smtClean="0"/>
              <a:t> </a:t>
            </a:r>
            <a:r>
              <a:rPr lang="es-MX" dirty="0" err="1" smtClean="0"/>
              <a:t>energy</a:t>
            </a:r>
            <a:r>
              <a:rPr lang="es-MX" dirty="0" smtClean="0"/>
              <a:t>, </a:t>
            </a:r>
            <a:r>
              <a:rPr lang="es-MX" dirty="0" err="1" smtClean="0"/>
              <a:t>usually</a:t>
            </a:r>
            <a:r>
              <a:rPr lang="es-MX" dirty="0" smtClean="0"/>
              <a:t> </a:t>
            </a:r>
            <a:r>
              <a:rPr lang="es-MX" dirty="0" err="1" smtClean="0"/>
              <a:t>to</a:t>
            </a:r>
            <a:r>
              <a:rPr lang="es-MX" dirty="0" smtClean="0"/>
              <a:t> </a:t>
            </a:r>
            <a:r>
              <a:rPr lang="es-MX" dirty="0" err="1" smtClean="0"/>
              <a:t>internal</a:t>
            </a:r>
            <a:r>
              <a:rPr lang="es-MX" dirty="0" smtClean="0"/>
              <a:t> </a:t>
            </a:r>
            <a:r>
              <a:rPr lang="es-MX" dirty="0" err="1" smtClean="0"/>
              <a:t>energy</a:t>
            </a:r>
            <a:r>
              <a:rPr lang="es-MX" dirty="0" smtClean="0"/>
              <a:t> (</a:t>
            </a:r>
            <a:r>
              <a:rPr lang="es-MX" dirty="0" err="1" smtClean="0"/>
              <a:t>heat</a:t>
            </a:r>
            <a:r>
              <a:rPr lang="es-MX" dirty="0" smtClean="0"/>
              <a:t>) and </a:t>
            </a:r>
            <a:r>
              <a:rPr lang="es-MX" dirty="0" err="1" smtClean="0"/>
              <a:t>to</a:t>
            </a:r>
            <a:r>
              <a:rPr lang="es-MX" dirty="0" smtClean="0"/>
              <a:t> a </a:t>
            </a:r>
            <a:r>
              <a:rPr lang="es-MX" dirty="0" err="1" smtClean="0"/>
              <a:t>lesser</a:t>
            </a:r>
            <a:r>
              <a:rPr lang="es-MX" dirty="0" smtClean="0"/>
              <a:t> </a:t>
            </a:r>
            <a:r>
              <a:rPr lang="es-MX" dirty="0" err="1" smtClean="0"/>
              <a:t>extent</a:t>
            </a:r>
            <a:r>
              <a:rPr lang="es-MX" dirty="0" smtClean="0"/>
              <a:t> </a:t>
            </a:r>
            <a:r>
              <a:rPr lang="es-MX" dirty="0" err="1" smtClean="0"/>
              <a:t>to</a:t>
            </a:r>
            <a:r>
              <a:rPr lang="es-MX" dirty="0" smtClean="0"/>
              <a:t> </a:t>
            </a:r>
            <a:r>
              <a:rPr lang="es-MX" dirty="0" err="1" smtClean="0"/>
              <a:t>sound</a:t>
            </a:r>
            <a:r>
              <a:rPr lang="es-MX" dirty="0" smtClean="0"/>
              <a:t> </a:t>
            </a:r>
            <a:endParaRPr lang="en-US" dirty="0" smtClean="0"/>
          </a:p>
          <a:p>
            <a:r>
              <a:rPr lang="es-MX" dirty="0" smtClean="0"/>
              <a:t>In </a:t>
            </a:r>
            <a:r>
              <a:rPr lang="es-MX" dirty="0" err="1" smtClean="0"/>
              <a:t>an</a:t>
            </a:r>
            <a:r>
              <a:rPr lang="es-MX" dirty="0" smtClean="0"/>
              <a:t> </a:t>
            </a:r>
            <a:r>
              <a:rPr lang="es-MX" i="1" dirty="0" err="1" smtClean="0">
                <a:solidFill>
                  <a:srgbClr val="FFFF00"/>
                </a:solidFill>
              </a:rPr>
              <a:t>inelastic</a:t>
            </a:r>
            <a:r>
              <a:rPr lang="es-MX" i="1" dirty="0" smtClean="0">
                <a:solidFill>
                  <a:srgbClr val="FFFF00"/>
                </a:solidFill>
              </a:rPr>
              <a:t> </a:t>
            </a:r>
            <a:r>
              <a:rPr lang="es-MX" i="1" dirty="0" err="1" smtClean="0">
                <a:solidFill>
                  <a:srgbClr val="FFFF00"/>
                </a:solidFill>
              </a:rPr>
              <a:t>collision</a:t>
            </a:r>
            <a:r>
              <a:rPr lang="es-MX" dirty="0" smtClean="0">
                <a:solidFill>
                  <a:srgbClr val="FFFF00"/>
                </a:solidFill>
              </a:rPr>
              <a:t> </a:t>
            </a:r>
            <a:r>
              <a:rPr lang="es-MX" dirty="0" err="1" smtClean="0"/>
              <a:t>there</a:t>
            </a:r>
            <a:r>
              <a:rPr lang="es-MX" dirty="0" smtClean="0"/>
              <a:t> </a:t>
            </a:r>
            <a:r>
              <a:rPr lang="es-MX" dirty="0" err="1" smtClean="0"/>
              <a:t>is</a:t>
            </a:r>
            <a:r>
              <a:rPr lang="es-MX" dirty="0" smtClean="0"/>
              <a:t> a </a:t>
            </a:r>
            <a:r>
              <a:rPr lang="es-MX" dirty="0" err="1" smtClean="0"/>
              <a:t>loss</a:t>
            </a:r>
            <a:r>
              <a:rPr lang="es-MX" dirty="0" smtClean="0"/>
              <a:t> of </a:t>
            </a:r>
            <a:r>
              <a:rPr lang="es-MX" dirty="0" err="1" smtClean="0"/>
              <a:t>kinetic</a:t>
            </a:r>
            <a:r>
              <a:rPr lang="es-MX" dirty="0" smtClean="0"/>
              <a:t> </a:t>
            </a:r>
            <a:r>
              <a:rPr lang="es-MX" dirty="0" err="1" smtClean="0"/>
              <a:t>energy</a:t>
            </a:r>
            <a:r>
              <a:rPr lang="es-MX" dirty="0" smtClean="0"/>
              <a:t> (</a:t>
            </a:r>
            <a:r>
              <a:rPr lang="es-MX" dirty="0" err="1" smtClean="0"/>
              <a:t>momentum</a:t>
            </a:r>
            <a:r>
              <a:rPr lang="es-MX" dirty="0" smtClean="0"/>
              <a:t> </a:t>
            </a:r>
            <a:r>
              <a:rPr lang="es-MX" dirty="0" err="1" smtClean="0"/>
              <a:t>is</a:t>
            </a:r>
            <a:r>
              <a:rPr lang="es-MX" dirty="0" smtClean="0"/>
              <a:t> </a:t>
            </a:r>
            <a:r>
              <a:rPr lang="es-MX" dirty="0" err="1" smtClean="0"/>
              <a:t>still</a:t>
            </a:r>
            <a:r>
              <a:rPr lang="es-MX" dirty="0" smtClean="0"/>
              <a:t> </a:t>
            </a:r>
            <a:r>
              <a:rPr lang="es-MX" dirty="0" err="1" smtClean="0"/>
              <a:t>conserved</a:t>
            </a:r>
            <a:r>
              <a:rPr lang="es-MX" dirty="0" smtClean="0"/>
              <a:t>)</a:t>
            </a:r>
            <a:r>
              <a:rPr lang="en-US" dirty="0" smtClean="0"/>
              <a:t> </a:t>
            </a:r>
          </a:p>
          <a:p>
            <a:r>
              <a:rPr lang="es-MX" dirty="0" smtClean="0"/>
              <a:t>In </a:t>
            </a:r>
            <a:r>
              <a:rPr lang="es-MX" dirty="0" err="1" smtClean="0"/>
              <a:t>an</a:t>
            </a:r>
            <a:r>
              <a:rPr lang="es-MX" dirty="0" smtClean="0"/>
              <a:t> </a:t>
            </a:r>
            <a:r>
              <a:rPr lang="es-MX" i="1" dirty="0" err="1" smtClean="0">
                <a:solidFill>
                  <a:srgbClr val="FFFF00"/>
                </a:solidFill>
              </a:rPr>
              <a:t>elastic</a:t>
            </a:r>
            <a:r>
              <a:rPr lang="es-MX" i="1" dirty="0" smtClean="0">
                <a:solidFill>
                  <a:srgbClr val="FFFF00"/>
                </a:solidFill>
              </a:rPr>
              <a:t> </a:t>
            </a:r>
            <a:r>
              <a:rPr lang="es-MX" i="1" dirty="0" err="1" smtClean="0">
                <a:solidFill>
                  <a:srgbClr val="FFFF00"/>
                </a:solidFill>
              </a:rPr>
              <a:t>collision</a:t>
            </a:r>
            <a:r>
              <a:rPr lang="es-MX" dirty="0" smtClean="0">
                <a:solidFill>
                  <a:srgbClr val="FFFF00"/>
                </a:solidFill>
              </a:rPr>
              <a:t> </a:t>
            </a:r>
            <a:r>
              <a:rPr lang="es-MX" dirty="0" err="1" smtClean="0"/>
              <a:t>the</a:t>
            </a:r>
            <a:r>
              <a:rPr lang="es-MX" dirty="0" smtClean="0"/>
              <a:t> </a:t>
            </a:r>
            <a:r>
              <a:rPr lang="es-MX" dirty="0" err="1" smtClean="0"/>
              <a:t>kinetic</a:t>
            </a:r>
            <a:r>
              <a:rPr lang="es-MX" dirty="0" smtClean="0"/>
              <a:t> </a:t>
            </a:r>
            <a:r>
              <a:rPr lang="es-MX" dirty="0" err="1" smtClean="0"/>
              <a:t>energy</a:t>
            </a:r>
            <a:r>
              <a:rPr lang="es-MX" dirty="0" smtClean="0"/>
              <a:t> </a:t>
            </a:r>
            <a:r>
              <a:rPr lang="es-MX" dirty="0" err="1" smtClean="0"/>
              <a:t>is</a:t>
            </a:r>
            <a:r>
              <a:rPr lang="es-MX" dirty="0" smtClean="0"/>
              <a:t> </a:t>
            </a:r>
            <a:r>
              <a:rPr lang="es-MX" dirty="0" err="1" smtClean="0"/>
              <a:t>conserved</a:t>
            </a:r>
            <a:r>
              <a:rPr lang="es-MX" dirty="0" smtClean="0"/>
              <a:t> (as </a:t>
            </a:r>
            <a:r>
              <a:rPr lang="es-MX" dirty="0" err="1" smtClean="0"/>
              <a:t>well</a:t>
            </a:r>
            <a:r>
              <a:rPr lang="es-MX" dirty="0" smtClean="0"/>
              <a:t> as </a:t>
            </a:r>
            <a:r>
              <a:rPr lang="es-MX" dirty="0" err="1" smtClean="0"/>
              <a:t>momentum</a:t>
            </a:r>
            <a:r>
              <a:rPr lang="es-MX" dirty="0" smtClean="0"/>
              <a:t>)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690</TotalTime>
  <Words>1516</Words>
  <Application>Microsoft Office PowerPoint</Application>
  <PresentationFormat>Presentación en pantalla (4:3)</PresentationFormat>
  <Paragraphs>156</Paragraphs>
  <Slides>27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27</vt:i4>
      </vt:variant>
    </vt:vector>
  </HeadingPairs>
  <TitlesOfParts>
    <vt:vector size="28" baseType="lpstr">
      <vt:lpstr>Office Theme</vt:lpstr>
      <vt:lpstr>Work and energy</vt:lpstr>
      <vt:lpstr>Introduction</vt:lpstr>
      <vt:lpstr>GREEN SICK</vt:lpstr>
      <vt:lpstr>Energy transfers</vt:lpstr>
      <vt:lpstr>Kinetic Energy</vt:lpstr>
      <vt:lpstr>Gravitational Potential Energy </vt:lpstr>
      <vt:lpstr>The Principle of Conservation of Energy</vt:lpstr>
      <vt:lpstr>Examples</vt:lpstr>
      <vt:lpstr>Collisions and explosions</vt:lpstr>
      <vt:lpstr>KE in collisions</vt:lpstr>
      <vt:lpstr>Work</vt:lpstr>
      <vt:lpstr>Work</vt:lpstr>
      <vt:lpstr>Work</vt:lpstr>
      <vt:lpstr>An illustrative example</vt:lpstr>
      <vt:lpstr>Diapositiva 15</vt:lpstr>
      <vt:lpstr>Another example</vt:lpstr>
      <vt:lpstr>Force displacement graph</vt:lpstr>
      <vt:lpstr>Work done by an ideal gas during expansion</vt:lpstr>
      <vt:lpstr>To do</vt:lpstr>
      <vt:lpstr>Kinetic Energy</vt:lpstr>
      <vt:lpstr>Derivation</vt:lpstr>
      <vt:lpstr>Energy and efficiency</vt:lpstr>
      <vt:lpstr>Potential Energy</vt:lpstr>
      <vt:lpstr>Force and potential energy</vt:lpstr>
      <vt:lpstr>Internal energy (U)</vt:lpstr>
      <vt:lpstr>Some helpful examples</vt:lpstr>
      <vt:lpstr>Efficiency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 </dc:creator>
  <cp:lastModifiedBy>Smartboard</cp:lastModifiedBy>
  <cp:revision>44</cp:revision>
  <dcterms:created xsi:type="dcterms:W3CDTF">2009-02-08T08:44:51Z</dcterms:created>
  <dcterms:modified xsi:type="dcterms:W3CDTF">2013-03-27T13:42:31Z</dcterms:modified>
</cp:coreProperties>
</file>