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A3CF-B661-41DA-97AC-0C0B16CEED1D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BC6F-9527-4744-ABB0-A4579D1449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19.3 </a:t>
            </a:r>
            <a:r>
              <a:rPr lang="es-ES" dirty="0" err="1" smtClean="0"/>
              <a:t>Resistance</a:t>
            </a:r>
            <a:r>
              <a:rPr lang="es-ES" dirty="0" smtClean="0"/>
              <a:t> and</a:t>
            </a:r>
            <a:br>
              <a:rPr lang="es-ES" dirty="0" smtClean="0"/>
            </a:br>
            <a:r>
              <a:rPr lang="es-ES" dirty="0" err="1" smtClean="0"/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err="1" smtClean="0"/>
              <a:t>Learning</a:t>
            </a:r>
            <a:r>
              <a:rPr lang="es-ES" b="1" dirty="0" smtClean="0"/>
              <a:t> </a:t>
            </a:r>
            <a:r>
              <a:rPr lang="es-ES" b="1" dirty="0" err="1" smtClean="0"/>
              <a:t>outcomes</a:t>
            </a:r>
            <a:endParaRPr lang="es-ES" b="1" dirty="0" smtClean="0"/>
          </a:p>
          <a:p>
            <a:r>
              <a:rPr lang="en-US" dirty="0" smtClean="0"/>
              <a:t>Candidates should be able to:</a:t>
            </a:r>
          </a:p>
          <a:p>
            <a:r>
              <a:rPr lang="en-US" i="1" dirty="0" smtClean="0"/>
              <a:t>(</a:t>
            </a:r>
            <a:r>
              <a:rPr lang="en-US" i="1" dirty="0" smtClean="0"/>
              <a:t>g) define resistance and the ohm</a:t>
            </a:r>
          </a:p>
          <a:p>
            <a:r>
              <a:rPr lang="en-US" i="1" dirty="0" smtClean="0"/>
              <a:t>(h) recall and solve problems using V = IR</a:t>
            </a:r>
          </a:p>
          <a:p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sketch and explain the I-V characteristics of a metallic conductor </a:t>
            </a:r>
            <a:r>
              <a:rPr lang="en-US" i="1" dirty="0" smtClean="0"/>
              <a:t>at </a:t>
            </a:r>
            <a:r>
              <a:rPr lang="en-US" dirty="0" smtClean="0"/>
              <a:t>constant </a:t>
            </a:r>
            <a:r>
              <a:rPr lang="en-US" dirty="0" smtClean="0"/>
              <a:t>temperature, a semiconductor diode and a filament lamp</a:t>
            </a:r>
          </a:p>
          <a:p>
            <a:r>
              <a:rPr lang="en-US" i="1" dirty="0" smtClean="0"/>
              <a:t>(j) sketch the temperature characteristic of a </a:t>
            </a:r>
            <a:r>
              <a:rPr lang="en-US" i="1" dirty="0" err="1" smtClean="0"/>
              <a:t>thermistor</a:t>
            </a:r>
            <a:r>
              <a:rPr lang="en-US" i="1" dirty="0" smtClean="0"/>
              <a:t> (</a:t>
            </a:r>
            <a:r>
              <a:rPr lang="en-US" i="1" dirty="0" err="1" smtClean="0"/>
              <a:t>thermistors</a:t>
            </a:r>
            <a:r>
              <a:rPr lang="en-US" i="1" dirty="0" smtClean="0"/>
              <a:t> </a:t>
            </a:r>
            <a:r>
              <a:rPr lang="en-US" i="1" dirty="0" smtClean="0"/>
              <a:t>will be </a:t>
            </a:r>
            <a:r>
              <a:rPr lang="en-US" i="1" dirty="0" smtClean="0"/>
              <a:t>assumed to be of the negative temperature coefficient type)</a:t>
            </a:r>
          </a:p>
          <a:p>
            <a:r>
              <a:rPr lang="es-ES" i="1" dirty="0" smtClean="0"/>
              <a:t>(k) </a:t>
            </a:r>
            <a:r>
              <a:rPr lang="es-ES" i="1" dirty="0" err="1" smtClean="0"/>
              <a:t>state</a:t>
            </a:r>
            <a:r>
              <a:rPr lang="es-ES" i="1" dirty="0" smtClean="0"/>
              <a:t> </a:t>
            </a:r>
            <a:r>
              <a:rPr lang="es-ES" i="1" dirty="0" err="1" smtClean="0"/>
              <a:t>Ohm’s</a:t>
            </a:r>
            <a:r>
              <a:rPr lang="es-ES" i="1" dirty="0" smtClean="0"/>
              <a:t> </a:t>
            </a:r>
            <a:r>
              <a:rPr lang="es-ES" i="1" dirty="0" err="1" smtClean="0"/>
              <a:t>law</a:t>
            </a:r>
            <a:endParaRPr lang="es-ES" i="1" dirty="0" smtClean="0"/>
          </a:p>
          <a:p>
            <a:r>
              <a:rPr lang="en-US" i="1" dirty="0" smtClean="0"/>
              <a:t>(l) recall and solve problems using R </a:t>
            </a:r>
            <a:r>
              <a:rPr lang="en-US" i="1" dirty="0" smtClean="0"/>
              <a:t>=</a:t>
            </a:r>
            <a:r>
              <a:rPr lang="el-GR" i="1" dirty="0" smtClean="0"/>
              <a:t>ρ</a:t>
            </a:r>
            <a:r>
              <a:rPr lang="es-ES" i="1" dirty="0" smtClean="0"/>
              <a:t>L/A</a:t>
            </a:r>
            <a:endParaRPr lang="es-ES" i="1" dirty="0" smtClean="0"/>
          </a:p>
          <a:p>
            <a:endParaRPr lang="en-US" i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Voltage-Current Graph for a filament lamp.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428868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071810"/>
            <a:ext cx="163658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Voltage-Current Graph for a semiconductor diode.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496"/>
            <a:ext cx="41364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00438"/>
            <a:ext cx="17337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(j)  sketch the temperature characteristic of a</a:t>
            </a:r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i="1" dirty="0" err="1" smtClean="0"/>
              <a:t>thermistor</a:t>
            </a:r>
            <a:r>
              <a:rPr lang="en-US" i="1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/>
              <a:t>Resistance-temperature Graph of a </a:t>
            </a:r>
            <a:r>
              <a:rPr lang="en-US" sz="2800" b="1" dirty="0" err="1" smtClean="0"/>
              <a:t>thermistor</a:t>
            </a:r>
            <a:r>
              <a:rPr lang="en-US" sz="2800" b="1" dirty="0" smtClean="0"/>
              <a:t>.</a:t>
            </a: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143248"/>
            <a:ext cx="141195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099" y="2214554"/>
            <a:ext cx="569953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 i="1" dirty="0" smtClean="0"/>
          </a:p>
          <a:p>
            <a:endParaRPr lang="es-ES" i="1" dirty="0" smtClean="0"/>
          </a:p>
          <a:p>
            <a:pPr>
              <a:buNone/>
            </a:pPr>
            <a:r>
              <a:rPr lang="es-ES" i="1" dirty="0" smtClean="0"/>
              <a:t>    (k)  </a:t>
            </a:r>
            <a:r>
              <a:rPr lang="es-ES" i="1" dirty="0" err="1" smtClean="0"/>
              <a:t>state</a:t>
            </a:r>
            <a:r>
              <a:rPr lang="es-ES" i="1" dirty="0" smtClean="0"/>
              <a:t> </a:t>
            </a:r>
            <a:r>
              <a:rPr lang="es-ES" i="1" dirty="0" err="1" smtClean="0"/>
              <a:t>Ohm’s</a:t>
            </a:r>
            <a:r>
              <a:rPr lang="es-ES" i="1" dirty="0" smtClean="0"/>
              <a:t> </a:t>
            </a:r>
            <a:r>
              <a:rPr lang="es-ES" i="1" dirty="0" err="1" smtClean="0"/>
              <a:t>law</a:t>
            </a:r>
            <a:endParaRPr lang="es-ES" i="1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s-ES" sz="2000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Ohm´s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2800" dirty="0" smtClean="0"/>
              <a:t>“  </a:t>
            </a:r>
            <a:r>
              <a:rPr lang="es-ES" sz="2800" dirty="0" err="1" smtClean="0"/>
              <a:t>If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of a conductor </a:t>
            </a:r>
            <a:r>
              <a:rPr lang="es-ES" sz="2800" dirty="0" err="1" smtClean="0"/>
              <a:t>kept</a:t>
            </a:r>
            <a:r>
              <a:rPr lang="es-ES" sz="2800" dirty="0" smtClean="0"/>
              <a:t> </a:t>
            </a:r>
            <a:r>
              <a:rPr lang="es-ES" sz="2800" dirty="0" err="1" smtClean="0"/>
              <a:t>constant</a:t>
            </a:r>
            <a:r>
              <a:rPr lang="es-ES" sz="2800" dirty="0" smtClean="0"/>
              <a:t>, </a:t>
            </a:r>
          </a:p>
          <a:p>
            <a:pPr>
              <a:buNone/>
            </a:pPr>
            <a:r>
              <a:rPr lang="es-ES" sz="2800" dirty="0" smtClean="0"/>
              <a:t>   </a:t>
            </a:r>
            <a:r>
              <a:rPr lang="es-ES" sz="2800" dirty="0" err="1" smtClean="0"/>
              <a:t>it´s</a:t>
            </a:r>
            <a:r>
              <a:rPr lang="es-ES" sz="2800" dirty="0" smtClean="0"/>
              <a:t> </a:t>
            </a:r>
            <a:r>
              <a:rPr lang="es-ES" sz="2800" dirty="0" err="1" smtClean="0"/>
              <a:t>resistance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constant</a:t>
            </a:r>
            <a:r>
              <a:rPr lang="es-ES" sz="2800" dirty="0" smtClean="0"/>
              <a:t> </a:t>
            </a:r>
            <a:r>
              <a:rPr lang="es-ES" sz="2800" dirty="0" err="1" smtClean="0"/>
              <a:t>over</a:t>
            </a:r>
            <a:r>
              <a:rPr lang="es-ES" sz="2800" dirty="0" smtClean="0"/>
              <a:t> a </a:t>
            </a:r>
            <a:r>
              <a:rPr lang="es-ES" sz="2800" dirty="0" err="1" smtClean="0"/>
              <a:t>wide</a:t>
            </a:r>
            <a:r>
              <a:rPr lang="es-ES" sz="2800" dirty="0" smtClean="0"/>
              <a:t> </a:t>
            </a:r>
            <a:r>
              <a:rPr lang="es-ES" sz="2800" dirty="0" err="1" smtClean="0"/>
              <a:t>range</a:t>
            </a:r>
            <a:r>
              <a:rPr lang="es-ES" sz="2800" dirty="0" smtClean="0"/>
              <a:t> of </a:t>
            </a:r>
          </a:p>
          <a:p>
            <a:pPr>
              <a:buNone/>
            </a:pPr>
            <a:r>
              <a:rPr lang="es-ES" sz="2800" dirty="0" smtClean="0"/>
              <a:t>   </a:t>
            </a:r>
            <a:r>
              <a:rPr lang="es-ES" sz="2800" dirty="0" err="1" smtClean="0"/>
              <a:t>applied</a:t>
            </a:r>
            <a:r>
              <a:rPr lang="es-ES" sz="2800" dirty="0" smtClean="0"/>
              <a:t> </a:t>
            </a:r>
            <a:r>
              <a:rPr lang="es-ES" sz="2800" dirty="0" err="1" smtClean="0"/>
              <a:t>potential</a:t>
            </a:r>
            <a:r>
              <a:rPr lang="es-ES" sz="2800" dirty="0" smtClean="0"/>
              <a:t> </a:t>
            </a:r>
            <a:r>
              <a:rPr lang="es-ES" sz="2800" dirty="0" err="1" smtClean="0"/>
              <a:t>differences</a:t>
            </a:r>
            <a:r>
              <a:rPr lang="es-ES" sz="2800" dirty="0" smtClean="0"/>
              <a:t>. </a:t>
            </a:r>
            <a:r>
              <a:rPr lang="es-ES" sz="2800" dirty="0" err="1" smtClean="0"/>
              <a:t>Therefore</a:t>
            </a:r>
            <a:r>
              <a:rPr lang="es-ES" sz="2800" dirty="0" smtClean="0"/>
              <a:t>  </a:t>
            </a:r>
            <a:r>
              <a:rPr lang="es-ES" sz="2800" b="1" dirty="0" err="1" smtClean="0">
                <a:solidFill>
                  <a:schemeClr val="accent1"/>
                </a:solidFill>
              </a:rPr>
              <a:t>potential</a:t>
            </a:r>
            <a:endParaRPr lang="es-ES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accent1"/>
                </a:solidFill>
              </a:rPr>
              <a:t>   </a:t>
            </a:r>
            <a:r>
              <a:rPr lang="es-ES" sz="2800" b="1" dirty="0" err="1" smtClean="0">
                <a:solidFill>
                  <a:schemeClr val="accent1"/>
                </a:solidFill>
              </a:rPr>
              <a:t>difference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is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directly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proportional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to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the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  <a:r>
              <a:rPr lang="es-ES" sz="2800" b="1" dirty="0" err="1" smtClean="0">
                <a:solidFill>
                  <a:schemeClr val="accent1"/>
                </a:solidFill>
              </a:rPr>
              <a:t>current</a:t>
            </a:r>
            <a:r>
              <a:rPr lang="es-ES" sz="2800" b="1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es-ES" sz="2800" b="1" dirty="0" smtClean="0">
                <a:solidFill>
                  <a:schemeClr val="accent1"/>
                </a:solidFill>
              </a:rPr>
              <a:t>   </a:t>
            </a:r>
            <a:r>
              <a:rPr lang="es-ES" sz="2800" dirty="0" err="1" smtClean="0"/>
              <a:t>through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conductor”.</a:t>
            </a:r>
            <a:endParaRPr lang="es-E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study</a:t>
            </a:r>
            <a:r>
              <a:rPr lang="es-ES" sz="2800" dirty="0" smtClean="0"/>
              <a:t> </a:t>
            </a:r>
            <a:r>
              <a:rPr lang="es-ES" sz="2800" dirty="0" err="1" smtClean="0"/>
              <a:t>Ohm´s</a:t>
            </a:r>
            <a:r>
              <a:rPr lang="es-ES" sz="2800" dirty="0" smtClean="0"/>
              <a:t> </a:t>
            </a:r>
            <a:r>
              <a:rPr lang="es-ES" sz="2800" dirty="0" err="1" smtClean="0"/>
              <a:t>law</a:t>
            </a:r>
            <a:r>
              <a:rPr lang="es-ES" sz="2800" dirty="0" smtClean="0"/>
              <a:t>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usually</a:t>
            </a:r>
            <a:r>
              <a:rPr lang="es-ES" sz="2800" dirty="0" smtClean="0"/>
              <a:t> use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following</a:t>
            </a:r>
            <a:r>
              <a:rPr lang="es-ES" sz="2800" dirty="0" smtClean="0"/>
              <a:t> </a:t>
            </a:r>
            <a:r>
              <a:rPr lang="es-ES" sz="2800" dirty="0" err="1" smtClean="0"/>
              <a:t>circuit</a:t>
            </a:r>
            <a:r>
              <a:rPr lang="es-ES" sz="2800" dirty="0" smtClean="0"/>
              <a:t>:</a:t>
            </a:r>
            <a:endParaRPr lang="es-E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8868"/>
            <a:ext cx="3286148" cy="311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428867"/>
            <a:ext cx="2786082" cy="306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8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2800" b="1" u="sng" dirty="0" smtClean="0">
                <a:solidFill>
                  <a:schemeClr val="accent1"/>
                </a:solidFill>
              </a:rPr>
              <a:t>Ohm's law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8000" dirty="0" smtClean="0"/>
              <a:t>Ohm's law states that:</a:t>
            </a:r>
          </a:p>
          <a:p>
            <a:pPr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The ratio of the current in a conductor to the potential difference (voltage difference) between its ends is a constant as long as the temperature stays constant.  </a:t>
            </a:r>
          </a:p>
          <a:p>
            <a:pPr>
              <a:buNone/>
            </a:pPr>
            <a:r>
              <a:rPr lang="en-US" sz="8000" dirty="0" smtClean="0"/>
              <a:t>      </a:t>
            </a:r>
          </a:p>
          <a:p>
            <a:pPr>
              <a:buNone/>
            </a:pPr>
            <a:r>
              <a:rPr lang="en-US" sz="8000" dirty="0" smtClean="0"/>
              <a:t>      This constant is called the RESISTANCE of the conductor.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Resistance = Voltage (V)/Current(I) or R = V/I</a:t>
            </a:r>
            <a:br>
              <a:rPr lang="en-US" sz="8000" dirty="0" smtClean="0"/>
            </a:br>
            <a:r>
              <a:rPr lang="en-US" sz="8000" dirty="0" smtClean="0"/>
              <a:t>Voltage = Current x Resistance or V = IR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Resistance is measured in units called Ohms ( </a:t>
            </a:r>
            <a:r>
              <a:rPr lang="en-US" sz="8000" dirty="0" smtClean="0">
                <a:latin typeface="Symbol" pitchFamily="18" charset="2"/>
              </a:rPr>
              <a:t>W</a:t>
            </a:r>
            <a:r>
              <a:rPr lang="en-US" sz="8000" dirty="0" smtClean="0"/>
              <a:t> ). </a:t>
            </a:r>
          </a:p>
          <a:p>
            <a:pPr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The resistance of a piece of wire is 1 ohm if a current of 1 A flows through it when a voltage of 1 V is applied between its ends.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785786" y="2714620"/>
            <a:ext cx="7858180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Using an ammeter and a voltmeter to measure resistance.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To measure the resistance of say a piece of wire or a resistor we must find the voltage (potential difference) between its two ends and the current flowing </a:t>
            </a:r>
          </a:p>
          <a:p>
            <a:pPr>
              <a:buNone/>
            </a:pPr>
            <a:r>
              <a:rPr lang="en-US" sz="2400" dirty="0" smtClean="0"/>
              <a:t>     through it.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 ammeter is always connected </a:t>
            </a:r>
          </a:p>
          <a:p>
            <a:pPr>
              <a:buNone/>
            </a:pPr>
            <a:r>
              <a:rPr lang="en-US" sz="2400" dirty="0" smtClean="0"/>
              <a:t>     in series with the component and </a:t>
            </a:r>
          </a:p>
          <a:p>
            <a:pPr>
              <a:buNone/>
            </a:pPr>
            <a:r>
              <a:rPr lang="en-US" sz="2400" dirty="0" smtClean="0"/>
              <a:t>     a voltmeter is always connected </a:t>
            </a:r>
          </a:p>
          <a:p>
            <a:pPr>
              <a:buNone/>
            </a:pPr>
            <a:r>
              <a:rPr lang="en-US" sz="2400" dirty="0" smtClean="0"/>
              <a:t>     in parallel with the component. </a:t>
            </a:r>
            <a:endParaRPr lang="es-E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214686"/>
            <a:ext cx="2786081" cy="280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    (l) recall and solve problems using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643182"/>
            <a:ext cx="1219207" cy="91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</a:p>
          <a:p>
            <a:pPr>
              <a:buNone/>
            </a:pPr>
            <a:r>
              <a:rPr lang="en-US" i="1" dirty="0" smtClean="0"/>
              <a:t>  (g) define resistance and the ohm.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(h) recall and solve problems using V = IR.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2149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/>
              <a:t>Resistivity </a:t>
            </a:r>
          </a:p>
          <a:p>
            <a:pPr algn="ctr">
              <a:buNone/>
            </a:pPr>
            <a:endParaRPr lang="en-US" sz="800" b="1" dirty="0" smtClean="0"/>
          </a:p>
          <a:p>
            <a:pPr indent="0">
              <a:spcBef>
                <a:spcPts val="0"/>
              </a:spcBef>
            </a:pPr>
            <a:r>
              <a:rPr lang="en-US" sz="1800" dirty="0" smtClean="0"/>
              <a:t> The resistance of a material depends on: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(a) the temperature</a:t>
            </a:r>
            <a:br>
              <a:rPr lang="en-US" sz="1800" dirty="0" smtClean="0"/>
            </a:br>
            <a:r>
              <a:rPr lang="en-US" sz="1800" dirty="0" smtClean="0"/>
              <a:t>(b) the dimensions of the specimen</a:t>
            </a:r>
            <a:br>
              <a:rPr lang="en-US" sz="1800" dirty="0" smtClean="0"/>
            </a:br>
            <a:r>
              <a:rPr lang="en-US" sz="1800" dirty="0" smtClean="0"/>
              <a:t>(c) the material from which the specimen is made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property of the material that affects its resistance is called the resistivity </a:t>
            </a:r>
          </a:p>
          <a:p>
            <a:pPr>
              <a:buNone/>
            </a:pPr>
            <a:r>
              <a:rPr lang="en-US" sz="1800" dirty="0" smtClean="0"/>
              <a:t>        of the material and is given the symbol </a:t>
            </a:r>
            <a:r>
              <a:rPr lang="en-US" sz="1800" dirty="0" smtClean="0">
                <a:latin typeface="Symbol" pitchFamily="18" charset="2"/>
              </a:rPr>
              <a:t>r.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resistivity of a material is the resistance between two opposite faces of a 1 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specimen of the material. </a:t>
            </a:r>
          </a:p>
          <a:p>
            <a:pPr fontAlgn="t">
              <a:buNone/>
            </a:pPr>
            <a:r>
              <a:rPr lang="en-US" sz="1800" dirty="0" smtClean="0"/>
              <a:t>                                                                    </a:t>
            </a:r>
            <a:r>
              <a:rPr lang="en-US" sz="1800" b="1" dirty="0" smtClean="0"/>
              <a:t>Resistivity (</a:t>
            </a:r>
            <a:r>
              <a:rPr lang="en-US" sz="1800" b="1" dirty="0" smtClean="0">
                <a:latin typeface="Symbol" pitchFamily="18" charset="2"/>
              </a:rPr>
              <a:t>r</a:t>
            </a:r>
            <a:r>
              <a:rPr lang="en-US" sz="1800" b="1" dirty="0" smtClean="0"/>
              <a:t>) =  R A/ L </a:t>
            </a:r>
          </a:p>
          <a:p>
            <a:pPr fontAlgn="t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units for resistivity are </a:t>
            </a:r>
            <a:r>
              <a:rPr lang="en-US" sz="1800" dirty="0" smtClean="0">
                <a:latin typeface="Symbol" pitchFamily="18" charset="2"/>
              </a:rPr>
              <a:t>W</a:t>
            </a:r>
            <a:r>
              <a:rPr lang="en-US" sz="1800" dirty="0" smtClean="0"/>
              <a:t>m.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Example </a:t>
            </a:r>
            <a:r>
              <a:rPr lang="en-US" sz="1800" dirty="0" err="1" smtClean="0"/>
              <a:t>resistivities</a:t>
            </a:r>
            <a:r>
              <a:rPr lang="en-US" sz="1800" dirty="0" smtClean="0"/>
              <a:t>:  Copper 1.69x10</a:t>
            </a:r>
            <a:r>
              <a:rPr lang="en-US" sz="1800" baseline="30000" dirty="0" smtClean="0"/>
              <a:t>-8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18" charset="2"/>
              </a:rPr>
              <a:t>W</a:t>
            </a:r>
            <a:r>
              <a:rPr lang="en-US" sz="1800" dirty="0" smtClean="0"/>
              <a:t>m      Non-metals 10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18" charset="2"/>
              </a:rPr>
              <a:t>W</a:t>
            </a:r>
            <a:r>
              <a:rPr lang="en-US" sz="1800" dirty="0" smtClean="0"/>
              <a:t>m</a:t>
            </a:r>
          </a:p>
          <a:p>
            <a:pPr>
              <a:buNone/>
            </a:pPr>
            <a:endParaRPr lang="es-ES" sz="1800" dirty="0"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000496" y="5214950"/>
            <a:ext cx="228601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60796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dirty="0" smtClean="0"/>
              <a:t>Question 1: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  What length of an alloy wire of resistivity </a:t>
            </a:r>
          </a:p>
          <a:p>
            <a:pPr>
              <a:buNone/>
            </a:pPr>
            <a:r>
              <a:rPr lang="en-GB" dirty="0" smtClean="0"/>
              <a:t>  5.0 x 10</a:t>
            </a:r>
            <a:r>
              <a:rPr lang="en-GB" baseline="30000" dirty="0" smtClean="0"/>
              <a:t>-7</a:t>
            </a:r>
            <a:r>
              <a:rPr lang="en-GB" dirty="0" smtClean="0"/>
              <a:t>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m and diameter 0.50 mm is </a:t>
            </a:r>
          </a:p>
          <a:p>
            <a:pPr>
              <a:buNone/>
            </a:pPr>
            <a:r>
              <a:rPr lang="en-GB" dirty="0" smtClean="0"/>
              <a:t>  required to make a standard 6.0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resistor?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sz="2400" u="sng" dirty="0" err="1" smtClean="0"/>
              <a:t>Solution</a:t>
            </a:r>
            <a:r>
              <a:rPr lang="es-ES" sz="2400" u="sng" dirty="0" smtClean="0"/>
              <a:t>: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resistance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given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equation</a:t>
            </a:r>
            <a:r>
              <a:rPr lang="es-ES" sz="2400" dirty="0" smtClean="0"/>
              <a:t>: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R</a:t>
            </a:r>
            <a:r>
              <a:rPr lang="es-ES" sz="2400" dirty="0" smtClean="0"/>
              <a:t> = </a:t>
            </a:r>
            <a:r>
              <a:rPr lang="es-ES" sz="2400" b="1" dirty="0" smtClean="0">
                <a:solidFill>
                  <a:srgbClr val="00B050"/>
                </a:solidFill>
                <a:latin typeface="Symbol" pitchFamily="18" charset="2"/>
              </a:rPr>
              <a:t>r</a:t>
            </a:r>
            <a:r>
              <a:rPr lang="es-ES" sz="2400" dirty="0" smtClean="0">
                <a:latin typeface="Symbol" pitchFamily="18" charset="2"/>
              </a:rPr>
              <a:t> </a:t>
            </a:r>
            <a:r>
              <a:rPr lang="es-ES" sz="1600" dirty="0" smtClean="0"/>
              <a:t>x  </a:t>
            </a:r>
            <a:r>
              <a:rPr lang="es-ES" sz="2400" dirty="0" smtClean="0">
                <a:latin typeface="Calibri" pitchFamily="34" charset="0"/>
              </a:rPr>
              <a:t>L </a:t>
            </a:r>
            <a:r>
              <a:rPr lang="es-ES" sz="2400" dirty="0" smtClean="0"/>
              <a:t>/</a:t>
            </a:r>
            <a:r>
              <a:rPr lang="es-ES" sz="2400" b="1" dirty="0" smtClean="0">
                <a:solidFill>
                  <a:srgbClr val="0070C0"/>
                </a:solidFill>
              </a:rPr>
              <a:t>A </a:t>
            </a:r>
            <a:r>
              <a:rPr lang="es-ES" sz="2400" dirty="0" smtClean="0"/>
              <a:t>       </a:t>
            </a:r>
            <a:r>
              <a:rPr lang="es-ES" sz="2400" dirty="0" smtClean="0">
                <a:sym typeface="Wingdings" pitchFamily="2" charset="2"/>
              </a:rPr>
              <a:t>         </a:t>
            </a:r>
            <a:r>
              <a:rPr lang="es-ES" sz="2400" dirty="0" smtClean="0">
                <a:latin typeface="Calibri" pitchFamily="34" charset="0"/>
                <a:sym typeface="Wingdings" pitchFamily="2" charset="2"/>
              </a:rPr>
              <a:t>L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smtClean="0"/>
              <a:t>= 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s-ES" sz="2400" dirty="0" smtClean="0"/>
              <a:t> </a:t>
            </a:r>
            <a:r>
              <a:rPr lang="es-ES" sz="1600" dirty="0" smtClean="0"/>
              <a:t>x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rgbClr val="0070C0"/>
                </a:solidFill>
              </a:rPr>
              <a:t>A</a:t>
            </a:r>
            <a:r>
              <a:rPr lang="es-ES" sz="2400" dirty="0" smtClean="0"/>
              <a:t> /</a:t>
            </a:r>
            <a:r>
              <a:rPr lang="es-ES" sz="2400" b="1" dirty="0" smtClean="0">
                <a:solidFill>
                  <a:srgbClr val="00B050"/>
                </a:solidFill>
                <a:latin typeface="Symbol" pitchFamily="18" charset="2"/>
              </a:rPr>
              <a:t>r</a:t>
            </a:r>
            <a:r>
              <a:rPr lang="es-ES" sz="2400" dirty="0" smtClean="0">
                <a:latin typeface="Symbol" pitchFamily="18" charset="2"/>
              </a:rPr>
              <a:t>      </a:t>
            </a:r>
          </a:p>
          <a:p>
            <a:pPr>
              <a:buNone/>
            </a:pPr>
            <a:endParaRPr lang="es-ES" sz="2400" dirty="0" smtClean="0">
              <a:latin typeface="Symbol" pitchFamily="18" charset="2"/>
            </a:endParaRPr>
          </a:p>
          <a:p>
            <a:pPr>
              <a:buNone/>
            </a:pPr>
            <a:r>
              <a:rPr lang="es-ES" sz="2400" dirty="0" smtClean="0">
                <a:latin typeface="Symbol" pitchFamily="18" charset="2"/>
              </a:rPr>
              <a:t>   </a:t>
            </a:r>
            <a:r>
              <a:rPr lang="es-ES" sz="2400" dirty="0" smtClean="0">
                <a:latin typeface="Calibri" pitchFamily="34" charset="0"/>
              </a:rPr>
              <a:t>( </a:t>
            </a:r>
            <a:r>
              <a:rPr lang="es-ES" sz="2400" dirty="0" err="1" smtClean="0">
                <a:latin typeface="Calibri" pitchFamily="34" charset="0"/>
              </a:rPr>
              <a:t>when</a:t>
            </a:r>
            <a:r>
              <a:rPr lang="es-ES" sz="2400" dirty="0" smtClean="0">
                <a:latin typeface="Calibri" pitchFamily="34" charset="0"/>
              </a:rPr>
              <a:t>:  A = </a:t>
            </a:r>
            <a:r>
              <a:rPr lang="es-ES" sz="2400" dirty="0" smtClean="0">
                <a:latin typeface="Symbol" pitchFamily="18" charset="2"/>
              </a:rPr>
              <a:t>p</a:t>
            </a:r>
            <a:r>
              <a:rPr lang="es-ES" sz="2400" dirty="0" smtClean="0">
                <a:latin typeface="Calibri" pitchFamily="34" charset="0"/>
              </a:rPr>
              <a:t>d</a:t>
            </a:r>
            <a:r>
              <a:rPr lang="es-ES" sz="2400" baseline="30000" dirty="0" smtClean="0">
                <a:latin typeface="Calibri" pitchFamily="34" charset="0"/>
              </a:rPr>
              <a:t>2</a:t>
            </a:r>
            <a:r>
              <a:rPr lang="es-ES" sz="2400" dirty="0" smtClean="0">
                <a:latin typeface="Calibri" pitchFamily="34" charset="0"/>
              </a:rPr>
              <a:t>/4)</a:t>
            </a:r>
          </a:p>
          <a:p>
            <a:pPr>
              <a:buNone/>
            </a:pPr>
            <a:r>
              <a:rPr lang="es-ES" sz="2400" dirty="0" smtClean="0">
                <a:latin typeface="Symbol" pitchFamily="18" charset="2"/>
              </a:rPr>
              <a:t>  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                L  =   (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6.0</a:t>
            </a:r>
            <a:r>
              <a:rPr lang="es-ES" sz="2400" dirty="0" smtClean="0">
                <a:latin typeface="Calibri" pitchFamily="34" charset="0"/>
              </a:rPr>
              <a:t>)  x  (</a:t>
            </a:r>
            <a:r>
              <a:rPr lang="es-ES" sz="2400" b="1" dirty="0" smtClean="0">
                <a:solidFill>
                  <a:srgbClr val="0070C0"/>
                </a:solidFill>
                <a:latin typeface="Symbol" pitchFamily="18" charset="2"/>
              </a:rPr>
              <a:t>p </a:t>
            </a:r>
            <a:r>
              <a:rPr lang="es-ES" sz="2400" b="1" dirty="0" smtClean="0">
                <a:solidFill>
                  <a:srgbClr val="0070C0"/>
                </a:solidFill>
                <a:latin typeface="Calibri" pitchFamily="34" charset="0"/>
                <a:cs typeface="Raavi"/>
              </a:rPr>
              <a:t>[</a:t>
            </a:r>
            <a:r>
              <a:rPr lang="es-ES" sz="2400" b="1" dirty="0" smtClean="0">
                <a:solidFill>
                  <a:srgbClr val="0070C0"/>
                </a:solidFill>
                <a:latin typeface="Calibri" pitchFamily="34" charset="0"/>
              </a:rPr>
              <a:t>0.50 x10</a:t>
            </a:r>
            <a:r>
              <a:rPr lang="es-ES" sz="2400" b="1" baseline="30000" dirty="0" smtClean="0">
                <a:solidFill>
                  <a:srgbClr val="0070C0"/>
                </a:solidFill>
                <a:latin typeface="Calibri" pitchFamily="34" charset="0"/>
              </a:rPr>
              <a:t>-3</a:t>
            </a:r>
            <a:r>
              <a:rPr lang="es-ES" sz="2400" b="1" dirty="0" smtClean="0">
                <a:solidFill>
                  <a:srgbClr val="0070C0"/>
                </a:solidFill>
                <a:latin typeface="Calibri" pitchFamily="34" charset="0"/>
                <a:cs typeface="Raavi"/>
              </a:rPr>
              <a:t>] </a:t>
            </a:r>
            <a:r>
              <a:rPr lang="es-ES" sz="2400" b="1" baseline="30000" dirty="0" smtClean="0">
                <a:solidFill>
                  <a:srgbClr val="0070C0"/>
                </a:solidFill>
                <a:latin typeface="Calibri" pitchFamily="34" charset="0"/>
              </a:rPr>
              <a:t>2 </a:t>
            </a:r>
            <a:r>
              <a:rPr lang="es-ES" sz="2400" b="1" dirty="0" smtClean="0">
                <a:solidFill>
                  <a:srgbClr val="0070C0"/>
                </a:solidFill>
                <a:latin typeface="Calibri" pitchFamily="34" charset="0"/>
              </a:rPr>
              <a:t>/4</a:t>
            </a:r>
            <a:r>
              <a:rPr lang="es-ES" sz="2400" dirty="0" smtClean="0">
                <a:latin typeface="Calibri" pitchFamily="34" charset="0"/>
              </a:rPr>
              <a:t>) / </a:t>
            </a:r>
            <a:r>
              <a:rPr lang="en-GB" sz="2400" b="1" dirty="0" smtClean="0">
                <a:solidFill>
                  <a:srgbClr val="00B050"/>
                </a:solidFill>
              </a:rPr>
              <a:t>5.0 x 10</a:t>
            </a:r>
            <a:r>
              <a:rPr lang="en-GB" sz="2400" b="1" baseline="30000" dirty="0" smtClean="0">
                <a:solidFill>
                  <a:srgbClr val="00B050"/>
                </a:solidFill>
              </a:rPr>
              <a:t>-7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endParaRPr lang="es-ES" sz="2400" dirty="0" smtClean="0">
              <a:latin typeface="Calibri" pitchFamily="34" charset="0"/>
            </a:endParaRPr>
          </a:p>
          <a:p>
            <a:pPr>
              <a:buNone/>
            </a:pPr>
            <a:endParaRPr lang="es-E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     </a:t>
            </a:r>
            <a:r>
              <a:rPr lang="es-ES" sz="2400" dirty="0" err="1" smtClean="0">
                <a:latin typeface="Calibri" pitchFamily="34" charset="0"/>
              </a:rPr>
              <a:t>Then</a:t>
            </a:r>
            <a:r>
              <a:rPr lang="es-ES" sz="2400" dirty="0" smtClean="0">
                <a:latin typeface="Calibri" pitchFamily="34" charset="0"/>
              </a:rPr>
              <a:t>:                       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                                              L = 2.4 m</a:t>
            </a:r>
            <a:endParaRPr lang="es-ES" sz="2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86116" y="5357826"/>
            <a:ext cx="150019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143240" y="2857496"/>
            <a:ext cx="142876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sz="2800" dirty="0" smtClean="0"/>
              <a:t>Question 2: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800" dirty="0" smtClean="0"/>
              <a:t>The table in the next slide is a selection of some of </a:t>
            </a:r>
          </a:p>
          <a:p>
            <a:pPr lvl="0">
              <a:buNone/>
            </a:pPr>
            <a:r>
              <a:rPr lang="en-US" sz="2800" dirty="0" smtClean="0"/>
              <a:t>the specifications to be found in a manufacturer´s </a:t>
            </a:r>
          </a:p>
          <a:p>
            <a:pPr lvl="0">
              <a:buNone/>
            </a:pPr>
            <a:r>
              <a:rPr lang="en-US" sz="2800" dirty="0" smtClean="0"/>
              <a:t>catalogue of wires for use in electrical circuits.</a:t>
            </a:r>
          </a:p>
          <a:p>
            <a:pPr lvl="0">
              <a:buNone/>
            </a:pPr>
            <a:endParaRPr lang="es-ES" sz="2800" dirty="0" smtClean="0"/>
          </a:p>
          <a:p>
            <a:pPr lvl="0">
              <a:buNone/>
            </a:pPr>
            <a:r>
              <a:rPr lang="en-US" sz="2800" dirty="0" smtClean="0"/>
              <a:t>Carry out calculations necessary to complete the table.</a:t>
            </a:r>
            <a:endParaRPr lang="es-ES" sz="2800" dirty="0" smtClean="0"/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1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462"/>
                <a:gridCol w="1214446"/>
                <a:gridCol w="1643074"/>
                <a:gridCol w="2714644"/>
                <a:gridCol w="218597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Material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/>
                        <a:t>Wire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diameter</a:t>
                      </a:r>
                      <a:r>
                        <a:rPr lang="es-ES" sz="1800" dirty="0"/>
                        <a:t> /mm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Resistance per unit </a:t>
                      </a:r>
                      <a:r>
                        <a:rPr lang="en-US" sz="1800" dirty="0" smtClean="0"/>
                        <a:t>length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/ </a:t>
                      </a:r>
                      <a:r>
                        <a:rPr lang="en-US" sz="1800" dirty="0">
                          <a:latin typeface="Symbol" pitchFamily="18" charset="2"/>
                        </a:rPr>
                        <a:t>W</a:t>
                      </a:r>
                      <a:r>
                        <a:rPr lang="en-US" sz="1800" dirty="0"/>
                        <a:t>m</a:t>
                      </a:r>
                      <a:r>
                        <a:rPr lang="en-US" sz="1800" baseline="30000" dirty="0"/>
                        <a:t>-1</a:t>
                      </a:r>
                      <a:endParaRPr lang="es-ES" sz="1800" baseline="30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Resistivity / </a:t>
                      </a:r>
                      <a:r>
                        <a:rPr lang="en-US" sz="1800" dirty="0">
                          <a:latin typeface="Symbol" pitchFamily="18" charset="2"/>
                        </a:rPr>
                        <a:t>W</a:t>
                      </a:r>
                      <a:r>
                        <a:rPr lang="en-US" sz="1800" dirty="0"/>
                        <a:t>m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i)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Cooper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0.55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1.7 x 10 </a:t>
                      </a:r>
                      <a:r>
                        <a:rPr lang="es-ES" sz="1800" baseline="30000" dirty="0"/>
                        <a:t>- 8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ii</a:t>
                      </a:r>
                      <a:r>
                        <a:rPr lang="es-ES" sz="1800" dirty="0" smtClean="0"/>
                        <a:t>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Constantan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47 x 10 </a:t>
                      </a:r>
                      <a:r>
                        <a:rPr lang="es-ES" sz="1800" baseline="30000" dirty="0"/>
                        <a:t>– 8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iii</a:t>
                      </a:r>
                      <a:r>
                        <a:rPr lang="es-ES" sz="1800" dirty="0" smtClean="0"/>
                        <a:t>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Nichrome</a:t>
                      </a:r>
                      <a:endParaRPr lang="es-ES" sz="18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0.45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7.0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6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3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462"/>
                <a:gridCol w="1214446"/>
                <a:gridCol w="1643074"/>
                <a:gridCol w="2714644"/>
                <a:gridCol w="218597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Material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/>
                        <a:t>Wire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diameter</a:t>
                      </a:r>
                      <a:r>
                        <a:rPr lang="es-ES" sz="1800" dirty="0"/>
                        <a:t> /mm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Resistance per unit </a:t>
                      </a:r>
                      <a:r>
                        <a:rPr lang="en-US" sz="1800" dirty="0" smtClean="0"/>
                        <a:t>length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/ </a:t>
                      </a:r>
                      <a:r>
                        <a:rPr lang="en-US" sz="1800" dirty="0">
                          <a:latin typeface="Symbol" pitchFamily="18" charset="2"/>
                        </a:rPr>
                        <a:t>W</a:t>
                      </a:r>
                      <a:r>
                        <a:rPr lang="en-US" sz="1800" dirty="0"/>
                        <a:t>m</a:t>
                      </a:r>
                      <a:r>
                        <a:rPr lang="en-US" sz="1800" baseline="30000" dirty="0"/>
                        <a:t>-1</a:t>
                      </a:r>
                      <a:endParaRPr lang="es-ES" sz="1800" baseline="30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Resistivity / </a:t>
                      </a:r>
                      <a:r>
                        <a:rPr lang="en-US" sz="1800" dirty="0">
                          <a:latin typeface="Symbol" pitchFamily="18" charset="2"/>
                        </a:rPr>
                        <a:t>W</a:t>
                      </a:r>
                      <a:r>
                        <a:rPr lang="en-US" sz="1800" dirty="0"/>
                        <a:t>m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i)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Cooper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0.20</a:t>
                      </a:r>
                      <a:endParaRPr lang="es-ES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0.55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1.7 x 10 </a:t>
                      </a:r>
                      <a:r>
                        <a:rPr lang="es-ES" sz="1800" baseline="30000" dirty="0"/>
                        <a:t>- 8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ii</a:t>
                      </a:r>
                      <a:r>
                        <a:rPr lang="es-ES" sz="1800" dirty="0" smtClean="0"/>
                        <a:t>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Constantan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0.30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latin typeface="Calibri"/>
                          <a:ea typeface="Calibri"/>
                          <a:cs typeface="Times New Roman"/>
                        </a:rPr>
                        <a:t>6.65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47 </a:t>
                      </a:r>
                      <a:r>
                        <a:rPr lang="es-ES" sz="1800" dirty="0"/>
                        <a:t>x 10 </a:t>
                      </a:r>
                      <a:r>
                        <a:rPr lang="es-ES" sz="1800" baseline="30000" dirty="0"/>
                        <a:t>– 8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/>
                        <a:t>iii</a:t>
                      </a:r>
                      <a:r>
                        <a:rPr lang="es-ES" sz="1800" dirty="0" smtClean="0"/>
                        <a:t>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/>
                        <a:t>Nichrome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0.45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/>
                        <a:t>7.0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1.1 x 10 </a:t>
                      </a:r>
                      <a:r>
                        <a:rPr lang="es-ES" sz="2800" baseline="30000" dirty="0" smtClean="0"/>
                        <a:t>- 6</a:t>
                      </a:r>
                      <a:endParaRPr lang="es-ES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6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chemeClr val="accent1"/>
                </a:solidFill>
              </a:rPr>
              <a:t>RESISTANCE</a:t>
            </a:r>
            <a:r>
              <a:rPr lang="es-ES" sz="2400" dirty="0" smtClean="0"/>
              <a:t> of a conductor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ratio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potential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difference</a:t>
            </a:r>
            <a:r>
              <a:rPr lang="es-ES" sz="2400" dirty="0" smtClean="0"/>
              <a:t>  </a:t>
            </a:r>
            <a:r>
              <a:rPr lang="es-ES" sz="2400" dirty="0" err="1" smtClean="0"/>
              <a:t>applied</a:t>
            </a:r>
            <a:r>
              <a:rPr lang="es-ES" sz="2400" dirty="0" smtClean="0"/>
              <a:t> </a:t>
            </a:r>
            <a:r>
              <a:rPr lang="es-ES" sz="2400" dirty="0" err="1" smtClean="0"/>
              <a:t>across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,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current</a:t>
            </a:r>
            <a:r>
              <a:rPr lang="es-ES" sz="2400" dirty="0" smtClean="0"/>
              <a:t> </a:t>
            </a:r>
            <a:r>
              <a:rPr lang="es-ES" sz="2400" dirty="0" err="1" smtClean="0"/>
              <a:t>passing</a:t>
            </a:r>
            <a:r>
              <a:rPr lang="es-ES" sz="2400" dirty="0" smtClean="0"/>
              <a:t> </a:t>
            </a:r>
            <a:r>
              <a:rPr lang="es-ES" sz="2400" dirty="0" err="1" smtClean="0"/>
              <a:t>through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             </a:t>
            </a:r>
            <a:r>
              <a:rPr lang="es-ES" sz="2400" dirty="0" err="1" smtClean="0"/>
              <a:t>Or</a:t>
            </a:r>
            <a:r>
              <a:rPr lang="es-ES" sz="2400" dirty="0" smtClean="0"/>
              <a:t> in symbols: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286124"/>
            <a:ext cx="64198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072074"/>
            <a:ext cx="1152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3400" dirty="0" err="1" smtClean="0"/>
              <a:t>Resistance</a:t>
            </a:r>
            <a:r>
              <a:rPr lang="es-ES" sz="3400" dirty="0" smtClean="0"/>
              <a:t> </a:t>
            </a:r>
            <a:r>
              <a:rPr lang="es-ES" sz="3400" dirty="0" err="1" smtClean="0"/>
              <a:t>is</a:t>
            </a:r>
            <a:r>
              <a:rPr lang="es-ES" sz="3400" dirty="0" smtClean="0"/>
              <a:t> </a:t>
            </a:r>
            <a:r>
              <a:rPr lang="es-ES" sz="3400" dirty="0" err="1" smtClean="0"/>
              <a:t>measured</a:t>
            </a:r>
            <a:r>
              <a:rPr lang="es-ES" sz="3400" dirty="0" smtClean="0"/>
              <a:t> in </a:t>
            </a:r>
            <a:r>
              <a:rPr lang="es-ES" sz="3400" dirty="0" err="1" smtClean="0"/>
              <a:t>ohms</a:t>
            </a:r>
            <a:r>
              <a:rPr lang="es-ES" sz="3400" dirty="0" smtClean="0"/>
              <a:t> (</a:t>
            </a:r>
            <a:r>
              <a:rPr lang="es-ES" sz="3400" dirty="0" smtClean="0">
                <a:latin typeface="Symbol" pitchFamily="18" charset="2"/>
              </a:rPr>
              <a:t>W</a:t>
            </a:r>
            <a:r>
              <a:rPr lang="es-ES" sz="3400" dirty="0" smtClean="0"/>
              <a:t>).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3400" dirty="0" smtClean="0"/>
              <a:t>                                                  </a:t>
            </a:r>
            <a:r>
              <a:rPr lang="es-ES" sz="4600" dirty="0" smtClean="0"/>
              <a:t>1 </a:t>
            </a:r>
            <a:r>
              <a:rPr lang="es-ES" sz="4600" dirty="0" smtClean="0">
                <a:latin typeface="Symbol" pitchFamily="18" charset="2"/>
              </a:rPr>
              <a:t>W</a:t>
            </a:r>
            <a:r>
              <a:rPr lang="es-ES" sz="4600" dirty="0" smtClean="0"/>
              <a:t> = 1 V A</a:t>
            </a:r>
            <a:r>
              <a:rPr lang="es-ES" sz="4600" baseline="30000" dirty="0" smtClean="0"/>
              <a:t>-1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3400" dirty="0" smtClean="0"/>
              <a:t>  </a:t>
            </a:r>
            <a:r>
              <a:rPr lang="es-ES" sz="3400" dirty="0" err="1" smtClean="0"/>
              <a:t>Since</a:t>
            </a:r>
            <a:r>
              <a:rPr lang="es-ES" sz="3400" dirty="0" smtClean="0"/>
              <a:t> </a:t>
            </a:r>
            <a:r>
              <a:rPr lang="es-ES" sz="3400" dirty="0" err="1" smtClean="0"/>
              <a:t>the</a:t>
            </a:r>
            <a:r>
              <a:rPr lang="es-ES" sz="3400" dirty="0" smtClean="0"/>
              <a:t> </a:t>
            </a:r>
            <a:r>
              <a:rPr lang="es-ES" sz="3400" dirty="0" err="1" smtClean="0"/>
              <a:t>term</a:t>
            </a:r>
            <a:r>
              <a:rPr lang="es-ES" sz="3400" dirty="0" smtClean="0"/>
              <a:t> </a:t>
            </a:r>
            <a:r>
              <a:rPr lang="es-ES" sz="3400" dirty="0" err="1" smtClean="0"/>
              <a:t>significant</a:t>
            </a:r>
            <a:r>
              <a:rPr lang="es-ES" sz="3400" dirty="0" smtClean="0"/>
              <a:t> </a:t>
            </a:r>
            <a:r>
              <a:rPr lang="es-ES" sz="3400" dirty="0" err="1" smtClean="0"/>
              <a:t>resistance</a:t>
            </a:r>
            <a:r>
              <a:rPr lang="es-ES" sz="3400" dirty="0" smtClean="0"/>
              <a:t> </a:t>
            </a:r>
            <a:r>
              <a:rPr lang="es-ES" sz="3400" dirty="0" err="1" smtClean="0"/>
              <a:t>refers</a:t>
            </a:r>
            <a:r>
              <a:rPr lang="es-ES" sz="3400" dirty="0" smtClean="0"/>
              <a:t> </a:t>
            </a:r>
            <a:r>
              <a:rPr lang="es-ES" sz="3400" dirty="0" err="1" smtClean="0"/>
              <a:t>to</a:t>
            </a:r>
            <a:r>
              <a:rPr lang="es-ES" sz="3400" dirty="0" smtClean="0"/>
              <a:t> a </a:t>
            </a:r>
            <a:r>
              <a:rPr lang="es-ES" sz="3400" dirty="0" err="1" smtClean="0"/>
              <a:t>small</a:t>
            </a:r>
            <a:r>
              <a:rPr lang="es-ES" sz="3400" dirty="0" smtClean="0"/>
              <a:t> </a:t>
            </a:r>
            <a:r>
              <a:rPr lang="es-ES" sz="3400" dirty="0" err="1" smtClean="0"/>
              <a:t>resistance</a:t>
            </a:r>
            <a:r>
              <a:rPr lang="es-ES" sz="3400" dirty="0" smtClean="0"/>
              <a:t>,</a:t>
            </a:r>
          </a:p>
          <a:p>
            <a:pPr>
              <a:buNone/>
            </a:pPr>
            <a:r>
              <a:rPr lang="es-ES" sz="3400" dirty="0" smtClean="0"/>
              <a:t>   </a:t>
            </a:r>
            <a:r>
              <a:rPr lang="es-ES" sz="3400" dirty="0" err="1" smtClean="0"/>
              <a:t>it</a:t>
            </a:r>
            <a:r>
              <a:rPr lang="es-ES" sz="3400" dirty="0" smtClean="0"/>
              <a:t> </a:t>
            </a:r>
            <a:r>
              <a:rPr lang="es-ES" sz="3400" dirty="0" err="1" smtClean="0"/>
              <a:t>is</a:t>
            </a:r>
            <a:r>
              <a:rPr lang="es-ES" sz="3400" dirty="0" smtClean="0"/>
              <a:t> </a:t>
            </a:r>
            <a:r>
              <a:rPr lang="es-ES" sz="3400" dirty="0" err="1" smtClean="0"/>
              <a:t>common</a:t>
            </a:r>
            <a:r>
              <a:rPr lang="es-ES" sz="3400" dirty="0" smtClean="0"/>
              <a:t> </a:t>
            </a:r>
            <a:r>
              <a:rPr lang="es-ES" sz="3400" dirty="0" err="1" smtClean="0"/>
              <a:t>for</a:t>
            </a:r>
            <a:r>
              <a:rPr lang="es-ES" sz="3400" dirty="0" smtClean="0"/>
              <a:t> a resistor </a:t>
            </a:r>
            <a:r>
              <a:rPr lang="es-ES" sz="3400" dirty="0" err="1" smtClean="0"/>
              <a:t>to</a:t>
            </a:r>
            <a:r>
              <a:rPr lang="es-ES" sz="3400" dirty="0" smtClean="0"/>
              <a:t> </a:t>
            </a:r>
            <a:r>
              <a:rPr lang="es-ES" sz="3400" dirty="0" err="1" smtClean="0"/>
              <a:t>have</a:t>
            </a:r>
            <a:r>
              <a:rPr lang="es-ES" sz="3400" dirty="0" smtClean="0"/>
              <a:t> kilo ohm (K</a:t>
            </a:r>
            <a:r>
              <a:rPr lang="es-ES" sz="3400" dirty="0" smtClean="0">
                <a:latin typeface="Symbol" pitchFamily="18" charset="2"/>
              </a:rPr>
              <a:t> W</a:t>
            </a:r>
            <a:r>
              <a:rPr lang="es-ES" sz="3400" dirty="0" smtClean="0"/>
              <a:t> ) and mega</a:t>
            </a:r>
          </a:p>
          <a:p>
            <a:pPr>
              <a:buNone/>
            </a:pPr>
            <a:r>
              <a:rPr lang="es-ES" sz="3400" dirty="0" smtClean="0"/>
              <a:t>   ohm (M</a:t>
            </a:r>
            <a:r>
              <a:rPr lang="es-ES" sz="3400" dirty="0" smtClean="0">
                <a:latin typeface="Symbol" pitchFamily="18" charset="2"/>
              </a:rPr>
              <a:t> W</a:t>
            </a:r>
            <a:r>
              <a:rPr lang="es-ES" sz="3400" dirty="0" smtClean="0"/>
              <a:t> ) </a:t>
            </a:r>
            <a:r>
              <a:rPr lang="es-ES" sz="3400" dirty="0" err="1" smtClean="0"/>
              <a:t>values</a:t>
            </a:r>
            <a:r>
              <a:rPr lang="es-ES" sz="3400" dirty="0" smtClean="0"/>
              <a:t>.</a:t>
            </a:r>
          </a:p>
          <a:p>
            <a:pPr>
              <a:buNone/>
            </a:pPr>
            <a:endParaRPr lang="es-ES" sz="3400" dirty="0" smtClean="0"/>
          </a:p>
          <a:p>
            <a:pPr>
              <a:buNone/>
            </a:pPr>
            <a:r>
              <a:rPr lang="es-ES" sz="3400" dirty="0" smtClean="0"/>
              <a:t>                                  1 k</a:t>
            </a:r>
            <a:r>
              <a:rPr lang="es-ES" sz="3400" dirty="0" smtClean="0">
                <a:latin typeface="Symbol" pitchFamily="18" charset="2"/>
              </a:rPr>
              <a:t> W</a:t>
            </a:r>
            <a:r>
              <a:rPr lang="es-ES" sz="3400" dirty="0" smtClean="0"/>
              <a:t>  =  1 kilo ohm     =   10</a:t>
            </a:r>
            <a:r>
              <a:rPr lang="es-ES" sz="3400" baseline="30000" dirty="0" smtClean="0"/>
              <a:t> 3</a:t>
            </a:r>
            <a:r>
              <a:rPr lang="es-ES" sz="3400" dirty="0" smtClean="0"/>
              <a:t> </a:t>
            </a:r>
            <a:r>
              <a:rPr lang="es-ES" sz="3400" dirty="0" smtClean="0">
                <a:latin typeface="Symbol" pitchFamily="18" charset="2"/>
              </a:rPr>
              <a:t>W</a:t>
            </a:r>
            <a:endParaRPr lang="es-ES" sz="3400" dirty="0" smtClean="0"/>
          </a:p>
          <a:p>
            <a:pPr>
              <a:buNone/>
            </a:pPr>
            <a:r>
              <a:rPr lang="es-ES" sz="3400" dirty="0" smtClean="0"/>
              <a:t>                                  1 </a:t>
            </a:r>
            <a:r>
              <a:rPr lang="es-ES" sz="3400" dirty="0" smtClean="0">
                <a:latin typeface="Symbol" pitchFamily="18" charset="2"/>
              </a:rPr>
              <a:t>MW</a:t>
            </a:r>
            <a:r>
              <a:rPr lang="es-ES" sz="3400" dirty="0" smtClean="0"/>
              <a:t>  =  1 mega ohm =  10</a:t>
            </a:r>
            <a:r>
              <a:rPr lang="es-ES" sz="3400" baseline="30000" dirty="0" smtClean="0"/>
              <a:t> 6</a:t>
            </a:r>
            <a:r>
              <a:rPr lang="es-ES" sz="3400" dirty="0" smtClean="0"/>
              <a:t> </a:t>
            </a:r>
            <a:r>
              <a:rPr lang="es-ES" sz="3400" dirty="0" smtClean="0">
                <a:latin typeface="Symbol" pitchFamily="18" charset="2"/>
              </a:rPr>
              <a:t>W</a:t>
            </a:r>
            <a:endParaRPr lang="es-ES" sz="3400" dirty="0" smtClean="0"/>
          </a:p>
          <a:p>
            <a:pPr>
              <a:buNone/>
            </a:pPr>
            <a:r>
              <a:rPr lang="es-ES" sz="3400" dirty="0" smtClean="0"/>
              <a:t>                                  1 G</a:t>
            </a:r>
            <a:r>
              <a:rPr lang="es-ES" sz="3400" dirty="0" smtClean="0">
                <a:latin typeface="Symbol" pitchFamily="18" charset="2"/>
              </a:rPr>
              <a:t> W</a:t>
            </a:r>
            <a:r>
              <a:rPr lang="es-ES" sz="3400" dirty="0" smtClean="0"/>
              <a:t>  =  1 giga ohm   =   10</a:t>
            </a:r>
            <a:r>
              <a:rPr lang="es-ES" sz="3400" baseline="30000" dirty="0" smtClean="0"/>
              <a:t> 9</a:t>
            </a:r>
            <a:r>
              <a:rPr lang="es-ES" sz="3400" dirty="0" smtClean="0"/>
              <a:t> </a:t>
            </a:r>
            <a:r>
              <a:rPr lang="es-ES" sz="3400" dirty="0" smtClean="0">
                <a:latin typeface="Symbol" pitchFamily="18" charset="2"/>
              </a:rPr>
              <a:t>W</a:t>
            </a:r>
          </a:p>
          <a:p>
            <a:pPr>
              <a:buNone/>
            </a:pPr>
            <a:endParaRPr lang="es-E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786322"/>
            <a:ext cx="1528759" cy="7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286256"/>
            <a:ext cx="928694" cy="44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5357826"/>
            <a:ext cx="107950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greater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resistance</a:t>
            </a:r>
            <a:r>
              <a:rPr lang="es-ES" sz="2800" dirty="0" smtClean="0"/>
              <a:t> of a </a:t>
            </a:r>
            <a:r>
              <a:rPr lang="es-ES" sz="2800" dirty="0" err="1" smtClean="0"/>
              <a:t>component</a:t>
            </a:r>
            <a:r>
              <a:rPr lang="es-ES" sz="2800" dirty="0" smtClean="0"/>
              <a:t>, </a:t>
            </a:r>
            <a:r>
              <a:rPr lang="es-ES" sz="2800" dirty="0" err="1" smtClean="0"/>
              <a:t>the</a:t>
            </a:r>
            <a:r>
              <a:rPr lang="es-ES" sz="2800" dirty="0" smtClean="0"/>
              <a:t> more </a:t>
            </a:r>
            <a:r>
              <a:rPr lang="es-ES" sz="2800" dirty="0" err="1" smtClean="0"/>
              <a:t>difficult</a:t>
            </a:r>
            <a:r>
              <a:rPr lang="es-ES" sz="2800" dirty="0" smtClean="0"/>
              <a:t> </a:t>
            </a:r>
            <a:r>
              <a:rPr lang="es-ES" sz="2800" dirty="0" err="1" smtClean="0"/>
              <a:t>it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charge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flow</a:t>
            </a:r>
            <a:r>
              <a:rPr lang="es-ES" sz="2800" dirty="0" smtClean="0"/>
              <a:t> </a:t>
            </a:r>
            <a:r>
              <a:rPr lang="es-ES" sz="2800" dirty="0" err="1" smtClean="0"/>
              <a:t>through</a:t>
            </a:r>
            <a:r>
              <a:rPr lang="es-ES" sz="2800" dirty="0" smtClean="0"/>
              <a:t> </a:t>
            </a:r>
            <a:r>
              <a:rPr lang="es-ES" sz="2800" dirty="0" err="1" smtClean="0"/>
              <a:t>it</a:t>
            </a:r>
            <a:r>
              <a:rPr lang="es-ES" sz="2800" dirty="0" smtClean="0"/>
              <a:t>.  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err="1" smtClean="0"/>
              <a:t>When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free </a:t>
            </a:r>
            <a:r>
              <a:rPr lang="es-ES" sz="2800" dirty="0" err="1" smtClean="0"/>
              <a:t>electrons</a:t>
            </a:r>
            <a:r>
              <a:rPr lang="es-ES" sz="2800" dirty="0" smtClean="0"/>
              <a:t> </a:t>
            </a:r>
            <a:r>
              <a:rPr lang="es-ES" sz="2800" dirty="0" err="1" smtClean="0"/>
              <a:t>collide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positive </a:t>
            </a:r>
            <a:r>
              <a:rPr lang="es-ES" sz="2800" dirty="0" err="1" smtClean="0"/>
              <a:t>ions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lattice</a:t>
            </a:r>
            <a:r>
              <a:rPr lang="es-ES" sz="2800" dirty="0" smtClean="0"/>
              <a:t>, </a:t>
            </a: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give</a:t>
            </a:r>
            <a:r>
              <a:rPr lang="es-ES" sz="2800" dirty="0" smtClean="0"/>
              <a:t> up </a:t>
            </a:r>
            <a:r>
              <a:rPr lang="es-ES" sz="2800" dirty="0" err="1" smtClean="0"/>
              <a:t>some</a:t>
            </a:r>
            <a:r>
              <a:rPr lang="es-ES" sz="2800" dirty="0" smtClean="0"/>
              <a:t> of </a:t>
            </a:r>
            <a:r>
              <a:rPr lang="es-ES" sz="2800" dirty="0" err="1" smtClean="0"/>
              <a:t>their</a:t>
            </a:r>
            <a:r>
              <a:rPr lang="es-ES" sz="2800" dirty="0" smtClean="0"/>
              <a:t> </a:t>
            </a:r>
            <a:r>
              <a:rPr lang="es-ES" sz="2800" dirty="0" err="1" smtClean="0"/>
              <a:t>energy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them</a:t>
            </a:r>
            <a:r>
              <a:rPr lang="es-ES" sz="2800" dirty="0" smtClean="0"/>
              <a:t>. </a:t>
            </a:r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collisions</a:t>
            </a:r>
            <a:r>
              <a:rPr lang="es-ES" sz="2800" dirty="0" smtClean="0"/>
              <a:t> </a:t>
            </a:r>
            <a:r>
              <a:rPr lang="es-ES" sz="2800" dirty="0" err="1" smtClean="0"/>
              <a:t>generate</a:t>
            </a:r>
            <a:r>
              <a:rPr lang="es-ES" sz="2800" dirty="0" smtClean="0"/>
              <a:t> </a:t>
            </a:r>
            <a:r>
              <a:rPr lang="es-ES" sz="2800" dirty="0" err="1" smtClean="0"/>
              <a:t>heat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causes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temperature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metal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increase</a:t>
            </a:r>
            <a:r>
              <a:rPr lang="es-ES" sz="2800" dirty="0" smtClean="0"/>
              <a:t>. 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say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a </a:t>
            </a:r>
            <a:r>
              <a:rPr lang="es-ES" sz="2800" dirty="0" err="1" smtClean="0"/>
              <a:t>current</a:t>
            </a:r>
            <a:r>
              <a:rPr lang="es-ES" sz="2800" dirty="0" smtClean="0"/>
              <a:t> produces a </a:t>
            </a:r>
            <a:r>
              <a:rPr lang="es-ES" sz="2800" dirty="0" err="1" smtClean="0"/>
              <a:t>heating</a:t>
            </a:r>
            <a:r>
              <a:rPr lang="es-ES" sz="2800" dirty="0" smtClean="0"/>
              <a:t> </a:t>
            </a:r>
            <a:r>
              <a:rPr lang="es-ES" sz="2800" dirty="0" err="1" smtClean="0"/>
              <a:t>effect</a:t>
            </a:r>
            <a:r>
              <a:rPr lang="es-ES" sz="2800" dirty="0" smtClean="0"/>
              <a:t>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dirty="0" smtClean="0"/>
              <a:t>1. The label on a small heater specifies its electric performance as 115 V, 4.50 A.</a:t>
            </a:r>
          </a:p>
          <a:p>
            <a:pPr>
              <a:buNone/>
            </a:pPr>
            <a:r>
              <a:rPr lang="en-US" sz="2900" dirty="0" smtClean="0"/>
              <a:t>     a. What is the resistance of the heating filament in this heater?</a:t>
            </a:r>
          </a:p>
          <a:p>
            <a:pPr>
              <a:buNone/>
            </a:pPr>
            <a:r>
              <a:rPr lang="en-US" sz="2900" dirty="0" smtClean="0"/>
              <a:t>     b. How much current will it draw when connected to the following: </a:t>
            </a:r>
          </a:p>
          <a:p>
            <a:pPr>
              <a:buNone/>
            </a:pPr>
            <a:r>
              <a:rPr lang="en-US" sz="2900" dirty="0" smtClean="0"/>
              <a:t>         (</a:t>
            </a:r>
            <a:r>
              <a:rPr lang="en-US" sz="2900" dirty="0" err="1" smtClean="0"/>
              <a:t>i</a:t>
            </a:r>
            <a:r>
              <a:rPr lang="en-US" sz="2900" dirty="0" smtClean="0"/>
              <a:t>) </a:t>
            </a:r>
            <a:r>
              <a:rPr lang="es-ES" sz="2900" dirty="0" smtClean="0"/>
              <a:t>120 V, </a:t>
            </a:r>
          </a:p>
          <a:p>
            <a:pPr>
              <a:buNone/>
            </a:pPr>
            <a:r>
              <a:rPr lang="es-ES" sz="2900" dirty="0" smtClean="0"/>
              <a:t>        (</a:t>
            </a:r>
            <a:r>
              <a:rPr lang="es-ES" sz="2900" dirty="0" err="1" smtClean="0"/>
              <a:t>ii</a:t>
            </a:r>
            <a:r>
              <a:rPr lang="es-ES" sz="2900" dirty="0" smtClean="0"/>
              <a:t>) 220 V  </a:t>
            </a:r>
          </a:p>
          <a:p>
            <a:pPr>
              <a:buNone/>
            </a:pPr>
            <a:r>
              <a:rPr lang="es-ES" sz="2900" dirty="0" smtClean="0"/>
              <a:t>        (</a:t>
            </a:r>
            <a:r>
              <a:rPr lang="es-ES" sz="2900" dirty="0" err="1" smtClean="0"/>
              <a:t>iii</a:t>
            </a:r>
            <a:r>
              <a:rPr lang="es-ES" sz="2900" dirty="0" smtClean="0"/>
              <a:t>)60.0 V</a:t>
            </a:r>
          </a:p>
          <a:p>
            <a:pPr>
              <a:buNone/>
            </a:pPr>
            <a:endParaRPr lang="es-ES" sz="2900" dirty="0" smtClean="0"/>
          </a:p>
          <a:p>
            <a:pPr>
              <a:buNone/>
            </a:pPr>
            <a:r>
              <a:rPr lang="en-US" sz="2900" dirty="0" smtClean="0"/>
              <a:t>2. Three resistors are available for testing a 9.00 V battery. Resistor A has </a:t>
            </a:r>
            <a:r>
              <a:rPr lang="es-ES" sz="2900" dirty="0" smtClean="0"/>
              <a:t>has </a:t>
            </a:r>
            <a:r>
              <a:rPr lang="en-US" sz="2900" dirty="0" smtClean="0"/>
              <a:t>5.00 </a:t>
            </a:r>
            <a:r>
              <a:rPr lang="en-US" sz="2900" dirty="0" err="1" smtClean="0"/>
              <a:t>kΩ</a:t>
            </a:r>
            <a:r>
              <a:rPr lang="en-US" sz="2900" dirty="0" smtClean="0"/>
              <a:t> of </a:t>
            </a:r>
          </a:p>
          <a:p>
            <a:pPr>
              <a:buNone/>
            </a:pPr>
            <a:r>
              <a:rPr lang="en-US" sz="2900" dirty="0" smtClean="0"/>
              <a:t>    resistance, resistor B has 5.00 Ω of resistance, and resistor C has 0.0500Ω of resistance.</a:t>
            </a:r>
          </a:p>
          <a:p>
            <a:pPr>
              <a:buNone/>
            </a:pPr>
            <a:r>
              <a:rPr lang="en-US" sz="2900" dirty="0" smtClean="0"/>
              <a:t>     a. How much current will each resistor draw?</a:t>
            </a:r>
          </a:p>
          <a:p>
            <a:pPr>
              <a:buNone/>
            </a:pPr>
            <a:r>
              <a:rPr lang="en-US" sz="2900" dirty="0" smtClean="0"/>
              <a:t>     b. Which resistor is more useful for testing if the battery is dead? Explain.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3. An electrical device of 37.2 Ω resistance performs best when the current is 3.62 A.</a:t>
            </a:r>
          </a:p>
          <a:p>
            <a:pPr>
              <a:buNone/>
            </a:pPr>
            <a:r>
              <a:rPr lang="en-US" sz="2900" dirty="0" smtClean="0"/>
              <a:t>    How much voltage should be applied?</a:t>
            </a:r>
          </a:p>
          <a:p>
            <a:pPr>
              <a:buNone/>
            </a:pPr>
            <a:endParaRPr lang="en-US" sz="2900" dirty="0" smtClean="0"/>
          </a:p>
          <a:p>
            <a:pPr marL="514350" indent="-514350">
              <a:buNone/>
            </a:pPr>
            <a:r>
              <a:rPr lang="en-US" sz="2900" dirty="0" smtClean="0"/>
              <a:t>4.  An electronic device performs best with a 1.20 V battery , when the current is </a:t>
            </a:r>
          </a:p>
          <a:p>
            <a:pPr marL="514350" indent="-514350">
              <a:buNone/>
            </a:pPr>
            <a:r>
              <a:rPr lang="en-US" sz="2900" dirty="0" smtClean="0"/>
              <a:t>      between 3.50 </a:t>
            </a:r>
            <a:r>
              <a:rPr lang="en-US" sz="2900" dirty="0" err="1" smtClean="0"/>
              <a:t>mA</a:t>
            </a:r>
            <a:r>
              <a:rPr lang="en-US" sz="2900" dirty="0" smtClean="0"/>
              <a:t> and 4.20 </a:t>
            </a:r>
            <a:r>
              <a:rPr lang="en-US" sz="2900" dirty="0" err="1" smtClean="0"/>
              <a:t>mA</a:t>
            </a:r>
            <a:r>
              <a:rPr lang="en-US" sz="2900" dirty="0" smtClean="0"/>
              <a:t>. What is the range of possible resistances</a:t>
            </a:r>
          </a:p>
          <a:p>
            <a:pPr>
              <a:buNone/>
            </a:pPr>
            <a:r>
              <a:rPr lang="es-ES" sz="2900" dirty="0" smtClean="0"/>
              <a:t>      </a:t>
            </a:r>
            <a:r>
              <a:rPr lang="es-ES" sz="2900" dirty="0" err="1" smtClean="0"/>
              <a:t>for</a:t>
            </a:r>
            <a:r>
              <a:rPr lang="es-ES" sz="2900" dirty="0" smtClean="0"/>
              <a:t> </a:t>
            </a:r>
            <a:r>
              <a:rPr lang="es-ES" sz="2900" dirty="0" err="1" smtClean="0"/>
              <a:t>this</a:t>
            </a:r>
            <a:r>
              <a:rPr lang="es-ES" sz="2900" dirty="0" smtClean="0"/>
              <a:t> </a:t>
            </a:r>
            <a:r>
              <a:rPr lang="es-ES" sz="2900" dirty="0" err="1" smtClean="0"/>
              <a:t>electronic</a:t>
            </a:r>
            <a:r>
              <a:rPr lang="es-ES" sz="2900" dirty="0" smtClean="0"/>
              <a:t> </a:t>
            </a:r>
            <a:r>
              <a:rPr lang="es-ES" sz="2900" dirty="0" err="1" smtClean="0"/>
              <a:t>device</a:t>
            </a:r>
            <a:r>
              <a:rPr lang="es-ES" sz="2900" dirty="0" smtClean="0"/>
              <a:t>?</a:t>
            </a:r>
          </a:p>
          <a:p>
            <a:pPr>
              <a:buNone/>
            </a:pPr>
            <a:endParaRPr lang="en-US" sz="2600" b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sketch and explain the I-V characteristics of a metallic conductor at </a:t>
            </a:r>
            <a:r>
              <a:rPr lang="en-US" dirty="0" smtClean="0"/>
              <a:t>constant temperature, a semiconductor diode and a filament lamp.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Voltage-Current Graph for a Metal Conductor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800" dirty="0" smtClean="0"/>
              <a:t>When metals are heated it causes the atoms in the metal to vibrate more. Imagine an electron in a current travelling through heated copper.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It's trying to flow through the metal but the atoms are vibrating more, so they are going to get in the way more, causing more collisions. More collisions gives more resistance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19.3 </a:t>
            </a:r>
            <a:r>
              <a:rPr lang="es-ES" dirty="0" err="1" smtClean="0">
                <a:solidFill>
                  <a:schemeClr val="accent1"/>
                </a:solidFill>
              </a:rPr>
              <a:t>Resistance</a:t>
            </a:r>
            <a:r>
              <a:rPr lang="es-ES" dirty="0" smtClean="0">
                <a:solidFill>
                  <a:schemeClr val="accent1"/>
                </a:solidFill>
              </a:rPr>
              <a:t> and</a:t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resistivity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Voltage-Current Graph for a Metal Conductor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714752"/>
            <a:ext cx="139913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Microsoft Office PowerPoint</Application>
  <PresentationFormat>Presentación en pantalla (4:3)</PresentationFormat>
  <Paragraphs>228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19.3 Resistance and resistivity</vt:lpstr>
      <vt:lpstr>Diapositiva 21</vt:lpstr>
      <vt:lpstr>19.3 Resistance and resistivity</vt:lpstr>
      <vt:lpstr>19. Current of electricity</vt:lpstr>
      <vt:lpstr>19. Current of electricity</vt:lpstr>
      <vt:lpstr>19. Current of electricity</vt:lpstr>
      <vt:lpstr>19. Current of electricity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19.3 Resistance and resistivity</dc:title>
  <dc:creator>sciencia</dc:creator>
  <cp:lastModifiedBy>sciencia</cp:lastModifiedBy>
  <cp:revision>1</cp:revision>
  <dcterms:created xsi:type="dcterms:W3CDTF">2010-05-20T16:15:52Z</dcterms:created>
  <dcterms:modified xsi:type="dcterms:W3CDTF">2010-05-20T16:16:37Z</dcterms:modified>
</cp:coreProperties>
</file>