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FBF2-AD08-4EE4-8E0F-42AD056782FE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7327C-CA2B-4A70-A104-1D8FA05AF9C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FBF2-AD08-4EE4-8E0F-42AD056782FE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7327C-CA2B-4A70-A104-1D8FA05AF9C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FBF2-AD08-4EE4-8E0F-42AD056782FE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7327C-CA2B-4A70-A104-1D8FA05AF9C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FBF2-AD08-4EE4-8E0F-42AD056782FE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7327C-CA2B-4A70-A104-1D8FA05AF9C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FBF2-AD08-4EE4-8E0F-42AD056782FE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7327C-CA2B-4A70-A104-1D8FA05AF9C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FBF2-AD08-4EE4-8E0F-42AD056782FE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7327C-CA2B-4A70-A104-1D8FA05AF9C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FBF2-AD08-4EE4-8E0F-42AD056782FE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7327C-CA2B-4A70-A104-1D8FA05AF9C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FBF2-AD08-4EE4-8E0F-42AD056782FE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7327C-CA2B-4A70-A104-1D8FA05AF9C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FBF2-AD08-4EE4-8E0F-42AD056782FE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7327C-CA2B-4A70-A104-1D8FA05AF9C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FBF2-AD08-4EE4-8E0F-42AD056782FE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7327C-CA2B-4A70-A104-1D8FA05AF9C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FBF2-AD08-4EE4-8E0F-42AD056782FE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7327C-CA2B-4A70-A104-1D8FA05AF9C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accent1">
              <a:lumMod val="20000"/>
              <a:lumOff val="80000"/>
              <a:alpha val="9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8FBF2-AD08-4EE4-8E0F-42AD056782FE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7327C-CA2B-4A70-A104-1D8FA05AF9C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6600" dirty="0" smtClean="0">
                <a:solidFill>
                  <a:schemeClr val="tx2">
                    <a:lumMod val="75000"/>
                  </a:schemeClr>
                </a:solidFill>
              </a:rPr>
              <a:t>Series and </a:t>
            </a:r>
            <a:r>
              <a:rPr lang="es-ES" sz="6600" dirty="0" err="1" smtClean="0">
                <a:solidFill>
                  <a:schemeClr val="tx2">
                    <a:lumMod val="75000"/>
                  </a:schemeClr>
                </a:solidFill>
              </a:rPr>
              <a:t>parallel</a:t>
            </a:r>
            <a:endParaRPr lang="es-ES" sz="6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Reading </a:t>
            </a:r>
          </a:p>
          <a:p>
            <a:r>
              <a:rPr lang="es-ES" dirty="0" smtClean="0"/>
              <a:t>p206 – 209</a:t>
            </a:r>
          </a:p>
          <a:p>
            <a:r>
              <a:rPr lang="es-ES" dirty="0" err="1" smtClean="0"/>
              <a:t>Practice</a:t>
            </a:r>
            <a:endParaRPr lang="es-ES" dirty="0" smtClean="0"/>
          </a:p>
          <a:p>
            <a:r>
              <a:rPr lang="es-ES" dirty="0" smtClean="0"/>
              <a:t>P216&amp;7 q4 – 8 </a:t>
            </a:r>
          </a:p>
          <a:p>
            <a:r>
              <a:rPr lang="es-ES" dirty="0" smtClean="0"/>
              <a:t>P274 q1&amp;2</a:t>
            </a:r>
          </a:p>
          <a:p>
            <a:r>
              <a:rPr lang="es-ES" dirty="0" err="1" smtClean="0"/>
              <a:t>Weblinks</a:t>
            </a:r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Series and </a:t>
            </a:r>
            <a:r>
              <a:rPr lang="es-ES" dirty="0" err="1" smtClean="0"/>
              <a:t>parallel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(a) recall and use appropriate circuit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symbols</a:t>
            </a:r>
          </a:p>
          <a:p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b) draw and interpret circuit diagrams containing sources, switches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resistors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, ammeters, voltmeters, and/or any other type of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component referred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to in the syllabus</a:t>
            </a:r>
          </a:p>
          <a:p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e) derive, using Kirchhoff’s laws, a formula for the combined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resistance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of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two or more resistors in series</a:t>
            </a:r>
          </a:p>
          <a:p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(f) solve problems using the formula for the combined resistance of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two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or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more resistors in series</a:t>
            </a:r>
          </a:p>
          <a:p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(g) derive, using Kirchhoff’s laws, a formula for the combined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resistance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of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two or more resistors in parallel</a:t>
            </a:r>
          </a:p>
          <a:p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(h) solve problems using the formula for the combined resistance of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two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or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more resistors in parallel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Key </a:t>
            </a:r>
            <a:r>
              <a:rPr lang="es-ES" dirty="0" err="1" smtClean="0"/>
              <a:t>points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Adding resistors in series increases the effective resistance.</a:t>
            </a:r>
            <a:endParaRPr lang="es-ES" dirty="0"/>
          </a:p>
          <a:p>
            <a:r>
              <a:rPr lang="en-GB" dirty="0"/>
              <a:t>Adding resistors in parallel decreases the effective resistance.</a:t>
            </a:r>
            <a:endParaRPr lang="es-ES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Combining lamps in series and </a:t>
            </a:r>
            <a:r>
              <a:rPr lang="en-GB" b="1" dirty="0" smtClean="0"/>
              <a:t>parallel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What is the defining equation for resistance</a:t>
            </a:r>
          </a:p>
          <a:p>
            <a:r>
              <a:rPr lang="en-GB" dirty="0" smtClean="0"/>
              <a:t>R </a:t>
            </a:r>
            <a:r>
              <a:rPr lang="en-GB" dirty="0"/>
              <a:t>= V / I where V is the pd across a component and I</a:t>
            </a:r>
            <a:r>
              <a:rPr lang="en-GB" i="1" dirty="0"/>
              <a:t> </a:t>
            </a:r>
            <a:r>
              <a:rPr lang="en-GB" dirty="0"/>
              <a:t>is the current through it</a:t>
            </a:r>
            <a:r>
              <a:rPr lang="en-GB" dirty="0" smtClean="0"/>
              <a:t>.</a:t>
            </a:r>
          </a:p>
          <a:p>
            <a:r>
              <a:rPr lang="en-GB" dirty="0" smtClean="0"/>
              <a:t>Watch the demonstration – What happens to the current? And V?</a:t>
            </a:r>
          </a:p>
          <a:p>
            <a:r>
              <a:rPr lang="en-GB" dirty="0" smtClean="0"/>
              <a:t>The </a:t>
            </a:r>
            <a:r>
              <a:rPr lang="en-GB" dirty="0"/>
              <a:t>ratio V/I has increased: </a:t>
            </a:r>
            <a:r>
              <a:rPr lang="en-GB" i="1" dirty="0"/>
              <a:t>adding resistors in series increases overall resistance</a:t>
            </a:r>
            <a:r>
              <a:rPr lang="en-GB" dirty="0"/>
              <a:t>. </a:t>
            </a:r>
            <a:endParaRPr lang="en-GB" dirty="0" smtClean="0"/>
          </a:p>
          <a:p>
            <a:r>
              <a:rPr lang="en-GB" dirty="0" err="1" smtClean="0"/>
              <a:t>Watcch</a:t>
            </a:r>
            <a:r>
              <a:rPr lang="en-GB" dirty="0" smtClean="0"/>
              <a:t> again – What happens this time?</a:t>
            </a:r>
          </a:p>
          <a:p>
            <a:r>
              <a:rPr lang="en-GB" dirty="0" smtClean="0"/>
              <a:t>The </a:t>
            </a:r>
            <a:r>
              <a:rPr lang="en-GB" dirty="0"/>
              <a:t>current increases and the effective (load) resistance decreases. </a:t>
            </a:r>
            <a:endParaRPr lang="es-ES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Deriving formulae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You </a:t>
            </a:r>
            <a:r>
              <a:rPr lang="en-GB" dirty="0"/>
              <a:t>are trying to find the single resistor </a:t>
            </a:r>
            <a:r>
              <a:rPr lang="en-GB" dirty="0" err="1"/>
              <a:t>R</a:t>
            </a:r>
            <a:r>
              <a:rPr lang="en-GB" baseline="-25000" dirty="0" err="1"/>
              <a:t>tot</a:t>
            </a:r>
            <a:r>
              <a:rPr lang="en-GB" dirty="0"/>
              <a:t> which will have the same resistance as two or more resistors R</a:t>
            </a:r>
            <a:r>
              <a:rPr lang="en-GB" baseline="-25000" dirty="0"/>
              <a:t>1</a:t>
            </a:r>
            <a:r>
              <a:rPr lang="en-GB" dirty="0"/>
              <a:t>, R</a:t>
            </a:r>
            <a:r>
              <a:rPr lang="en-GB" baseline="-25000" dirty="0"/>
              <a:t>2</a:t>
            </a:r>
            <a:r>
              <a:rPr lang="en-GB" dirty="0"/>
              <a:t> etc in </a:t>
            </a:r>
            <a:r>
              <a:rPr lang="en-GB" dirty="0" smtClean="0"/>
              <a:t>series</a:t>
            </a:r>
            <a:endParaRPr lang="es-ES" dirty="0"/>
          </a:p>
          <a:p>
            <a:r>
              <a:rPr lang="en-GB" dirty="0"/>
              <a:t>Series resistors have the same current but the </a:t>
            </a:r>
            <a:r>
              <a:rPr lang="en-GB" dirty="0" err="1"/>
              <a:t>pds</a:t>
            </a:r>
            <a:r>
              <a:rPr lang="en-GB" dirty="0"/>
              <a:t> add, so:</a:t>
            </a:r>
            <a:endParaRPr lang="es-ES" dirty="0"/>
          </a:p>
          <a:p>
            <a:r>
              <a:rPr lang="en-GB" dirty="0" err="1"/>
              <a:t>V</a:t>
            </a:r>
            <a:r>
              <a:rPr lang="en-GB" baseline="-25000" dirty="0" err="1"/>
              <a:t>tot</a:t>
            </a:r>
            <a:r>
              <a:rPr lang="en-GB" dirty="0"/>
              <a:t> = I </a:t>
            </a:r>
            <a:r>
              <a:rPr lang="en-GB" dirty="0" err="1"/>
              <a:t>R</a:t>
            </a:r>
            <a:r>
              <a:rPr lang="en-GB" baseline="-25000" dirty="0" err="1"/>
              <a:t>tot</a:t>
            </a:r>
            <a:r>
              <a:rPr lang="en-GB" dirty="0"/>
              <a:t> = I R</a:t>
            </a:r>
            <a:r>
              <a:rPr lang="en-GB" baseline="-25000" dirty="0"/>
              <a:t>1</a:t>
            </a:r>
            <a:r>
              <a:rPr lang="en-GB" dirty="0"/>
              <a:t> + I R</a:t>
            </a:r>
            <a:r>
              <a:rPr lang="en-GB" baseline="-25000" dirty="0"/>
              <a:t>2</a:t>
            </a:r>
            <a:r>
              <a:rPr lang="en-GB" dirty="0"/>
              <a:t> +.... </a:t>
            </a:r>
            <a:endParaRPr lang="en-GB" dirty="0" smtClean="0"/>
          </a:p>
          <a:p>
            <a:r>
              <a:rPr lang="en-GB" dirty="0" smtClean="0"/>
              <a:t>Then </a:t>
            </a:r>
            <a:r>
              <a:rPr lang="en-GB" dirty="0"/>
              <a:t>divide by I</a:t>
            </a:r>
            <a:r>
              <a:rPr lang="en-GB" i="1" dirty="0"/>
              <a:t> </a:t>
            </a:r>
            <a:r>
              <a:rPr lang="en-GB" dirty="0"/>
              <a:t>to get </a:t>
            </a:r>
            <a:r>
              <a:rPr lang="en-GB" dirty="0" err="1"/>
              <a:t>R</a:t>
            </a:r>
            <a:r>
              <a:rPr lang="en-GB" baseline="-25000" dirty="0" err="1"/>
              <a:t>tot</a:t>
            </a:r>
            <a:endParaRPr lang="es-ES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Deriving formulae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Parallel resistors have all have the same pd across them but the currents add, so: </a:t>
            </a:r>
            <a:endParaRPr lang="es-ES" dirty="0" smtClean="0"/>
          </a:p>
          <a:p>
            <a:r>
              <a:rPr lang="en-GB" dirty="0" err="1" smtClean="0"/>
              <a:t>I</a:t>
            </a:r>
            <a:r>
              <a:rPr lang="en-GB" baseline="-25000" dirty="0" err="1" smtClean="0"/>
              <a:t>tot</a:t>
            </a:r>
            <a:r>
              <a:rPr lang="en-GB" baseline="-25000" dirty="0" smtClean="0"/>
              <a:t> </a:t>
            </a:r>
            <a:r>
              <a:rPr lang="en-GB" dirty="0" smtClean="0"/>
              <a:t>= V / </a:t>
            </a:r>
            <a:r>
              <a:rPr lang="en-GB" dirty="0" err="1" smtClean="0"/>
              <a:t>R</a:t>
            </a:r>
            <a:r>
              <a:rPr lang="en-GB" baseline="-25000" dirty="0" err="1" smtClean="0"/>
              <a:t>tot</a:t>
            </a:r>
            <a:r>
              <a:rPr lang="en-GB" dirty="0" smtClean="0"/>
              <a:t> = V / R</a:t>
            </a:r>
            <a:r>
              <a:rPr lang="en-GB" baseline="-25000" dirty="0" smtClean="0"/>
              <a:t>1</a:t>
            </a:r>
            <a:r>
              <a:rPr lang="en-GB" dirty="0" smtClean="0"/>
              <a:t> + V / R</a:t>
            </a:r>
            <a:r>
              <a:rPr lang="en-GB" baseline="-25000" dirty="0" smtClean="0"/>
              <a:t>2</a:t>
            </a:r>
            <a:r>
              <a:rPr lang="en-GB" dirty="0" smtClean="0"/>
              <a:t> etc... </a:t>
            </a:r>
          </a:p>
          <a:p>
            <a:r>
              <a:rPr lang="en-GB" dirty="0" smtClean="0"/>
              <a:t>then divide by V to get.....</a:t>
            </a:r>
            <a:endParaRPr lang="es-ES" dirty="0" smtClean="0"/>
          </a:p>
          <a:p>
            <a:r>
              <a:rPr lang="en-GB" dirty="0" err="1" smtClean="0"/>
              <a:t>I</a:t>
            </a:r>
            <a:r>
              <a:rPr lang="en-GB" baseline="-25000" dirty="0" err="1" smtClean="0"/>
              <a:t>tot</a:t>
            </a:r>
            <a:r>
              <a:rPr lang="en-GB" dirty="0"/>
              <a:t> /V = 1</a:t>
            </a:r>
            <a:r>
              <a:rPr lang="en-GB" dirty="0" smtClean="0"/>
              <a:t> / </a:t>
            </a:r>
            <a:r>
              <a:rPr lang="en-GB" dirty="0" err="1" smtClean="0"/>
              <a:t>R</a:t>
            </a:r>
            <a:r>
              <a:rPr lang="en-GB" baseline="-25000" dirty="0" err="1" smtClean="0"/>
              <a:t>tot</a:t>
            </a:r>
            <a:r>
              <a:rPr lang="en-GB" dirty="0" smtClean="0"/>
              <a:t> = 1 / R1 + 1 / R2 ...</a:t>
            </a:r>
          </a:p>
          <a:p>
            <a:r>
              <a:rPr lang="en-GB" dirty="0" smtClean="0"/>
              <a:t>Note you still have to take the reciprocal to get the value of </a:t>
            </a:r>
            <a:r>
              <a:rPr lang="en-GB" dirty="0" err="1" smtClean="0"/>
              <a:t>R</a:t>
            </a:r>
            <a:r>
              <a:rPr lang="en-GB" baseline="-25000" dirty="0" err="1" smtClean="0"/>
              <a:t>tot</a:t>
            </a:r>
            <a:r>
              <a:rPr lang="en-GB" dirty="0" smtClean="0"/>
              <a:t>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Hate</a:t>
            </a:r>
            <a:r>
              <a:rPr lang="es-ES" dirty="0" smtClean="0"/>
              <a:t> </a:t>
            </a:r>
            <a:r>
              <a:rPr lang="es-ES" dirty="0" err="1" smtClean="0"/>
              <a:t>reciprocals</a:t>
            </a:r>
            <a:r>
              <a:rPr lang="es-ES" dirty="0" smtClean="0"/>
              <a:t>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It is unusual (at A-level) for questions to involve more than two resistors in parallel so the parallel formula for two resistors can be rearranged to give:</a:t>
            </a:r>
            <a:endParaRPr lang="es-ES" dirty="0" smtClean="0"/>
          </a:p>
          <a:p>
            <a:r>
              <a:rPr lang="en-GB" dirty="0" err="1" smtClean="0"/>
              <a:t>R</a:t>
            </a:r>
            <a:r>
              <a:rPr lang="en-GB" baseline="-25000" dirty="0" err="1" smtClean="0"/>
              <a:t>tot</a:t>
            </a:r>
            <a:r>
              <a:rPr lang="en-GB" baseline="-25000" dirty="0" smtClean="0"/>
              <a:t> </a:t>
            </a:r>
            <a:r>
              <a:rPr lang="en-GB" dirty="0" smtClean="0"/>
              <a:t>= R</a:t>
            </a:r>
            <a:r>
              <a:rPr lang="en-GB" baseline="-25000" dirty="0" smtClean="0"/>
              <a:t>1 </a:t>
            </a:r>
            <a:r>
              <a:rPr lang="en-GB" dirty="0" smtClean="0"/>
              <a:t>R</a:t>
            </a:r>
            <a:r>
              <a:rPr lang="en-GB" baseline="-25000" dirty="0" smtClean="0"/>
              <a:t>2</a:t>
            </a:r>
            <a:r>
              <a:rPr lang="en-GB" dirty="0" smtClean="0"/>
              <a:t> / (R</a:t>
            </a:r>
            <a:r>
              <a:rPr lang="en-GB" baseline="-25000" dirty="0" smtClean="0"/>
              <a:t>1</a:t>
            </a:r>
            <a:r>
              <a:rPr lang="en-GB" dirty="0" smtClean="0"/>
              <a:t>+R</a:t>
            </a:r>
            <a:r>
              <a:rPr lang="en-GB" baseline="-25000" dirty="0" smtClean="0"/>
              <a:t>2</a:t>
            </a:r>
            <a:r>
              <a:rPr lang="en-GB" dirty="0" smtClean="0"/>
              <a:t>) or ‘product over sum’. </a:t>
            </a:r>
          </a:p>
          <a:p>
            <a:r>
              <a:rPr lang="en-GB" dirty="0" smtClean="0"/>
              <a:t>This can save the faint-hearted from reciprocals!</a:t>
            </a:r>
            <a:endParaRPr lang="es-ES" dirty="0" smtClean="0"/>
          </a:p>
          <a:p>
            <a:r>
              <a:rPr lang="en-GB" dirty="0" smtClean="0"/>
              <a:t>When </a:t>
            </a:r>
            <a:r>
              <a:rPr lang="en-GB" i="1" dirty="0" smtClean="0"/>
              <a:t>n</a:t>
            </a:r>
            <a:r>
              <a:rPr lang="en-GB" dirty="0" smtClean="0"/>
              <a:t> resistors of the same value (R) are connected in parallel the result is an effective resistance R / n. 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Example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000660"/>
          </a:xfrm>
        </p:spPr>
        <p:txBody>
          <a:bodyPr/>
          <a:lstStyle/>
          <a:p>
            <a:r>
              <a:rPr lang="es-ES" dirty="0" err="1" smtClean="0"/>
              <a:t>Calculate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combined</a:t>
            </a:r>
            <a:r>
              <a:rPr lang="es-ES" dirty="0" smtClean="0"/>
              <a:t> </a:t>
            </a:r>
            <a:r>
              <a:rPr lang="es-ES" dirty="0" err="1" smtClean="0"/>
              <a:t>resistance</a:t>
            </a:r>
            <a:r>
              <a:rPr lang="es-ES" dirty="0" smtClean="0"/>
              <a:t> of A 40</a:t>
            </a:r>
            <a:r>
              <a:rPr lang="el-GR" dirty="0" smtClean="0"/>
              <a:t>Ω</a:t>
            </a:r>
            <a:r>
              <a:rPr lang="es-ES" dirty="0" smtClean="0"/>
              <a:t> resistor and a 60</a:t>
            </a:r>
            <a:r>
              <a:rPr lang="el-GR" dirty="0" smtClean="0"/>
              <a:t>Ω</a:t>
            </a:r>
            <a:r>
              <a:rPr lang="es-ES" dirty="0" smtClean="0"/>
              <a:t> resistor:</a:t>
            </a:r>
          </a:p>
          <a:p>
            <a:r>
              <a:rPr lang="es-ES" dirty="0" smtClean="0"/>
              <a:t>In series</a:t>
            </a:r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In </a:t>
            </a:r>
            <a:r>
              <a:rPr lang="es-ES" dirty="0" err="1" smtClean="0"/>
              <a:t>parallel</a:t>
            </a: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Predicting and measuring resistance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Carry</a:t>
            </a:r>
            <a:r>
              <a:rPr lang="es-ES" dirty="0" smtClean="0"/>
              <a:t> </a:t>
            </a:r>
            <a:r>
              <a:rPr lang="es-ES" dirty="0" err="1" smtClean="0"/>
              <a:t>out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experiment</a:t>
            </a:r>
            <a:r>
              <a:rPr lang="es-ES" dirty="0" smtClean="0"/>
              <a:t> – </a:t>
            </a:r>
            <a:r>
              <a:rPr lang="en-GB" dirty="0"/>
              <a:t>Resistors in series and parallel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484</Words>
  <Application>Microsoft Office PowerPoint</Application>
  <PresentationFormat>Presentación en pantalla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Series and parallel</vt:lpstr>
      <vt:lpstr>Series and parallel</vt:lpstr>
      <vt:lpstr>Key points</vt:lpstr>
      <vt:lpstr>Combining lamps in series and parallel</vt:lpstr>
      <vt:lpstr>Deriving formulae</vt:lpstr>
      <vt:lpstr>Deriving formulae</vt:lpstr>
      <vt:lpstr>Hate reciprocals?</vt:lpstr>
      <vt:lpstr>Example</vt:lpstr>
      <vt:lpstr>Predicting and measuring resistance</vt:lpstr>
      <vt:lpstr>Diapositiva 10</vt:lpstr>
    </vt:vector>
  </TitlesOfParts>
  <Company>grange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Series and parallel</dc:title>
  <dc:creator>sciencia</dc:creator>
  <cp:lastModifiedBy>sciencia</cp:lastModifiedBy>
  <cp:revision>9</cp:revision>
  <dcterms:created xsi:type="dcterms:W3CDTF">2010-05-26T19:50:17Z</dcterms:created>
  <dcterms:modified xsi:type="dcterms:W3CDTF">2011-03-21T14:28:07Z</dcterms:modified>
</cp:coreProperties>
</file>