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8" r:id="rId6"/>
    <p:sldId id="269" r:id="rId7"/>
    <p:sldId id="271" r:id="rId8"/>
    <p:sldId id="272" r:id="rId9"/>
    <p:sldId id="261" r:id="rId10"/>
    <p:sldId id="273" r:id="rId11"/>
    <p:sldId id="275" r:id="rId12"/>
    <p:sldId id="262" r:id="rId13"/>
    <p:sldId id="263" r:id="rId14"/>
    <p:sldId id="264" r:id="rId15"/>
    <p:sldId id="278" r:id="rId16"/>
    <p:sldId id="265" r:id="rId17"/>
    <p:sldId id="266" r:id="rId18"/>
    <p:sldId id="276" r:id="rId19"/>
    <p:sldId id="277" r:id="rId20"/>
    <p:sldId id="279"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8" d="100"/>
          <a:sy n="48" d="100"/>
        </p:scale>
        <p:origin x="-84" y="-5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1292D0-1C12-4E42-981E-FFB374FBD3BB}" type="datetimeFigureOut">
              <a:rPr lang="es-ES" smtClean="0"/>
              <a:pPr/>
              <a:t>26/05/2010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EB2F82-4010-46B4-8EA1-F2283EDEC04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292D0-1C12-4E42-981E-FFB374FBD3BB}" type="datetimeFigureOut">
              <a:rPr lang="es-ES" smtClean="0"/>
              <a:pPr/>
              <a:t>26/05/2010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B2F82-4010-46B4-8EA1-F2283EDEC04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hyperphysics.phy-astr.gsu.edu/hbase/electric/dcex6.html" TargetMode="External"/><Relationship Id="rId2" Type="http://schemas.openxmlformats.org/officeDocument/2006/relationships/hyperlink" Target="http://www.s-cool.co.uk/alevel/physics/resistance/internal-resistance-emf-and-potential-differenc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dirty="0" smtClean="0">
                <a:solidFill>
                  <a:schemeClr val="accent1"/>
                </a:solidFill>
                <a:latin typeface="+mn-lt"/>
                <a:ea typeface="+mn-ea"/>
                <a:cs typeface="+mn-cs"/>
              </a:rPr>
              <a:t>19.4 </a:t>
            </a:r>
            <a:r>
              <a:rPr lang="es-ES" dirty="0" err="1" smtClean="0">
                <a:solidFill>
                  <a:schemeClr val="accent1"/>
                </a:solidFill>
                <a:latin typeface="+mn-lt"/>
                <a:ea typeface="+mn-ea"/>
                <a:cs typeface="+mn-cs"/>
              </a:rPr>
              <a:t>Sources</a:t>
            </a:r>
            <a:r>
              <a:rPr lang="es-ES" dirty="0" smtClean="0">
                <a:solidFill>
                  <a:schemeClr val="accent1"/>
                </a:solidFill>
                <a:latin typeface="+mn-lt"/>
                <a:ea typeface="+mn-ea"/>
                <a:cs typeface="+mn-cs"/>
              </a:rPr>
              <a:t> of</a:t>
            </a:r>
            <a:br>
              <a:rPr lang="es-ES" dirty="0" smtClean="0">
                <a:solidFill>
                  <a:schemeClr val="accent1"/>
                </a:solidFill>
                <a:latin typeface="+mn-lt"/>
                <a:ea typeface="+mn-ea"/>
                <a:cs typeface="+mn-cs"/>
              </a:rPr>
            </a:br>
            <a:r>
              <a:rPr lang="es-ES" dirty="0" err="1" smtClean="0">
                <a:solidFill>
                  <a:schemeClr val="accent1"/>
                </a:solidFill>
                <a:latin typeface="+mn-lt"/>
                <a:ea typeface="+mn-ea"/>
                <a:cs typeface="+mn-cs"/>
              </a:rPr>
              <a:t>electromotive</a:t>
            </a:r>
            <a:r>
              <a:rPr lang="es-ES" dirty="0" smtClean="0">
                <a:solidFill>
                  <a:schemeClr val="accent1"/>
                </a:solidFill>
                <a:latin typeface="+mn-lt"/>
                <a:ea typeface="+mn-ea"/>
                <a:cs typeface="+mn-cs"/>
              </a:rPr>
              <a:t> </a:t>
            </a:r>
            <a:r>
              <a:rPr lang="es-ES" dirty="0" err="1" smtClean="0">
                <a:solidFill>
                  <a:schemeClr val="accent1"/>
                </a:solidFill>
                <a:latin typeface="+mn-lt"/>
                <a:ea typeface="+mn-ea"/>
                <a:cs typeface="+mn-cs"/>
              </a:rPr>
              <a:t>force</a:t>
            </a:r>
            <a:endParaRPr lang="es-ES" dirty="0" smtClean="0">
              <a:solidFill>
                <a:schemeClr val="accent1"/>
              </a:solidFill>
              <a:latin typeface="+mn-lt"/>
              <a:ea typeface="+mn-ea"/>
              <a:cs typeface="+mn-cs"/>
            </a:endParaRPr>
          </a:p>
        </p:txBody>
      </p:sp>
      <p:sp>
        <p:nvSpPr>
          <p:cNvPr id="3" name="2 Marcador de contenido"/>
          <p:cNvSpPr>
            <a:spLocks noGrp="1"/>
          </p:cNvSpPr>
          <p:nvPr>
            <p:ph idx="1"/>
          </p:nvPr>
        </p:nvSpPr>
        <p:spPr/>
        <p:txBody>
          <a:bodyPr>
            <a:normAutofit lnSpcReduction="10000"/>
          </a:bodyPr>
          <a:lstStyle/>
          <a:p>
            <a:r>
              <a:rPr lang="en-US" i="1" dirty="0" smtClean="0"/>
              <a:t>(m) define </a:t>
            </a:r>
            <a:r>
              <a:rPr lang="en-US" i="1" dirty="0" err="1" smtClean="0"/>
              <a:t>e.m.f</a:t>
            </a:r>
            <a:r>
              <a:rPr lang="en-US" i="1" dirty="0" smtClean="0"/>
              <a:t>. in terms of the energy transferred by a source in </a:t>
            </a:r>
            <a:r>
              <a:rPr lang="en-US" i="1" dirty="0" smtClean="0"/>
              <a:t>driving </a:t>
            </a:r>
            <a:r>
              <a:rPr lang="en-US" dirty="0" smtClean="0"/>
              <a:t>unit </a:t>
            </a:r>
            <a:r>
              <a:rPr lang="en-US" dirty="0" smtClean="0"/>
              <a:t>charge round a complete circuit</a:t>
            </a:r>
          </a:p>
          <a:p>
            <a:r>
              <a:rPr lang="en-US" i="1" dirty="0" smtClean="0"/>
              <a:t>(n) distinguish between </a:t>
            </a:r>
            <a:r>
              <a:rPr lang="en-US" i="1" dirty="0" err="1" smtClean="0"/>
              <a:t>e.m.f</a:t>
            </a:r>
            <a:r>
              <a:rPr lang="en-US" i="1" dirty="0" smtClean="0"/>
              <a:t>. and </a:t>
            </a:r>
            <a:r>
              <a:rPr lang="en-US" i="1" dirty="0" err="1" smtClean="0"/>
              <a:t>p.d</a:t>
            </a:r>
            <a:r>
              <a:rPr lang="en-US" i="1" dirty="0" smtClean="0"/>
              <a:t>. in terms of energy considerations</a:t>
            </a:r>
          </a:p>
          <a:p>
            <a:r>
              <a:rPr lang="en-US" i="1" dirty="0" smtClean="0"/>
              <a:t>(o) show an understanding of the effects of the internal resistance of a</a:t>
            </a:r>
          </a:p>
          <a:p>
            <a:r>
              <a:rPr lang="en-US" dirty="0" smtClean="0"/>
              <a:t>source of </a:t>
            </a:r>
            <a:r>
              <a:rPr lang="en-US" dirty="0" err="1" smtClean="0"/>
              <a:t>e.m.f</a:t>
            </a:r>
            <a:r>
              <a:rPr lang="en-US" dirty="0" smtClean="0"/>
              <a:t>. on the terminal potential difference and output power.</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b="1" dirty="0" smtClean="0"/>
              <a:t>Internal Resistance</a:t>
            </a:r>
          </a:p>
          <a:p>
            <a:r>
              <a:rPr lang="en-US" dirty="0" smtClean="0"/>
              <a:t>Cells and batteries are not </a:t>
            </a:r>
            <a:r>
              <a:rPr lang="en-US" dirty="0" smtClean="0"/>
              <a:t>perfect. </a:t>
            </a:r>
            <a:r>
              <a:rPr lang="en-US" dirty="0" smtClean="0"/>
              <a:t>Use them for a while and you will notice they get hot.</a:t>
            </a:r>
          </a:p>
          <a:p>
            <a:r>
              <a:rPr lang="en-US" b="1" dirty="0" smtClean="0"/>
              <a:t>Where is the heat energy coming from?</a:t>
            </a:r>
            <a:endParaRPr lang="en-US" dirty="0" smtClean="0"/>
          </a:p>
          <a:p>
            <a:r>
              <a:rPr lang="en-US" dirty="0" smtClean="0"/>
              <a:t>It's from the current moving through the inside of the cell. The resistance inside the cell turns some of the electrical energy it produced to heat energy as the electrons move through it</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smtClean="0"/>
              <a:t>Imagine </a:t>
            </a:r>
            <a:r>
              <a:rPr lang="en-US" dirty="0" smtClean="0"/>
              <a:t>that each cell is perfect except that for some bizarre reason the manufacturers put a resistor in series with the cell inside the casing.</a:t>
            </a:r>
          </a:p>
          <a:p>
            <a:r>
              <a:rPr lang="en-US" dirty="0" smtClean="0"/>
              <a:t>Therefore, inside the cell, energy is put </a:t>
            </a:r>
            <a:r>
              <a:rPr lang="en-US" b="1" dirty="0" smtClean="0"/>
              <a:t>into</a:t>
            </a:r>
            <a:r>
              <a:rPr lang="en-US" dirty="0" smtClean="0"/>
              <a:t> the circuit by the cell (the </a:t>
            </a:r>
            <a:r>
              <a:rPr lang="en-US" dirty="0" err="1" smtClean="0"/>
              <a:t>emf</a:t>
            </a:r>
            <a:r>
              <a:rPr lang="en-US" dirty="0" smtClean="0"/>
              <a:t>).</a:t>
            </a:r>
          </a:p>
          <a:p>
            <a:r>
              <a:rPr lang="en-US" dirty="0" smtClean="0"/>
              <a:t>But </a:t>
            </a:r>
            <a:r>
              <a:rPr lang="en-US" dirty="0" smtClean="0"/>
              <a:t>some of this energy is taken </a:t>
            </a:r>
            <a:r>
              <a:rPr lang="en-US" b="1" dirty="0" smtClean="0"/>
              <a:t>out</a:t>
            </a:r>
            <a:r>
              <a:rPr lang="en-US" dirty="0" smtClean="0"/>
              <a:t> of the circuit by the internal resistor (a pd).</a:t>
            </a:r>
          </a:p>
          <a:p>
            <a:r>
              <a:rPr lang="en-US" dirty="0" smtClean="0"/>
              <a:t>So the pd available to the rest of the circuit (the external </a:t>
            </a:r>
            <a:r>
              <a:rPr lang="en-US" dirty="0" smtClean="0"/>
              <a:t>circuit) </a:t>
            </a:r>
            <a:r>
              <a:rPr lang="en-US" dirty="0" smtClean="0"/>
              <a:t>is the </a:t>
            </a:r>
            <a:r>
              <a:rPr lang="en-US" dirty="0" err="1" smtClean="0"/>
              <a:t>emf</a:t>
            </a:r>
            <a:r>
              <a:rPr lang="en-US" dirty="0" smtClean="0"/>
              <a:t> minus the pd lost inside the </a:t>
            </a:r>
            <a:r>
              <a:rPr lang="en-US" dirty="0" smtClean="0"/>
              <a:t>cell.</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9"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a:xfrm>
            <a:off x="457200" y="1600200"/>
            <a:ext cx="8186766" cy="254318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ctr">
              <a:buNone/>
            </a:pPr>
            <a:r>
              <a:rPr lang="en-US" b="1" dirty="0" smtClean="0"/>
              <a:t> </a:t>
            </a:r>
            <a:r>
              <a:rPr lang="en-US" sz="4600" b="1" u="sng" dirty="0" err="1" smtClean="0">
                <a:solidFill>
                  <a:schemeClr val="accent1"/>
                </a:solidFill>
              </a:rPr>
              <a:t>emf</a:t>
            </a:r>
            <a:r>
              <a:rPr lang="en-US" sz="4600" b="1" u="sng" dirty="0" smtClean="0">
                <a:solidFill>
                  <a:schemeClr val="accent1"/>
                </a:solidFill>
              </a:rPr>
              <a:t> and internal resistance</a:t>
            </a:r>
          </a:p>
          <a:p>
            <a:pPr>
              <a:buNone/>
            </a:pPr>
            <a:r>
              <a:rPr lang="en-US" sz="1300" dirty="0" smtClean="0"/>
              <a:t/>
            </a:r>
            <a:br>
              <a:rPr lang="en-US" sz="1300" dirty="0" smtClean="0"/>
            </a:br>
            <a:r>
              <a:rPr lang="en-US" sz="3400" dirty="0" smtClean="0"/>
              <a:t>The </a:t>
            </a:r>
            <a:r>
              <a:rPr lang="en-US" sz="3400" dirty="0" smtClean="0"/>
              <a:t>voltage produced by the cell is called the electromotive force or </a:t>
            </a:r>
            <a:r>
              <a:rPr lang="en-US" sz="3400" dirty="0" err="1" smtClean="0"/>
              <a:t>e.m.f</a:t>
            </a:r>
            <a:r>
              <a:rPr lang="en-US" sz="3400" dirty="0" smtClean="0"/>
              <a:t>  for short and this produces a </a:t>
            </a:r>
            <a:r>
              <a:rPr lang="en-US" sz="3400" dirty="0" err="1" smtClean="0"/>
              <a:t>p.d</a:t>
            </a:r>
            <a:r>
              <a:rPr lang="en-US" sz="3400" dirty="0" smtClean="0"/>
              <a:t> across the cell and across the external resistor (R). </a:t>
            </a:r>
            <a:endParaRPr lang="en-US" sz="4000" dirty="0" smtClean="0"/>
          </a:p>
          <a:p>
            <a:pPr algn="ctr">
              <a:buNone/>
            </a:pPr>
            <a:r>
              <a:rPr lang="en-US" dirty="0" smtClean="0"/>
              <a:t/>
            </a:r>
            <a:br>
              <a:rPr lang="en-US" dirty="0" smtClean="0"/>
            </a:br>
            <a:r>
              <a:rPr lang="pt-BR" sz="4400" b="1" dirty="0" smtClean="0">
                <a:solidFill>
                  <a:srgbClr val="FF0000"/>
                </a:solidFill>
              </a:rPr>
              <a:t> </a:t>
            </a:r>
            <a:r>
              <a:rPr lang="pt-BR" sz="5400" b="1" dirty="0" smtClean="0">
                <a:solidFill>
                  <a:srgbClr val="FF0000"/>
                </a:solidFill>
              </a:rPr>
              <a:t>E </a:t>
            </a:r>
            <a:r>
              <a:rPr lang="pt-BR" sz="5400" b="1" dirty="0" smtClean="0">
                <a:solidFill>
                  <a:srgbClr val="FF0000"/>
                </a:solidFill>
              </a:rPr>
              <a:t>= </a:t>
            </a:r>
            <a:r>
              <a:rPr lang="pt-BR" sz="5400" b="1" dirty="0" smtClean="0">
                <a:solidFill>
                  <a:srgbClr val="FF0000"/>
                </a:solidFill>
              </a:rPr>
              <a:t>IR + </a:t>
            </a:r>
            <a:r>
              <a:rPr lang="pt-BR" sz="5400" b="1" dirty="0" smtClean="0">
                <a:solidFill>
                  <a:srgbClr val="FF0000"/>
                </a:solidFill>
              </a:rPr>
              <a:t>Ir </a:t>
            </a:r>
            <a:r>
              <a:rPr lang="pt-BR" sz="4400" b="1" dirty="0" smtClean="0">
                <a:solidFill>
                  <a:srgbClr val="FF0000"/>
                </a:solidFill>
              </a:rPr>
              <a:t>= V + Ir </a:t>
            </a:r>
            <a:endParaRPr lang="es-ES" sz="4100" b="1" dirty="0">
              <a:solidFill>
                <a:srgbClr val="FF0000"/>
              </a:solidFill>
            </a:endParaRPr>
          </a:p>
        </p:txBody>
      </p:sp>
      <p:pic>
        <p:nvPicPr>
          <p:cNvPr id="5" name="Picture 4"/>
          <p:cNvPicPr>
            <a:picLocks noChangeAspect="1" noChangeArrowheads="1"/>
          </p:cNvPicPr>
          <p:nvPr/>
        </p:nvPicPr>
        <p:blipFill>
          <a:blip r:embed="rId2" cstate="print"/>
          <a:srcRect/>
          <a:stretch>
            <a:fillRect/>
          </a:stretch>
        </p:blipFill>
        <p:spPr bwMode="auto">
          <a:xfrm>
            <a:off x="3000364" y="4286256"/>
            <a:ext cx="2953515" cy="19288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sz="3600" dirty="0" smtClean="0"/>
              <a:t>The </a:t>
            </a:r>
            <a:r>
              <a:rPr lang="en-US" sz="3600" dirty="0" err="1" smtClean="0"/>
              <a:t>e.m.f</a:t>
            </a:r>
            <a:r>
              <a:rPr lang="en-US" sz="3600" dirty="0" smtClean="0"/>
              <a:t> (E) of the cell can be </a:t>
            </a:r>
            <a:r>
              <a:rPr lang="en-US" sz="3600" dirty="0" smtClean="0"/>
              <a:t>described </a:t>
            </a:r>
            <a:r>
              <a:rPr lang="en-US" sz="3600" dirty="0" smtClean="0"/>
              <a:t>as the maximum </a:t>
            </a:r>
            <a:r>
              <a:rPr lang="en-US" sz="3600" dirty="0" err="1" smtClean="0"/>
              <a:t>p.d</a:t>
            </a:r>
            <a:r>
              <a:rPr lang="en-US" sz="3600" dirty="0" smtClean="0"/>
              <a:t> that the cell can produce across its terminals, or the open circuit </a:t>
            </a:r>
            <a:r>
              <a:rPr lang="en-US" sz="3600" dirty="0" err="1" smtClean="0"/>
              <a:t>p.d</a:t>
            </a:r>
            <a:r>
              <a:rPr lang="en-US" sz="3600" dirty="0" smtClean="0"/>
              <a:t> since when no current flows from the cell no electrical energy can be lost within it. </a:t>
            </a:r>
            <a:r>
              <a:rPr lang="en-US" sz="2400" dirty="0" smtClean="0"/>
              <a:t/>
            </a:r>
            <a:br>
              <a:rPr lang="en-US" sz="2400" dirty="0" smtClean="0"/>
            </a:br>
            <a:r>
              <a:rPr lang="en-US" sz="2400" dirty="0" smtClean="0"/>
              <a:t/>
            </a:r>
            <a:br>
              <a:rPr lang="en-US" sz="2400" dirty="0" smtClean="0"/>
            </a:br>
            <a:endParaRPr lang="en-US" sz="2400" dirty="0" smtClean="0"/>
          </a:p>
          <a:p>
            <a:pPr>
              <a:buNone/>
            </a:pPr>
            <a:r>
              <a:rPr lang="en-US" dirty="0" smtClean="0"/>
              <a:t> </a:t>
            </a:r>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a:xfrm>
            <a:off x="457200" y="1600200"/>
            <a:ext cx="8229600" cy="4972072"/>
          </a:xfrm>
        </p:spPr>
        <p:style>
          <a:lnRef idx="1">
            <a:schemeClr val="accent5"/>
          </a:lnRef>
          <a:fillRef idx="2">
            <a:schemeClr val="accent5"/>
          </a:fillRef>
          <a:effectRef idx="1">
            <a:schemeClr val="accent5"/>
          </a:effectRef>
          <a:fontRef idx="minor">
            <a:schemeClr val="dk1"/>
          </a:fontRef>
        </p:style>
        <p:txBody>
          <a:bodyPr>
            <a:normAutofit/>
          </a:bodyPr>
          <a:lstStyle/>
          <a:p>
            <a:r>
              <a:rPr lang="en-US" sz="2800" dirty="0" smtClean="0"/>
              <a:t>The quantity of useful electrical energy per unit charge available outside the cell is IR </a:t>
            </a:r>
          </a:p>
          <a:p>
            <a:r>
              <a:rPr lang="en-US" sz="2800" dirty="0" smtClean="0"/>
              <a:t>and </a:t>
            </a:r>
            <a:r>
              <a:rPr lang="en-US" sz="2800" dirty="0" err="1" smtClean="0"/>
              <a:t>Ir</a:t>
            </a:r>
            <a:r>
              <a:rPr lang="en-US" sz="2800" dirty="0" smtClean="0"/>
              <a:t> is the energy per unit charge transformed to other forms within the cell itself.</a:t>
            </a:r>
            <a:endParaRPr lang="es-ES" sz="2800" dirty="0"/>
          </a:p>
        </p:txBody>
      </p:sp>
      <p:pic>
        <p:nvPicPr>
          <p:cNvPr id="4098" name="Picture 2"/>
          <p:cNvPicPr>
            <a:picLocks noChangeAspect="1" noChangeArrowheads="1"/>
          </p:cNvPicPr>
          <p:nvPr/>
        </p:nvPicPr>
        <p:blipFill>
          <a:blip r:embed="rId2" cstate="print"/>
          <a:srcRect/>
          <a:stretch>
            <a:fillRect/>
          </a:stretch>
        </p:blipFill>
        <p:spPr bwMode="auto">
          <a:xfrm>
            <a:off x="3000364" y="3429000"/>
            <a:ext cx="3364390"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err="1" smtClean="0"/>
              <a:t>Emf</a:t>
            </a:r>
            <a:r>
              <a:rPr lang="en-US" sz="3600" dirty="0" smtClean="0"/>
              <a:t> and internal resistance experiment</a:t>
            </a:r>
            <a:endParaRPr lang="es-ES" sz="3600" dirty="0"/>
          </a:p>
        </p:txBody>
      </p:sp>
      <p:pic>
        <p:nvPicPr>
          <p:cNvPr id="4" name="Picture 4"/>
          <p:cNvPicPr>
            <a:picLocks noChangeAspect="1" noChangeArrowheads="1"/>
          </p:cNvPicPr>
          <p:nvPr/>
        </p:nvPicPr>
        <p:blipFill>
          <a:blip r:embed="rId2" cstate="print"/>
          <a:srcRect/>
          <a:stretch>
            <a:fillRect/>
          </a:stretch>
        </p:blipFill>
        <p:spPr bwMode="auto">
          <a:xfrm>
            <a:off x="3000364" y="3357562"/>
            <a:ext cx="2953515"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buAutoNum type="arabicPeriod"/>
            </a:pPr>
            <a:r>
              <a:rPr lang="en-GB" sz="1700" dirty="0" smtClean="0"/>
              <a:t>A  9.0 V battery has an internal resistance of 12.0 </a:t>
            </a:r>
            <a:r>
              <a:rPr lang="en-GB" sz="1700" dirty="0" smtClean="0">
                <a:sym typeface="Symbol"/>
              </a:rPr>
              <a:t></a:t>
            </a:r>
            <a:r>
              <a:rPr lang="en-GB" sz="1700" dirty="0" smtClean="0"/>
              <a:t>. </a:t>
            </a:r>
          </a:p>
          <a:p>
            <a:pPr>
              <a:buNone/>
            </a:pPr>
            <a:endParaRPr lang="es-ES" sz="800" dirty="0" smtClean="0"/>
          </a:p>
          <a:p>
            <a:pPr>
              <a:buNone/>
            </a:pPr>
            <a:r>
              <a:rPr lang="en-GB" sz="1700" dirty="0" smtClean="0"/>
              <a:t> </a:t>
            </a:r>
            <a:r>
              <a:rPr lang="es-ES" sz="1700" dirty="0" smtClean="0"/>
              <a:t>      </a:t>
            </a:r>
            <a:r>
              <a:rPr lang="en-GB" sz="1700" dirty="0" smtClean="0"/>
              <a:t>(a)	What is the potential difference across its terminals when it is supplying a </a:t>
            </a:r>
          </a:p>
          <a:p>
            <a:pPr>
              <a:buNone/>
            </a:pPr>
            <a:r>
              <a:rPr lang="en-GB" sz="1700" dirty="0" smtClean="0"/>
              <a:t>                   current of 50.0 </a:t>
            </a:r>
            <a:r>
              <a:rPr lang="en-GB" sz="1700" dirty="0" err="1" smtClean="0"/>
              <a:t>mA</a:t>
            </a:r>
            <a:r>
              <a:rPr lang="en-GB" sz="1700" dirty="0" smtClean="0"/>
              <a:t>?</a:t>
            </a:r>
            <a:endParaRPr lang="es-ES" sz="1700" dirty="0" smtClean="0"/>
          </a:p>
          <a:p>
            <a:pPr>
              <a:buNone/>
            </a:pPr>
            <a:r>
              <a:rPr lang="es-ES" sz="1700" dirty="0" smtClean="0"/>
              <a:t>       </a:t>
            </a:r>
            <a:r>
              <a:rPr lang="en-GB" sz="1700" dirty="0" smtClean="0"/>
              <a:t>(b)	What is the maximum current this battery could supply?</a:t>
            </a:r>
          </a:p>
          <a:p>
            <a:pPr>
              <a:buNone/>
            </a:pPr>
            <a:endParaRPr lang="en-GB" sz="1700" dirty="0" smtClean="0"/>
          </a:p>
          <a:p>
            <a:pPr>
              <a:buNone/>
            </a:pPr>
            <a:r>
              <a:rPr lang="en-GB" sz="1700" dirty="0" smtClean="0"/>
              <a:t>2.	A cell in a deaf aid supplies a current of 25.0 </a:t>
            </a:r>
            <a:r>
              <a:rPr lang="en-GB" sz="1700" dirty="0" err="1" smtClean="0"/>
              <a:t>mA</a:t>
            </a:r>
            <a:r>
              <a:rPr lang="en-GB" sz="1700" dirty="0" smtClean="0"/>
              <a:t> through a resistance of 400 </a:t>
            </a:r>
            <a:r>
              <a:rPr lang="en-GB" sz="1700" dirty="0" smtClean="0">
                <a:sym typeface="Symbol"/>
              </a:rPr>
              <a:t></a:t>
            </a:r>
            <a:r>
              <a:rPr lang="en-GB" sz="1700" dirty="0" smtClean="0"/>
              <a:t>. When the wearer turns up the volume, the resistance is changed to 100 </a:t>
            </a:r>
            <a:r>
              <a:rPr lang="en-GB" sz="1700" dirty="0" smtClean="0">
                <a:sym typeface="Symbol"/>
              </a:rPr>
              <a:t></a:t>
            </a:r>
            <a:r>
              <a:rPr lang="en-GB" sz="1700" dirty="0" smtClean="0"/>
              <a:t> and the current rises to 60 </a:t>
            </a:r>
            <a:r>
              <a:rPr lang="en-GB" sz="1700" dirty="0" err="1" smtClean="0"/>
              <a:t>mA</a:t>
            </a:r>
            <a:r>
              <a:rPr lang="en-GB" sz="1700" dirty="0" smtClean="0"/>
              <a:t>. What is the </a:t>
            </a:r>
            <a:r>
              <a:rPr lang="en-GB" sz="1700" dirty="0" err="1" smtClean="0"/>
              <a:t>emf</a:t>
            </a:r>
            <a:r>
              <a:rPr lang="en-GB" sz="1700" dirty="0" smtClean="0"/>
              <a:t> and internal resistance of the cell?</a:t>
            </a:r>
            <a:endParaRPr lang="es-ES" sz="1700" dirty="0" smtClean="0"/>
          </a:p>
          <a:p>
            <a:pPr>
              <a:buNone/>
            </a:pPr>
            <a:endParaRPr lang="es-ES" sz="1700" dirty="0" smtClean="0"/>
          </a:p>
          <a:p>
            <a:pPr>
              <a:buNone/>
            </a:pPr>
            <a:r>
              <a:rPr lang="en-GB" sz="1700" dirty="0" smtClean="0"/>
              <a:t>3.     A battery is connected in series with a variable resistor and an ammeter. When the resistance of the resistor is 10 </a:t>
            </a:r>
            <a:r>
              <a:rPr lang="en-GB" sz="1700" dirty="0" smtClean="0">
                <a:sym typeface="Symbol"/>
              </a:rPr>
              <a:t></a:t>
            </a:r>
            <a:r>
              <a:rPr lang="en-GB" sz="1700" dirty="0" smtClean="0"/>
              <a:t> the current is 2.0 A. When the resistance is 5 </a:t>
            </a:r>
            <a:r>
              <a:rPr lang="en-GB" sz="1700" dirty="0" smtClean="0">
                <a:sym typeface="Symbol"/>
              </a:rPr>
              <a:t></a:t>
            </a:r>
            <a:r>
              <a:rPr lang="en-GB" sz="1700" dirty="0" smtClean="0"/>
              <a:t> the current is 3.8 A. Find the </a:t>
            </a:r>
            <a:r>
              <a:rPr lang="en-GB" sz="1700" dirty="0" err="1" smtClean="0"/>
              <a:t>emf</a:t>
            </a:r>
            <a:r>
              <a:rPr lang="en-GB" sz="1700" dirty="0" smtClean="0"/>
              <a:t> and the internal resistance of the battery.</a:t>
            </a:r>
          </a:p>
          <a:p>
            <a:pPr>
              <a:buNone/>
            </a:pPr>
            <a:endParaRPr lang="es-ES" sz="1700" dirty="0" smtClean="0"/>
          </a:p>
          <a:p>
            <a:pPr>
              <a:buNone/>
            </a:pPr>
            <a:r>
              <a:rPr lang="en-GB" sz="1700" dirty="0" smtClean="0"/>
              <a:t>4.     When a cell is connected directly across a high resistance voltmeter the reading </a:t>
            </a:r>
          </a:p>
          <a:p>
            <a:pPr>
              <a:buNone/>
            </a:pPr>
            <a:r>
              <a:rPr lang="en-GB" sz="1700" dirty="0" smtClean="0"/>
              <a:t>        is </a:t>
            </a:r>
            <a:r>
              <a:rPr lang="es-ES" sz="1700" dirty="0" smtClean="0"/>
              <a:t> </a:t>
            </a:r>
            <a:r>
              <a:rPr lang="en-GB" sz="1700" dirty="0" smtClean="0"/>
              <a:t>1.50 V. When the cell is shorted through a low resistance ammeter the current is 2.5 A. What is the </a:t>
            </a:r>
            <a:r>
              <a:rPr lang="en-GB" sz="1700" dirty="0" err="1" smtClean="0"/>
              <a:t>emf</a:t>
            </a:r>
            <a:r>
              <a:rPr lang="en-GB" sz="1700" dirty="0" smtClean="0"/>
              <a:t> and internal resistance of the cell?</a:t>
            </a:r>
            <a:endParaRPr lang="es-ES" sz="1700" dirty="0" smtClean="0"/>
          </a:p>
          <a:p>
            <a:pPr>
              <a:buNone/>
            </a:pPr>
            <a:endParaRPr lang="es-ES" sz="1700"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a:buNone/>
            </a:pPr>
            <a:endParaRPr lang="en-GB" dirty="0" smtClean="0"/>
          </a:p>
          <a:p>
            <a:pPr>
              <a:buNone/>
            </a:pPr>
            <a:r>
              <a:rPr lang="en-GB" dirty="0" smtClean="0"/>
              <a:t>1.   (a)  pd = E – I r  =  9 – (50 x 10</a:t>
            </a:r>
            <a:r>
              <a:rPr lang="en-GB" baseline="30000" dirty="0" smtClean="0"/>
              <a:t>-3</a:t>
            </a:r>
            <a:r>
              <a:rPr lang="en-GB" dirty="0" smtClean="0"/>
              <a:t> x 12)  =  8.4 V</a:t>
            </a:r>
            <a:endParaRPr lang="es-ES" dirty="0" smtClean="0"/>
          </a:p>
          <a:p>
            <a:pPr>
              <a:buNone/>
            </a:pPr>
            <a:r>
              <a:rPr lang="en-GB" dirty="0" smtClean="0"/>
              <a:t>      (b)  Max current  =  E/r  =  9 / 12  =  0.75 A</a:t>
            </a:r>
            <a:endParaRPr lang="es-ES" dirty="0" smtClean="0"/>
          </a:p>
          <a:p>
            <a:pPr>
              <a:buNone/>
            </a:pPr>
            <a:r>
              <a:rPr lang="en-GB" dirty="0" smtClean="0"/>
              <a:t> </a:t>
            </a:r>
            <a:endParaRPr lang="es-ES" dirty="0" smtClean="0"/>
          </a:p>
          <a:p>
            <a:pPr>
              <a:buNone/>
            </a:pPr>
            <a:r>
              <a:rPr lang="en-GB" dirty="0" smtClean="0"/>
              <a:t>2.	E = I(R +r)</a:t>
            </a:r>
            <a:endParaRPr lang="es-ES" dirty="0" smtClean="0"/>
          </a:p>
          <a:p>
            <a:pPr>
              <a:buNone/>
            </a:pPr>
            <a:r>
              <a:rPr lang="en-GB" dirty="0" smtClean="0"/>
              <a:t>       E = 25 x 10</a:t>
            </a:r>
            <a:r>
              <a:rPr lang="en-GB" baseline="30000" dirty="0" smtClean="0"/>
              <a:t>-3</a:t>
            </a:r>
            <a:r>
              <a:rPr lang="en-GB" dirty="0" smtClean="0"/>
              <a:t> (400 + r)    and    E = 60 x 10</a:t>
            </a:r>
            <a:r>
              <a:rPr lang="en-GB" baseline="30000" dirty="0" smtClean="0"/>
              <a:t>-3</a:t>
            </a:r>
            <a:r>
              <a:rPr lang="en-GB" dirty="0" smtClean="0"/>
              <a:t> (100 + r)</a:t>
            </a:r>
            <a:endParaRPr lang="es-ES" dirty="0" smtClean="0"/>
          </a:p>
          <a:p>
            <a:pPr>
              <a:buNone/>
            </a:pPr>
            <a:r>
              <a:rPr lang="en-GB" dirty="0" smtClean="0"/>
              <a:t>      So</a:t>
            </a:r>
            <a:endParaRPr lang="es-ES" dirty="0" smtClean="0"/>
          </a:p>
          <a:p>
            <a:pPr>
              <a:buNone/>
            </a:pPr>
            <a:r>
              <a:rPr lang="en-GB" dirty="0" smtClean="0"/>
              <a:t>      25 x 10</a:t>
            </a:r>
            <a:r>
              <a:rPr lang="en-GB" baseline="30000" dirty="0" smtClean="0"/>
              <a:t>-3</a:t>
            </a:r>
            <a:r>
              <a:rPr lang="en-GB" dirty="0" smtClean="0"/>
              <a:t> (400 + r) = 60 x 10</a:t>
            </a:r>
            <a:r>
              <a:rPr lang="en-GB" baseline="30000" dirty="0" smtClean="0"/>
              <a:t>-3</a:t>
            </a:r>
            <a:r>
              <a:rPr lang="en-GB" dirty="0" smtClean="0"/>
              <a:t> (100 + r) so r = 114.3 </a:t>
            </a:r>
            <a:r>
              <a:rPr lang="en-GB" dirty="0" smtClean="0">
                <a:sym typeface="Symbol"/>
              </a:rPr>
              <a:t></a:t>
            </a:r>
            <a:endParaRPr lang="es-ES" dirty="0" smtClean="0"/>
          </a:p>
          <a:p>
            <a:pPr>
              <a:buNone/>
            </a:pPr>
            <a:r>
              <a:rPr lang="es-ES" dirty="0" smtClean="0"/>
              <a:t>      E = 10 + (25 x 10</a:t>
            </a:r>
            <a:r>
              <a:rPr lang="es-ES" baseline="30000" dirty="0" smtClean="0"/>
              <a:t>-3</a:t>
            </a:r>
            <a:r>
              <a:rPr lang="es-ES" dirty="0" smtClean="0"/>
              <a:t> x 114.3) = 12.86 V</a:t>
            </a:r>
          </a:p>
          <a:p>
            <a:pPr>
              <a:buNone/>
            </a:pPr>
            <a:r>
              <a:rPr lang="es-ES" dirty="0" smtClean="0"/>
              <a:t> </a:t>
            </a:r>
          </a:p>
          <a:p>
            <a:pPr>
              <a:buNone/>
            </a:pPr>
            <a:r>
              <a:rPr lang="es-ES" dirty="0" smtClean="0"/>
              <a:t>3.	E = I(R +r)</a:t>
            </a:r>
          </a:p>
          <a:p>
            <a:pPr>
              <a:buNone/>
            </a:pPr>
            <a:r>
              <a:rPr lang="es-ES" dirty="0" smtClean="0"/>
              <a:t>       E = 2 (10 + r)    and    E = 3.8 (5 + r) so r= 0.56 </a:t>
            </a:r>
            <a:r>
              <a:rPr lang="en-GB" dirty="0" smtClean="0">
                <a:sym typeface="Symbol"/>
              </a:rPr>
              <a:t></a:t>
            </a:r>
            <a:endParaRPr lang="es-ES" dirty="0" smtClean="0"/>
          </a:p>
          <a:p>
            <a:pPr>
              <a:buNone/>
            </a:pPr>
            <a:r>
              <a:rPr lang="es-ES" dirty="0" smtClean="0"/>
              <a:t>       E = 20 + (2 x 0.56) = 21.1 V</a:t>
            </a:r>
          </a:p>
          <a:p>
            <a:pPr>
              <a:buNone/>
            </a:pPr>
            <a:r>
              <a:rPr lang="es-ES" dirty="0" smtClean="0"/>
              <a:t> </a:t>
            </a:r>
          </a:p>
          <a:p>
            <a:pPr>
              <a:buNone/>
            </a:pPr>
            <a:r>
              <a:rPr lang="en-GB" dirty="0" smtClean="0"/>
              <a:t>4.	E = 1.5 V</a:t>
            </a:r>
            <a:endParaRPr lang="es-ES" dirty="0" smtClean="0"/>
          </a:p>
          <a:p>
            <a:pPr>
              <a:buNone/>
            </a:pPr>
            <a:r>
              <a:rPr lang="en-GB" dirty="0" smtClean="0"/>
              <a:t>       E = I r  so  1.5 V = 2.5 A  r and r = 0.6 </a:t>
            </a:r>
            <a:r>
              <a:rPr lang="en-GB" dirty="0" smtClean="0">
                <a:sym typeface="Symbol"/>
              </a:rPr>
              <a:t></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endParaRPr lang="en-US" i="1" dirty="0" smtClean="0"/>
          </a:p>
          <a:p>
            <a:r>
              <a:rPr lang="en-GB" dirty="0" smtClean="0"/>
              <a:t>The </a:t>
            </a:r>
            <a:r>
              <a:rPr lang="en-GB" dirty="0" smtClean="0"/>
              <a:t>headlamps </a:t>
            </a:r>
            <a:r>
              <a:rPr lang="en-GB" dirty="0" smtClean="0"/>
              <a:t> of a car are </a:t>
            </a:r>
            <a:r>
              <a:rPr lang="en-GB" dirty="0" smtClean="0"/>
              <a:t>connected in parallel across a twelve-volt </a:t>
            </a:r>
            <a:r>
              <a:rPr lang="en-GB" dirty="0" smtClean="0"/>
              <a:t>battery.</a:t>
            </a:r>
          </a:p>
          <a:p>
            <a:r>
              <a:rPr lang="en-GB" dirty="0" smtClean="0"/>
              <a:t>The </a:t>
            </a:r>
            <a:r>
              <a:rPr lang="en-GB" dirty="0" smtClean="0"/>
              <a:t>starter motor is also in parallel controlled by the ignition switch. </a:t>
            </a:r>
            <a:endParaRPr lang="en-GB" dirty="0" smtClean="0"/>
          </a:p>
          <a:p>
            <a:r>
              <a:rPr lang="en-GB" dirty="0" smtClean="0"/>
              <a:t>Since </a:t>
            </a:r>
            <a:r>
              <a:rPr lang="en-GB" dirty="0" smtClean="0"/>
              <a:t>the starter motor has a low resistance it demands a very high current (say 60 A). </a:t>
            </a:r>
            <a:endParaRPr lang="en-GB" dirty="0" smtClean="0"/>
          </a:p>
          <a:p>
            <a:r>
              <a:rPr lang="en-GB" dirty="0" smtClean="0"/>
              <a:t>The </a:t>
            </a:r>
            <a:r>
              <a:rPr lang="en-GB" dirty="0" smtClean="0"/>
              <a:t>battery itself has a low internal resistance (say 0.01 Ω). </a:t>
            </a:r>
            <a:endParaRPr lang="en-GB" dirty="0" smtClean="0"/>
          </a:p>
          <a:p>
            <a:r>
              <a:rPr lang="en-GB" dirty="0" smtClean="0"/>
              <a:t>The </a:t>
            </a:r>
            <a:r>
              <a:rPr lang="en-GB" dirty="0" smtClean="0"/>
              <a:t>headlamps themselves draw a much lower current. </a:t>
            </a:r>
            <a:endParaRPr lang="en-GB" dirty="0" smtClean="0"/>
          </a:p>
          <a:p>
            <a:r>
              <a:rPr lang="en-GB" dirty="0" smtClean="0"/>
              <a:t>What </a:t>
            </a:r>
            <a:r>
              <a:rPr lang="en-GB" dirty="0" smtClean="0"/>
              <a:t>happens when the engine is started (switch to starter motor closed for a short time). </a:t>
            </a: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GB" dirty="0" smtClean="0"/>
              <a:t>sudden demand for more current</a:t>
            </a:r>
            <a:endParaRPr lang="es-ES" dirty="0" smtClean="0"/>
          </a:p>
          <a:p>
            <a:pPr lvl="0"/>
            <a:r>
              <a:rPr lang="en-GB" dirty="0" smtClean="0"/>
              <a:t>large lost volts (around 0.01 Ω </a:t>
            </a:r>
            <a:r>
              <a:rPr lang="en-GB" dirty="0" smtClean="0">
                <a:sym typeface="Symbol"/>
              </a:rPr>
              <a:t></a:t>
            </a:r>
            <a:r>
              <a:rPr lang="en-GB" dirty="0" smtClean="0"/>
              <a:t> 60 A = 6 V)</a:t>
            </a:r>
            <a:endParaRPr lang="es-ES" dirty="0" smtClean="0"/>
          </a:p>
          <a:p>
            <a:pPr lvl="0"/>
            <a:r>
              <a:rPr lang="en-GB" dirty="0" smtClean="0"/>
              <a:t>terminal voltage drops to 12 V – 6 V = 6 V</a:t>
            </a:r>
            <a:endParaRPr lang="es-ES" dirty="0" smtClean="0"/>
          </a:p>
          <a:p>
            <a:pPr lvl="0"/>
            <a:r>
              <a:rPr lang="en-GB" dirty="0" smtClean="0"/>
              <a:t>headlamps dim</a:t>
            </a:r>
            <a:endParaRPr lang="es-ES" dirty="0" smtClean="0"/>
          </a:p>
          <a:p>
            <a:r>
              <a:rPr lang="en-GB" dirty="0" smtClean="0"/>
              <a:t>When the engine fires, the starter motor switch is opened and the current drops. The terminal voltage rises and the headlamps return to normal. </a:t>
            </a:r>
            <a:endParaRPr lang="en-GB" dirty="0" smtClean="0"/>
          </a:p>
          <a:p>
            <a:r>
              <a:rPr lang="en-GB" dirty="0" smtClean="0"/>
              <a:t>It’s </a:t>
            </a:r>
            <a:r>
              <a:rPr lang="en-GB" dirty="0" smtClean="0"/>
              <a:t>better to turn the headlamps off when starting the car.</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endParaRPr lang="en-US" i="1" dirty="0" smtClean="0"/>
          </a:p>
          <a:p>
            <a:pPr>
              <a:buNone/>
            </a:pPr>
            <a:endParaRPr lang="en-US" i="1" dirty="0" smtClean="0"/>
          </a:p>
          <a:p>
            <a:pPr>
              <a:buNone/>
            </a:pPr>
            <a:r>
              <a:rPr lang="en-US" i="1" dirty="0" smtClean="0"/>
              <a:t>(m)  define </a:t>
            </a:r>
            <a:r>
              <a:rPr lang="en-US" i="1" dirty="0" err="1" smtClean="0"/>
              <a:t>e.m.f</a:t>
            </a:r>
            <a:r>
              <a:rPr lang="en-US" i="1" dirty="0" smtClean="0"/>
              <a:t>. in terms of the energy   </a:t>
            </a:r>
          </a:p>
          <a:p>
            <a:pPr>
              <a:buNone/>
            </a:pPr>
            <a:r>
              <a:rPr lang="en-US" i="1" dirty="0" smtClean="0"/>
              <a:t>        transferred by a source in driving </a:t>
            </a:r>
            <a:r>
              <a:rPr lang="en-US" dirty="0" smtClean="0"/>
              <a:t>unit </a:t>
            </a:r>
          </a:p>
          <a:p>
            <a:pPr>
              <a:buNone/>
            </a:pPr>
            <a:r>
              <a:rPr lang="en-US" dirty="0" smtClean="0"/>
              <a:t>        charge round a complete circuit.</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s-ES" dirty="0" err="1" smtClean="0"/>
              <a:t>Further</a:t>
            </a:r>
            <a:r>
              <a:rPr lang="es-ES" dirty="0" smtClean="0"/>
              <a:t> </a:t>
            </a:r>
            <a:r>
              <a:rPr lang="es-ES" dirty="0" err="1" smtClean="0"/>
              <a:t>Questions</a:t>
            </a:r>
            <a:endParaRPr lang="es-ES" dirty="0" smtClean="0"/>
          </a:p>
          <a:p>
            <a:r>
              <a:rPr lang="es-ES" dirty="0" smtClean="0"/>
              <a:t>P217 q11-15</a:t>
            </a:r>
          </a:p>
          <a:p>
            <a:r>
              <a:rPr lang="es-ES" dirty="0" smtClean="0"/>
              <a:t>P275 q7</a:t>
            </a:r>
          </a:p>
          <a:p>
            <a:r>
              <a:rPr lang="es-ES" dirty="0" err="1" smtClean="0"/>
              <a:t>Further</a:t>
            </a:r>
            <a:r>
              <a:rPr lang="es-ES" dirty="0" smtClean="0"/>
              <a:t> </a:t>
            </a:r>
            <a:r>
              <a:rPr lang="es-ES" dirty="0" err="1" smtClean="0"/>
              <a:t>reading</a:t>
            </a:r>
            <a:endParaRPr lang="es-ES" dirty="0" smtClean="0"/>
          </a:p>
          <a:p>
            <a:r>
              <a:rPr lang="es-ES" dirty="0" smtClean="0"/>
              <a:t>P212-3 &amp; 215</a:t>
            </a:r>
          </a:p>
          <a:p>
            <a:r>
              <a:rPr lang="es-ES" dirty="0" smtClean="0"/>
              <a:t>Web links</a:t>
            </a:r>
          </a:p>
          <a:p>
            <a:r>
              <a:rPr lang="es-ES" sz="2200" dirty="0" smtClean="0">
                <a:hlinkClick r:id="rId2"/>
              </a:rPr>
              <a:t>http://</a:t>
            </a:r>
            <a:r>
              <a:rPr lang="es-ES" sz="2200" dirty="0" smtClean="0">
                <a:hlinkClick r:id="rId2"/>
              </a:rPr>
              <a:t>www.s-cool.co.uk/alevel/physics/resistance/internal-resistance-emf-and-potential-difference.html</a:t>
            </a:r>
            <a:endParaRPr lang="es-ES" sz="2200" dirty="0" smtClean="0"/>
          </a:p>
          <a:p>
            <a:r>
              <a:rPr lang="es-ES" sz="2200" dirty="0" smtClean="0">
                <a:hlinkClick r:id="rId3"/>
              </a:rPr>
              <a:t>http://</a:t>
            </a:r>
            <a:r>
              <a:rPr lang="es-ES" sz="2200" dirty="0" smtClean="0">
                <a:hlinkClick r:id="rId3"/>
              </a:rPr>
              <a:t>hyperphysics.phy-astr.gsu.edu/hbase/electric/dcex6.html</a:t>
            </a:r>
            <a:endParaRPr lang="es-ES" sz="2200"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 </a:t>
            </a:r>
            <a:r>
              <a:rPr lang="en-US" sz="2800" dirty="0" smtClean="0"/>
              <a:t>The voltage produced by the cell is called the   electromotive force or </a:t>
            </a:r>
            <a:r>
              <a:rPr lang="en-US" sz="2800" dirty="0" err="1" smtClean="0"/>
              <a:t>e.m.f</a:t>
            </a:r>
            <a:r>
              <a:rPr lang="en-US" sz="2800" dirty="0" smtClean="0"/>
              <a:t>.  for short.</a:t>
            </a:r>
          </a:p>
          <a:p>
            <a:pPr>
              <a:buNone/>
            </a:pPr>
            <a:endParaRPr lang="en-US" sz="1400" dirty="0" smtClean="0"/>
          </a:p>
          <a:p>
            <a:pPr>
              <a:buNone/>
            </a:pPr>
            <a:r>
              <a:rPr lang="en-US" sz="2800" dirty="0" smtClean="0"/>
              <a:t>     The </a:t>
            </a:r>
            <a:r>
              <a:rPr lang="en-US" sz="2800" dirty="0" err="1" smtClean="0"/>
              <a:t>e.m.f</a:t>
            </a:r>
            <a:r>
              <a:rPr lang="en-US" sz="2800" dirty="0" smtClean="0"/>
              <a:t>.  is </a:t>
            </a:r>
            <a:r>
              <a:rPr lang="en-US" sz="2800" dirty="0" smtClean="0"/>
              <a:t>defined </a:t>
            </a:r>
            <a:r>
              <a:rPr lang="en-US" sz="2800" dirty="0" smtClean="0"/>
              <a:t>as the energy transferred</a:t>
            </a:r>
          </a:p>
          <a:p>
            <a:pPr>
              <a:buNone/>
            </a:pPr>
            <a:r>
              <a:rPr lang="en-US" sz="2800" dirty="0" smtClean="0"/>
              <a:t>     by a source in driving unit charge round a </a:t>
            </a:r>
          </a:p>
          <a:p>
            <a:pPr>
              <a:buNone/>
            </a:pPr>
            <a:r>
              <a:rPr lang="en-US" sz="2800" dirty="0" smtClean="0"/>
              <a:t>     complete circuit.</a:t>
            </a:r>
          </a:p>
          <a:p>
            <a:pPr>
              <a:buNone/>
            </a:pPr>
            <a:endParaRPr lang="en-US" sz="2800" dirty="0" smtClean="0"/>
          </a:p>
          <a:p>
            <a:pPr>
              <a:buNone/>
            </a:pPr>
            <a:r>
              <a:rPr lang="en-US" sz="2800" dirty="0" smtClean="0"/>
              <a:t>     Explain what is meant that the </a:t>
            </a:r>
            <a:r>
              <a:rPr lang="en-US" sz="2800" dirty="0" err="1" smtClean="0"/>
              <a:t>e.m.f</a:t>
            </a:r>
            <a:r>
              <a:rPr lang="en-US" sz="2800" dirty="0" smtClean="0"/>
              <a:t>  of a cell </a:t>
            </a:r>
          </a:p>
          <a:p>
            <a:pPr>
              <a:buNone/>
            </a:pPr>
            <a:r>
              <a:rPr lang="en-US" sz="2800" dirty="0" smtClean="0"/>
              <a:t>     is 1.5 volt.</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endParaRPr lang="en-US" i="1" dirty="0" smtClean="0"/>
          </a:p>
          <a:p>
            <a:pPr>
              <a:buNone/>
            </a:pPr>
            <a:endParaRPr lang="en-US" i="1" dirty="0" smtClean="0"/>
          </a:p>
          <a:p>
            <a:pPr marL="514350" indent="-514350">
              <a:buAutoNum type="alphaLcParenBoth" startAt="14"/>
            </a:pPr>
            <a:r>
              <a:rPr lang="en-US" i="1" dirty="0" smtClean="0"/>
              <a:t> distinguish between </a:t>
            </a:r>
            <a:r>
              <a:rPr lang="en-US" i="1" dirty="0" err="1" smtClean="0"/>
              <a:t>e.m.f</a:t>
            </a:r>
            <a:r>
              <a:rPr lang="en-US" i="1" dirty="0" smtClean="0"/>
              <a:t>. and </a:t>
            </a:r>
            <a:r>
              <a:rPr lang="en-US" i="1" dirty="0" err="1" smtClean="0"/>
              <a:t>p.d</a:t>
            </a:r>
            <a:r>
              <a:rPr lang="en-US" i="1" dirty="0" smtClean="0"/>
              <a:t>. in terms</a:t>
            </a:r>
          </a:p>
          <a:p>
            <a:pPr marL="514350" indent="-514350">
              <a:buNone/>
            </a:pPr>
            <a:r>
              <a:rPr lang="en-US" i="1" dirty="0" smtClean="0"/>
              <a:t>      of energy considerations.</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endParaRPr lang="en-US" i="1" dirty="0" smtClean="0"/>
          </a:p>
          <a:p>
            <a:r>
              <a:rPr lang="en-US" dirty="0" smtClean="0"/>
              <a:t>Potential difference and voltage are the same </a:t>
            </a:r>
            <a:r>
              <a:rPr lang="en-US" dirty="0" smtClean="0"/>
              <a:t>thing.</a:t>
            </a:r>
          </a:p>
          <a:p>
            <a:r>
              <a:rPr lang="en-US" dirty="0" err="1" smtClean="0"/>
              <a:t>P.d</a:t>
            </a:r>
            <a:r>
              <a:rPr lang="en-US" dirty="0" smtClean="0"/>
              <a:t> is </a:t>
            </a:r>
            <a:r>
              <a:rPr lang="en-US" dirty="0" smtClean="0"/>
              <a:t>the technical term </a:t>
            </a:r>
            <a:endParaRPr lang="en-US" dirty="0" smtClean="0"/>
          </a:p>
          <a:p>
            <a:r>
              <a:rPr lang="en-US" dirty="0" smtClean="0"/>
              <a:t>Voltage </a:t>
            </a:r>
            <a:r>
              <a:rPr lang="en-US" dirty="0" smtClean="0"/>
              <a:t>is the common use, since potential difference is measured in Volts </a:t>
            </a:r>
            <a:endParaRPr lang="en-US" dirty="0" smtClean="0"/>
          </a:p>
          <a:p>
            <a:r>
              <a:rPr lang="en-US" dirty="0" smtClean="0"/>
              <a:t>It </a:t>
            </a:r>
            <a:r>
              <a:rPr lang="en-US" dirty="0" smtClean="0"/>
              <a:t>would be the same as if one referred to distance as "</a:t>
            </a:r>
            <a:r>
              <a:rPr lang="en-US" dirty="0" err="1" smtClean="0"/>
              <a:t>meterage</a:t>
            </a:r>
            <a:r>
              <a:rPr lang="en-US" dirty="0" smtClean="0"/>
              <a:t>" or speed as the "kilometers per </a:t>
            </a:r>
            <a:r>
              <a:rPr lang="en-US" dirty="0" err="1" smtClean="0"/>
              <a:t>hourage</a:t>
            </a:r>
            <a:r>
              <a:rPr lang="en-US" dirty="0" smtClean="0"/>
              <a:t>”. </a:t>
            </a:r>
          </a:p>
          <a:p>
            <a:r>
              <a:rPr lang="en-US" dirty="0" smtClean="0"/>
              <a:t>Both are the </a:t>
            </a:r>
            <a:r>
              <a:rPr lang="en-US" dirty="0" smtClean="0"/>
              <a:t>amount of energy per charge that will be dissipated </a:t>
            </a:r>
            <a:r>
              <a:rPr lang="en-US" dirty="0" smtClean="0"/>
              <a:t>(or gained) </a:t>
            </a:r>
            <a:r>
              <a:rPr lang="en-US" dirty="0" smtClean="0"/>
              <a:t>between two </a:t>
            </a:r>
            <a:r>
              <a:rPr lang="en-US" dirty="0" smtClean="0"/>
              <a:t>points.</a:t>
            </a:r>
          </a:p>
          <a:p>
            <a:r>
              <a:rPr lang="en-US" dirty="0" smtClean="0"/>
              <a:t>e.g</a:t>
            </a:r>
            <a:r>
              <a:rPr lang="en-US" dirty="0" smtClean="0"/>
              <a:t>. 1 Volt means that 1 Coulomb of charge will lose or gain 1 Joule of energy. </a:t>
            </a:r>
            <a:br>
              <a:rPr lang="en-US" dirty="0" smtClean="0"/>
            </a:br>
            <a:r>
              <a:rPr lang="en-US" dirty="0" smtClean="0"/>
              <a:t/>
            </a:r>
            <a:br>
              <a:rPr lang="en-US" dirty="0" smtClean="0"/>
            </a:b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EMF </a:t>
            </a:r>
            <a:r>
              <a:rPr lang="en-US" dirty="0" smtClean="0"/>
              <a:t>is a little different, since it refers to the actual source of potential </a:t>
            </a:r>
            <a:r>
              <a:rPr lang="en-US" dirty="0" smtClean="0"/>
              <a:t>difference. </a:t>
            </a:r>
          </a:p>
          <a:p>
            <a:r>
              <a:rPr lang="en-US" dirty="0" smtClean="0"/>
              <a:t>O</a:t>
            </a:r>
            <a:r>
              <a:rPr lang="en-US" dirty="0" smtClean="0"/>
              <a:t>ften </a:t>
            </a:r>
            <a:r>
              <a:rPr lang="en-US" dirty="0" smtClean="0"/>
              <a:t>in terms of a battery, </a:t>
            </a:r>
            <a:r>
              <a:rPr lang="en-US" dirty="0" smtClean="0"/>
              <a:t>but </a:t>
            </a:r>
            <a:r>
              <a:rPr lang="en-US" dirty="0" smtClean="0"/>
              <a:t>also other sources like a change in magnetic field </a:t>
            </a:r>
            <a:endParaRPr lang="en-US" dirty="0" smtClean="0"/>
          </a:p>
          <a:p>
            <a:r>
              <a:rPr lang="en-US" dirty="0" smtClean="0"/>
              <a:t>So </a:t>
            </a:r>
            <a:r>
              <a:rPr lang="en-US" dirty="0" smtClean="0"/>
              <a:t>the EMF refers to the specific mechanism where that charge </a:t>
            </a:r>
            <a:r>
              <a:rPr lang="en-US" dirty="0" smtClean="0"/>
              <a:t>gains </a:t>
            </a:r>
            <a:r>
              <a:rPr lang="en-US" dirty="0" smtClean="0"/>
              <a:t>its energy.</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b="1" dirty="0" smtClean="0"/>
              <a:t>The best way to think of them is:</a:t>
            </a:r>
            <a:endParaRPr lang="en-US" dirty="0" smtClean="0"/>
          </a:p>
          <a:p>
            <a:r>
              <a:rPr lang="en-US" b="1" dirty="0" err="1" smtClean="0"/>
              <a:t>Emf</a:t>
            </a:r>
            <a:r>
              <a:rPr lang="en-US" dirty="0" smtClean="0"/>
              <a:t> - is the amount of energy of any form that is changed into electrical energy per coulomb of charge.</a:t>
            </a:r>
          </a:p>
          <a:p>
            <a:r>
              <a:rPr lang="en-US" b="1" dirty="0" smtClean="0"/>
              <a:t>pd</a:t>
            </a:r>
            <a:r>
              <a:rPr lang="en-US" dirty="0" smtClean="0"/>
              <a:t> - is the amount of electrical energy that is changed into other forms of energy per coulomb of charge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t>Sources </a:t>
            </a:r>
            <a:r>
              <a:rPr lang="en-US" sz="4000" b="1" dirty="0" smtClean="0"/>
              <a:t>of </a:t>
            </a:r>
            <a:r>
              <a:rPr lang="en-US" sz="4000" b="1" dirty="0" err="1" smtClean="0"/>
              <a:t>emf</a:t>
            </a:r>
            <a:r>
              <a:rPr lang="en-US" sz="4000" b="1" dirty="0" smtClean="0"/>
              <a:t>:</a:t>
            </a:r>
            <a:endParaRPr lang="en-US" sz="4000" dirty="0" smtClean="0"/>
          </a:p>
          <a:p>
            <a:r>
              <a:rPr lang="en-US" sz="4000" dirty="0" smtClean="0"/>
              <a:t>Cell, battery (a combination of cells), solar cell, generator, dynamo, thermocouple.</a:t>
            </a:r>
            <a:endParaRPr lang="en-US" sz="4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s-ES" dirty="0" smtClean="0">
                <a:solidFill>
                  <a:schemeClr val="accent1"/>
                </a:solidFill>
              </a:rPr>
              <a:t>19.4 </a:t>
            </a:r>
            <a:r>
              <a:rPr lang="es-ES" dirty="0" err="1" smtClean="0">
                <a:solidFill>
                  <a:schemeClr val="accent1"/>
                </a:solidFill>
              </a:rPr>
              <a:t>Sources</a:t>
            </a:r>
            <a:r>
              <a:rPr lang="es-ES" dirty="0" smtClean="0">
                <a:solidFill>
                  <a:schemeClr val="accent1"/>
                </a:solidFill>
              </a:rPr>
              <a:t> of</a:t>
            </a:r>
            <a:br>
              <a:rPr lang="es-ES" dirty="0" smtClean="0">
                <a:solidFill>
                  <a:schemeClr val="accent1"/>
                </a:solidFill>
              </a:rPr>
            </a:br>
            <a:r>
              <a:rPr lang="es-ES" dirty="0" err="1" smtClean="0">
                <a:solidFill>
                  <a:schemeClr val="accent1"/>
                </a:solidFill>
              </a:rPr>
              <a:t>electromotive</a:t>
            </a:r>
            <a:r>
              <a:rPr lang="es-ES" dirty="0" smtClean="0">
                <a:solidFill>
                  <a:schemeClr val="accent1"/>
                </a:solidFill>
              </a:rPr>
              <a:t> </a:t>
            </a:r>
            <a:r>
              <a:rPr lang="es-ES" dirty="0" err="1" smtClean="0">
                <a:solidFill>
                  <a:schemeClr val="accent1"/>
                </a:solidFill>
              </a:rPr>
              <a:t>force</a:t>
            </a:r>
            <a:endParaRPr lang="es-ES"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514350" indent="-514350">
              <a:buAutoNum type="alphaLcParenBoth" startAt="15"/>
            </a:pPr>
            <a:endParaRPr lang="en-US" i="1" dirty="0" smtClean="0"/>
          </a:p>
          <a:p>
            <a:pPr marL="514350" indent="-514350">
              <a:buNone/>
            </a:pPr>
            <a:endParaRPr lang="en-US" i="1" dirty="0" smtClean="0"/>
          </a:p>
          <a:p>
            <a:pPr marL="514350" indent="-514350">
              <a:buAutoNum type="alphaLcParenBoth" startAt="15"/>
            </a:pPr>
            <a:r>
              <a:rPr lang="en-US" i="1" dirty="0" smtClean="0"/>
              <a:t> show an understanding of the effects of the </a:t>
            </a:r>
          </a:p>
          <a:p>
            <a:pPr marL="514350" indent="-514350">
              <a:buNone/>
            </a:pPr>
            <a:r>
              <a:rPr lang="en-US" i="1" dirty="0" smtClean="0"/>
              <a:t>       internal resistance of a </a:t>
            </a:r>
            <a:r>
              <a:rPr lang="en-US" dirty="0" smtClean="0"/>
              <a:t>source of </a:t>
            </a:r>
            <a:r>
              <a:rPr lang="en-US" dirty="0" err="1" smtClean="0"/>
              <a:t>e.m.f</a:t>
            </a:r>
            <a:r>
              <a:rPr lang="en-US" dirty="0" smtClean="0"/>
              <a:t>. on </a:t>
            </a:r>
          </a:p>
          <a:p>
            <a:pPr marL="514350" indent="-514350">
              <a:buNone/>
            </a:pPr>
            <a:r>
              <a:rPr lang="en-US" dirty="0" smtClean="0"/>
              <a:t>       the terminal potential difference and output</a:t>
            </a:r>
          </a:p>
          <a:p>
            <a:pPr marL="514350" indent="-514350">
              <a:buNone/>
            </a:pPr>
            <a:r>
              <a:rPr lang="en-US" dirty="0" smtClean="0"/>
              <a:t>       power.</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937</Words>
  <Application>Microsoft Office PowerPoint</Application>
  <PresentationFormat>Presentación en pantalla (4:3)</PresentationFormat>
  <Paragraphs>127</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lpstr>19.4 Sources of electromotive force</vt:lpstr>
    </vt:vector>
  </TitlesOfParts>
  <Company>grange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19.4 Sources of electromotive force</dc:title>
  <dc:creator>sciencia</dc:creator>
  <cp:lastModifiedBy>sciencia</cp:lastModifiedBy>
  <cp:revision>10</cp:revision>
  <dcterms:created xsi:type="dcterms:W3CDTF">2010-05-20T16:13:11Z</dcterms:created>
  <dcterms:modified xsi:type="dcterms:W3CDTF">2010-05-26T19:15:45Z</dcterms:modified>
</cp:coreProperties>
</file>