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64" r:id="rId6"/>
    <p:sldId id="260" r:id="rId7"/>
    <p:sldId id="265" r:id="rId8"/>
    <p:sldId id="269" r:id="rId9"/>
    <p:sldId id="270" r:id="rId10"/>
    <p:sldId id="271" r:id="rId11"/>
    <p:sldId id="272" r:id="rId12"/>
    <p:sldId id="273" r:id="rId13"/>
    <p:sldId id="274" r:id="rId14"/>
    <p:sldId id="261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8C07-E72E-4A5C-A215-B87E085794CA}" type="datetimeFigureOut">
              <a:rPr lang="es-ES" smtClean="0"/>
              <a:pPr/>
              <a:t>16/04/2010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6FAD-C0BF-42B4-A00F-133BD8D018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8C07-E72E-4A5C-A215-B87E085794CA}" type="datetimeFigureOut">
              <a:rPr lang="es-ES" smtClean="0"/>
              <a:pPr/>
              <a:t>16/04/2010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6FAD-C0BF-42B4-A00F-133BD8D018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8C07-E72E-4A5C-A215-B87E085794CA}" type="datetimeFigureOut">
              <a:rPr lang="es-ES" smtClean="0"/>
              <a:pPr/>
              <a:t>16/04/2010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6FAD-C0BF-42B4-A00F-133BD8D018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8C07-E72E-4A5C-A215-B87E085794CA}" type="datetimeFigureOut">
              <a:rPr lang="es-ES" smtClean="0"/>
              <a:pPr/>
              <a:t>16/04/2010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6FAD-C0BF-42B4-A00F-133BD8D018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8C07-E72E-4A5C-A215-B87E085794CA}" type="datetimeFigureOut">
              <a:rPr lang="es-ES" smtClean="0"/>
              <a:pPr/>
              <a:t>16/04/2010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6FAD-C0BF-42B4-A00F-133BD8D018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8C07-E72E-4A5C-A215-B87E085794CA}" type="datetimeFigureOut">
              <a:rPr lang="es-ES" smtClean="0"/>
              <a:pPr/>
              <a:t>16/04/2010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6FAD-C0BF-42B4-A00F-133BD8D018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8C07-E72E-4A5C-A215-B87E085794CA}" type="datetimeFigureOut">
              <a:rPr lang="es-ES" smtClean="0"/>
              <a:pPr/>
              <a:t>16/04/2010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6FAD-C0BF-42B4-A00F-133BD8D018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8C07-E72E-4A5C-A215-B87E085794CA}" type="datetimeFigureOut">
              <a:rPr lang="es-ES" smtClean="0"/>
              <a:pPr/>
              <a:t>16/04/2010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6FAD-C0BF-42B4-A00F-133BD8D018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8C07-E72E-4A5C-A215-B87E085794CA}" type="datetimeFigureOut">
              <a:rPr lang="es-ES" smtClean="0"/>
              <a:pPr/>
              <a:t>16/04/2010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6FAD-C0BF-42B4-A00F-133BD8D018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8C07-E72E-4A5C-A215-B87E085794CA}" type="datetimeFigureOut">
              <a:rPr lang="es-ES" smtClean="0"/>
              <a:pPr/>
              <a:t>16/04/2010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6FAD-C0BF-42B4-A00F-133BD8D018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8C07-E72E-4A5C-A215-B87E085794CA}" type="datetimeFigureOut">
              <a:rPr lang="es-ES" smtClean="0"/>
              <a:pPr/>
              <a:t>16/04/2010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6FAD-C0BF-42B4-A00F-133BD8D018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58C07-E72E-4A5C-A215-B87E085794CA}" type="datetimeFigureOut">
              <a:rPr lang="es-ES" smtClean="0"/>
              <a:pPr/>
              <a:t>16/04/2010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C6FAD-C0BF-42B4-A00F-133BD8D018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/>
              <a:t>Atomic</a:t>
            </a:r>
            <a:r>
              <a:rPr lang="es-ES" dirty="0" smtClean="0"/>
              <a:t> </a:t>
            </a:r>
            <a:r>
              <a:rPr lang="es-ES" dirty="0" err="1" smtClean="0"/>
              <a:t>Physics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Gamma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Autofit/>
          </a:bodyPr>
          <a:lstStyle/>
          <a:p>
            <a:r>
              <a:rPr lang="en-GB" sz="2400" dirty="0" smtClean="0"/>
              <a:t>gamma sources </a:t>
            </a:r>
            <a:r>
              <a:rPr lang="en-GB" sz="2400" dirty="0" err="1" smtClean="0"/>
              <a:t>eg</a:t>
            </a:r>
            <a:r>
              <a:rPr lang="en-GB" sz="2400" dirty="0" smtClean="0"/>
              <a:t> cobalt-60</a:t>
            </a:r>
          </a:p>
          <a:p>
            <a:r>
              <a:rPr lang="en-GB" sz="2400" dirty="0" smtClean="0"/>
              <a:t>The </a:t>
            </a:r>
            <a:r>
              <a:rPr lang="el-GR" sz="2400" dirty="0" smtClean="0"/>
              <a:t>γ</a:t>
            </a:r>
            <a:r>
              <a:rPr lang="en-GB" sz="2400" dirty="0" smtClean="0"/>
              <a:t> radiation comes from the radioactive </a:t>
            </a:r>
            <a:r>
              <a:rPr lang="en-GB" sz="2400" dirty="0" smtClean="0">
                <a:solidFill>
                  <a:schemeClr val="accent6"/>
                </a:solidFill>
              </a:rPr>
              <a:t>daughter</a:t>
            </a:r>
            <a:r>
              <a:rPr lang="en-GB" sz="2400" dirty="0" smtClean="0"/>
              <a:t>  of the beta decay.</a:t>
            </a:r>
          </a:p>
          <a:p>
            <a:r>
              <a:rPr lang="en-GB" sz="2400" dirty="0" smtClean="0"/>
              <a:t>The daughter is formed in an ‘</a:t>
            </a:r>
            <a:r>
              <a:rPr lang="en-GB" sz="2400" dirty="0" smtClean="0">
                <a:solidFill>
                  <a:schemeClr val="accent6"/>
                </a:solidFill>
              </a:rPr>
              <a:t>excited state</a:t>
            </a:r>
            <a:r>
              <a:rPr lang="en-GB" sz="2400" dirty="0" smtClean="0"/>
              <a:t>’ and immediately loses the energy by emitting a </a:t>
            </a:r>
            <a:r>
              <a:rPr lang="en-GB" sz="2400" dirty="0" smtClean="0">
                <a:solidFill>
                  <a:schemeClr val="accent6"/>
                </a:solidFill>
              </a:rPr>
              <a:t>gamma ray</a:t>
            </a:r>
            <a:r>
              <a:rPr lang="en-GB" sz="2400" dirty="0" smtClean="0"/>
              <a:t>. </a:t>
            </a:r>
          </a:p>
          <a:p>
            <a:r>
              <a:rPr lang="en-GB" sz="2400" dirty="0" smtClean="0"/>
              <a:t>They are only emitted after an alpha or beta </a:t>
            </a:r>
            <a:r>
              <a:rPr lang="en-GB" sz="2400" dirty="0" smtClean="0"/>
              <a:t>decay</a:t>
            </a:r>
            <a:endParaRPr lang="en-GB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Spontaneous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Which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following</a:t>
            </a:r>
            <a:r>
              <a:rPr lang="es-ES" dirty="0" smtClean="0"/>
              <a:t> </a:t>
            </a:r>
            <a:r>
              <a:rPr lang="es-ES" dirty="0" err="1" smtClean="0"/>
              <a:t>will</a:t>
            </a:r>
            <a:r>
              <a:rPr lang="es-ES" dirty="0" smtClean="0"/>
              <a:t> cause a </a:t>
            </a:r>
            <a:r>
              <a:rPr lang="es-ES" dirty="0" err="1" smtClean="0"/>
              <a:t>nulide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decay</a:t>
            </a:r>
            <a:r>
              <a:rPr lang="es-ES" dirty="0" smtClean="0"/>
              <a:t>.</a:t>
            </a:r>
          </a:p>
          <a:p>
            <a:pPr lvl="1"/>
            <a:r>
              <a:rPr lang="es-ES" dirty="0" err="1" smtClean="0"/>
              <a:t>Applying</a:t>
            </a:r>
            <a:r>
              <a:rPr lang="es-ES" dirty="0" smtClean="0"/>
              <a:t> </a:t>
            </a:r>
            <a:r>
              <a:rPr lang="es-ES" dirty="0" err="1" smtClean="0"/>
              <a:t>huge</a:t>
            </a:r>
            <a:r>
              <a:rPr lang="es-ES" dirty="0" smtClean="0"/>
              <a:t> </a:t>
            </a:r>
            <a:r>
              <a:rPr lang="es-ES" dirty="0" err="1" smtClean="0"/>
              <a:t>pressures</a:t>
            </a:r>
            <a:r>
              <a:rPr lang="es-ES" dirty="0" smtClean="0"/>
              <a:t> </a:t>
            </a:r>
            <a:r>
              <a:rPr lang="es-ES" dirty="0" err="1" smtClean="0"/>
              <a:t>using</a:t>
            </a:r>
            <a:r>
              <a:rPr lang="es-ES" dirty="0" smtClean="0"/>
              <a:t> </a:t>
            </a:r>
            <a:r>
              <a:rPr lang="es-ES" dirty="0" err="1" smtClean="0"/>
              <a:t>high</a:t>
            </a:r>
            <a:r>
              <a:rPr lang="es-ES" dirty="0" smtClean="0"/>
              <a:t> </a:t>
            </a:r>
            <a:r>
              <a:rPr lang="es-ES" dirty="0" err="1" smtClean="0"/>
              <a:t>explosives</a:t>
            </a:r>
            <a:endParaRPr lang="es-ES" dirty="0" smtClean="0"/>
          </a:p>
          <a:p>
            <a:pPr lvl="1"/>
            <a:r>
              <a:rPr lang="es-ES" dirty="0" err="1" smtClean="0"/>
              <a:t>Applying</a:t>
            </a:r>
            <a:r>
              <a:rPr lang="es-ES" dirty="0" smtClean="0"/>
              <a:t> </a:t>
            </a:r>
            <a:r>
              <a:rPr lang="es-ES" dirty="0" err="1" smtClean="0"/>
              <a:t>exremely</a:t>
            </a:r>
            <a:r>
              <a:rPr lang="es-ES" dirty="0" smtClean="0"/>
              <a:t> </a:t>
            </a:r>
            <a:r>
              <a:rPr lang="es-ES" dirty="0" err="1" smtClean="0"/>
              <a:t>high</a:t>
            </a:r>
            <a:r>
              <a:rPr lang="es-ES" dirty="0" smtClean="0"/>
              <a:t> </a:t>
            </a:r>
            <a:r>
              <a:rPr lang="es-ES" dirty="0" err="1" smtClean="0"/>
              <a:t>temperatures</a:t>
            </a:r>
            <a:r>
              <a:rPr lang="es-ES" dirty="0" smtClean="0"/>
              <a:t> </a:t>
            </a:r>
            <a:r>
              <a:rPr lang="es-ES" dirty="0" err="1" smtClean="0"/>
              <a:t>such</a:t>
            </a:r>
            <a:r>
              <a:rPr lang="es-ES" dirty="0" smtClean="0"/>
              <a:t> as at </a:t>
            </a:r>
            <a:r>
              <a:rPr lang="es-ES" dirty="0" err="1" smtClean="0"/>
              <a:t>the</a:t>
            </a:r>
            <a:r>
              <a:rPr lang="es-ES" dirty="0" smtClean="0"/>
              <a:t> centre of </a:t>
            </a:r>
            <a:r>
              <a:rPr lang="es-ES" dirty="0" err="1" smtClean="0"/>
              <a:t>stars</a:t>
            </a:r>
            <a:endParaRPr lang="es-ES" dirty="0" smtClean="0"/>
          </a:p>
          <a:p>
            <a:pPr lvl="1"/>
            <a:r>
              <a:rPr lang="es-ES" dirty="0" err="1" smtClean="0"/>
              <a:t>Accelerating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speeds</a:t>
            </a:r>
            <a:r>
              <a:rPr lang="es-ES" dirty="0" smtClean="0"/>
              <a:t> </a:t>
            </a:r>
            <a:r>
              <a:rPr lang="es-ES" dirty="0" err="1" smtClean="0"/>
              <a:t>near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speed</a:t>
            </a:r>
            <a:r>
              <a:rPr lang="es-ES" dirty="0" smtClean="0"/>
              <a:t> of light</a:t>
            </a:r>
          </a:p>
          <a:p>
            <a:pPr lvl="1">
              <a:buNone/>
            </a:pPr>
            <a:r>
              <a:rPr lang="es-ES" dirty="0" err="1" smtClean="0"/>
              <a:t>Answer</a:t>
            </a:r>
            <a:endParaRPr lang="es-ES" dirty="0" smtClean="0"/>
          </a:p>
          <a:p>
            <a:pPr lvl="1">
              <a:buNone/>
            </a:pPr>
            <a:r>
              <a:rPr lang="es-ES" dirty="0" err="1" smtClean="0"/>
              <a:t>None</a:t>
            </a:r>
            <a:r>
              <a:rPr lang="es-ES" dirty="0" smtClean="0"/>
              <a:t> of </a:t>
            </a:r>
            <a:r>
              <a:rPr lang="es-ES" dirty="0" err="1" smtClean="0"/>
              <a:t>them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process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spontaneous</a:t>
            </a:r>
            <a:endParaRPr lang="es-E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and </a:t>
            </a:r>
            <a:r>
              <a:rPr lang="es-ES" dirty="0" err="1" smtClean="0"/>
              <a:t>random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If</a:t>
            </a:r>
            <a:r>
              <a:rPr lang="es-ES" dirty="0" smtClean="0"/>
              <a:t> I </a:t>
            </a:r>
            <a:r>
              <a:rPr lang="es-ES" dirty="0" err="1" smtClean="0"/>
              <a:t>toss</a:t>
            </a:r>
            <a:r>
              <a:rPr lang="es-ES" dirty="0" smtClean="0"/>
              <a:t> a </a:t>
            </a:r>
            <a:r>
              <a:rPr lang="es-ES" dirty="0" err="1" smtClean="0"/>
              <a:t>coin</a:t>
            </a:r>
            <a:r>
              <a:rPr lang="es-ES" dirty="0" smtClean="0"/>
              <a:t> 15 times and </a:t>
            </a:r>
            <a:r>
              <a:rPr lang="es-ES" dirty="0" err="1" smtClean="0"/>
              <a:t>each</a:t>
            </a:r>
            <a:r>
              <a:rPr lang="es-ES" dirty="0" smtClean="0"/>
              <a:t> time </a:t>
            </a:r>
            <a:r>
              <a:rPr lang="es-ES" dirty="0" err="1" smtClean="0"/>
              <a:t>get</a:t>
            </a:r>
            <a:r>
              <a:rPr lang="es-ES" dirty="0" smtClean="0"/>
              <a:t> a head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next</a:t>
            </a:r>
            <a:r>
              <a:rPr lang="es-ES" dirty="0" smtClean="0"/>
              <a:t> </a:t>
            </a:r>
            <a:r>
              <a:rPr lang="es-ES" dirty="0" err="1" smtClean="0"/>
              <a:t>toss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more </a:t>
            </a:r>
            <a:r>
              <a:rPr lang="es-ES" dirty="0" err="1" smtClean="0"/>
              <a:t>likely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</a:p>
          <a:p>
            <a:pPr lvl="1"/>
            <a:r>
              <a:rPr lang="es-ES" dirty="0" smtClean="0"/>
              <a:t>A head</a:t>
            </a:r>
          </a:p>
          <a:p>
            <a:pPr lvl="1"/>
            <a:r>
              <a:rPr lang="es-ES" dirty="0" smtClean="0"/>
              <a:t>A </a:t>
            </a:r>
            <a:r>
              <a:rPr lang="es-ES" dirty="0" err="1" smtClean="0"/>
              <a:t>tail</a:t>
            </a:r>
            <a:endParaRPr lang="es-ES" dirty="0" smtClean="0"/>
          </a:p>
          <a:p>
            <a:r>
              <a:rPr lang="es-ES" dirty="0" err="1" smtClean="0"/>
              <a:t>Still</a:t>
            </a:r>
            <a:r>
              <a:rPr lang="es-ES" dirty="0" smtClean="0"/>
              <a:t> </a:t>
            </a:r>
            <a:r>
              <a:rPr lang="es-ES" dirty="0" smtClean="0"/>
              <a:t>50/50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toss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>
                <a:solidFill>
                  <a:schemeClr val="accent6"/>
                </a:solidFill>
              </a:rPr>
              <a:t>random</a:t>
            </a:r>
            <a:endParaRPr lang="es-ES" dirty="0" smtClean="0">
              <a:solidFill>
                <a:schemeClr val="accent6"/>
              </a:solidFill>
            </a:endParaRPr>
          </a:p>
          <a:p>
            <a:r>
              <a:rPr lang="es-ES" dirty="0" smtClean="0"/>
              <a:t>Nuclear </a:t>
            </a:r>
            <a:r>
              <a:rPr lang="es-ES" dirty="0" err="1" smtClean="0"/>
              <a:t>decay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also</a:t>
            </a:r>
            <a:r>
              <a:rPr lang="es-ES" dirty="0" smtClean="0"/>
              <a:t> </a:t>
            </a:r>
            <a:r>
              <a:rPr lang="es-ES" dirty="0" err="1" smtClean="0"/>
              <a:t>random</a:t>
            </a:r>
            <a:endParaRPr lang="es-ES" dirty="0" smtClean="0"/>
          </a:p>
          <a:p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cannot</a:t>
            </a:r>
            <a:r>
              <a:rPr lang="es-ES" dirty="0" smtClean="0"/>
              <a:t> </a:t>
            </a:r>
            <a:r>
              <a:rPr lang="es-ES" dirty="0" err="1" smtClean="0">
                <a:solidFill>
                  <a:schemeClr val="accent6"/>
                </a:solidFill>
              </a:rPr>
              <a:t>predict</a:t>
            </a:r>
            <a:r>
              <a:rPr lang="es-ES" dirty="0" smtClean="0"/>
              <a:t> </a:t>
            </a:r>
            <a:r>
              <a:rPr lang="es-ES" dirty="0" err="1" smtClean="0"/>
              <a:t>exactly</a:t>
            </a:r>
            <a:r>
              <a:rPr lang="es-ES" dirty="0" smtClean="0"/>
              <a:t> </a:t>
            </a:r>
            <a:r>
              <a:rPr lang="es-ES" dirty="0" err="1" smtClean="0"/>
              <a:t>when</a:t>
            </a:r>
            <a:r>
              <a:rPr lang="es-ES" dirty="0" smtClean="0"/>
              <a:t> a </a:t>
            </a:r>
            <a:r>
              <a:rPr lang="es-ES" dirty="0" err="1" smtClean="0"/>
              <a:t>nucleus</a:t>
            </a:r>
            <a:r>
              <a:rPr lang="es-ES" dirty="0" smtClean="0"/>
              <a:t> </a:t>
            </a:r>
            <a:r>
              <a:rPr lang="es-ES" dirty="0" err="1" smtClean="0"/>
              <a:t>will</a:t>
            </a:r>
            <a:r>
              <a:rPr lang="es-ES" dirty="0" smtClean="0"/>
              <a:t> </a:t>
            </a:r>
            <a:r>
              <a:rPr lang="es-ES" dirty="0" err="1" smtClean="0"/>
              <a:t>decay</a:t>
            </a:r>
            <a:endParaRPr lang="es-E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To</a:t>
            </a:r>
            <a:r>
              <a:rPr lang="es-ES" dirty="0" smtClean="0"/>
              <a:t> 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Read</a:t>
            </a:r>
            <a:r>
              <a:rPr lang="es-ES" dirty="0" smtClean="0"/>
              <a:t> p256&amp;7</a:t>
            </a:r>
          </a:p>
          <a:p>
            <a:r>
              <a:rPr lang="es-ES" dirty="0" err="1" smtClean="0"/>
              <a:t>Answer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questions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Homework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Past</a:t>
            </a:r>
            <a:r>
              <a:rPr lang="es-ES" dirty="0" smtClean="0"/>
              <a:t> </a:t>
            </a:r>
            <a:r>
              <a:rPr lang="es-ES" dirty="0" err="1" smtClean="0"/>
              <a:t>paper</a:t>
            </a:r>
            <a:r>
              <a:rPr lang="es-ES" dirty="0" smtClean="0"/>
              <a:t> </a:t>
            </a:r>
            <a:r>
              <a:rPr lang="es-ES" dirty="0" err="1" smtClean="0"/>
              <a:t>Paper</a:t>
            </a:r>
            <a:r>
              <a:rPr lang="es-ES" dirty="0" smtClean="0"/>
              <a:t> 1 </a:t>
            </a:r>
            <a:r>
              <a:rPr lang="es-ES" dirty="0" err="1" smtClean="0"/>
              <a:t>Nov</a:t>
            </a:r>
            <a:r>
              <a:rPr lang="es-ES" dirty="0" smtClean="0"/>
              <a:t> 2005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5.1 </a:t>
            </a:r>
            <a:r>
              <a:rPr lang="es-ES" dirty="0" err="1" smtClean="0"/>
              <a:t>Radioactivity</a:t>
            </a:r>
            <a:endParaRPr lang="es-ES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 err="1" smtClean="0"/>
              <a:t>Core</a:t>
            </a:r>
            <a:endParaRPr lang="es-ES" b="1" dirty="0" smtClean="0"/>
          </a:p>
          <a:p>
            <a:r>
              <a:rPr lang="en-US" dirty="0" smtClean="0"/>
              <a:t>Show </a:t>
            </a:r>
            <a:r>
              <a:rPr lang="en-US" dirty="0" smtClean="0"/>
              <a:t>awareness of the existence of </a:t>
            </a:r>
            <a:r>
              <a:rPr lang="en-US" dirty="0" smtClean="0"/>
              <a:t>background </a:t>
            </a:r>
            <a:r>
              <a:rPr lang="es-ES" dirty="0" err="1" smtClean="0"/>
              <a:t>radiation</a:t>
            </a:r>
            <a:endParaRPr lang="es-ES" dirty="0" smtClean="0"/>
          </a:p>
          <a:p>
            <a:r>
              <a:rPr lang="en-US" dirty="0" smtClean="0"/>
              <a:t>Describe </a:t>
            </a:r>
            <a:r>
              <a:rPr lang="en-US" dirty="0" smtClean="0"/>
              <a:t>the detection of α-particles, β </a:t>
            </a:r>
            <a:r>
              <a:rPr lang="en-US" dirty="0" smtClean="0"/>
              <a:t>–particles and </a:t>
            </a:r>
            <a:r>
              <a:rPr lang="en-US" dirty="0" smtClean="0"/>
              <a:t>γ -</a:t>
            </a:r>
            <a:r>
              <a:rPr lang="en-US" dirty="0" smtClean="0"/>
              <a:t>rays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5.1 (a) Detection of </a:t>
            </a:r>
            <a:r>
              <a:rPr lang="en-US" dirty="0" smtClean="0"/>
              <a:t>radioactivity </a:t>
            </a:r>
            <a:br>
              <a:rPr lang="en-US" dirty="0" smtClean="0"/>
            </a:br>
            <a:r>
              <a:rPr lang="es-ES" dirty="0" err="1" smtClean="0"/>
              <a:t>To</a:t>
            </a:r>
            <a:r>
              <a:rPr lang="es-ES" dirty="0" smtClean="0"/>
              <a:t> 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Watch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demonstration</a:t>
            </a:r>
            <a:r>
              <a:rPr lang="es-ES" dirty="0" smtClean="0"/>
              <a:t> </a:t>
            </a:r>
            <a:r>
              <a:rPr lang="es-ES" dirty="0" err="1" smtClean="0"/>
              <a:t>carefully</a:t>
            </a:r>
            <a:endParaRPr lang="es-ES" dirty="0" smtClean="0"/>
          </a:p>
          <a:p>
            <a:r>
              <a:rPr lang="es-ES" dirty="0" err="1" smtClean="0"/>
              <a:t>Read</a:t>
            </a:r>
            <a:r>
              <a:rPr lang="es-ES" dirty="0" smtClean="0"/>
              <a:t> and </a:t>
            </a:r>
            <a:r>
              <a:rPr lang="es-ES" dirty="0" err="1" smtClean="0"/>
              <a:t>answer</a:t>
            </a:r>
            <a:r>
              <a:rPr lang="es-ES" dirty="0" smtClean="0"/>
              <a:t> p 254-5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5.1 (b) Characteristics of the three kinds of </a:t>
            </a:r>
            <a:r>
              <a:rPr lang="en-US" dirty="0" smtClean="0"/>
              <a:t>emission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 err="1" smtClean="0"/>
              <a:t>Core</a:t>
            </a:r>
            <a:endParaRPr lang="es-ES" b="1" dirty="0" smtClean="0"/>
          </a:p>
          <a:p>
            <a:r>
              <a:rPr lang="en-US" dirty="0" smtClean="0"/>
              <a:t>State </a:t>
            </a:r>
            <a:r>
              <a:rPr lang="en-US" dirty="0" smtClean="0"/>
              <a:t>that radioactive emissions occur </a:t>
            </a:r>
            <a:r>
              <a:rPr lang="en-US" dirty="0" smtClean="0"/>
              <a:t>randomly </a:t>
            </a:r>
            <a:r>
              <a:rPr lang="es-ES" dirty="0" err="1" smtClean="0"/>
              <a:t>over</a:t>
            </a:r>
            <a:r>
              <a:rPr lang="es-ES" dirty="0" smtClean="0"/>
              <a:t> </a:t>
            </a:r>
            <a:r>
              <a:rPr lang="es-ES" dirty="0" err="1" smtClean="0"/>
              <a:t>space</a:t>
            </a:r>
            <a:r>
              <a:rPr lang="es-ES" dirty="0" smtClean="0"/>
              <a:t> and time</a:t>
            </a:r>
          </a:p>
          <a:p>
            <a:r>
              <a:rPr lang="es-ES" dirty="0" err="1" smtClean="0"/>
              <a:t>State</a:t>
            </a:r>
            <a:r>
              <a:rPr lang="es-ES" dirty="0" smtClean="0"/>
              <a:t>,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radioactive</a:t>
            </a:r>
            <a:r>
              <a:rPr lang="es-ES" dirty="0" smtClean="0"/>
              <a:t> </a:t>
            </a:r>
            <a:r>
              <a:rPr lang="es-ES" dirty="0" err="1" smtClean="0"/>
              <a:t>emissions</a:t>
            </a:r>
            <a:r>
              <a:rPr lang="es-ES" dirty="0" smtClean="0"/>
              <a:t>:</a:t>
            </a:r>
          </a:p>
          <a:p>
            <a:pPr lvl="1"/>
            <a:r>
              <a:rPr lang="es-ES" dirty="0" smtClean="0"/>
              <a:t> </a:t>
            </a:r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 smtClean="0"/>
              <a:t>nature</a:t>
            </a:r>
            <a:endParaRPr lang="es-ES" dirty="0" smtClean="0"/>
          </a:p>
          <a:p>
            <a:pPr lvl="1"/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 smtClean="0"/>
              <a:t>relative</a:t>
            </a:r>
            <a:r>
              <a:rPr lang="es-ES" dirty="0" smtClean="0"/>
              <a:t> </a:t>
            </a:r>
            <a:r>
              <a:rPr lang="es-ES" dirty="0" err="1" smtClean="0"/>
              <a:t>ionising</a:t>
            </a:r>
            <a:r>
              <a:rPr lang="es-ES" dirty="0" smtClean="0"/>
              <a:t> </a:t>
            </a:r>
            <a:r>
              <a:rPr lang="es-ES" dirty="0" err="1" smtClean="0"/>
              <a:t>effects</a:t>
            </a:r>
            <a:endParaRPr lang="es-ES" dirty="0" smtClean="0"/>
          </a:p>
          <a:p>
            <a:pPr lvl="1"/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 smtClean="0"/>
              <a:t>relative</a:t>
            </a:r>
            <a:r>
              <a:rPr lang="es-ES" dirty="0" smtClean="0"/>
              <a:t> </a:t>
            </a:r>
            <a:r>
              <a:rPr lang="es-ES" dirty="0" err="1" smtClean="0"/>
              <a:t>penetrating</a:t>
            </a:r>
            <a:r>
              <a:rPr lang="es-ES" dirty="0" smtClean="0"/>
              <a:t> </a:t>
            </a:r>
            <a:r>
              <a:rPr lang="es-ES" dirty="0" err="1" smtClean="0"/>
              <a:t>abilities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err="1" smtClean="0"/>
              <a:t>Supplement</a:t>
            </a:r>
            <a:endParaRPr lang="es-ES" b="1" dirty="0" smtClean="0"/>
          </a:p>
          <a:p>
            <a:r>
              <a:rPr lang="en-US" dirty="0" smtClean="0"/>
              <a:t>Describe their deflection in electric fields </a:t>
            </a:r>
            <a:r>
              <a:rPr lang="en-US" dirty="0" smtClean="0"/>
              <a:t>and </a:t>
            </a:r>
            <a:r>
              <a:rPr lang="es-ES" dirty="0" err="1" smtClean="0"/>
              <a:t>magnetic</a:t>
            </a:r>
            <a:r>
              <a:rPr lang="es-ES" dirty="0" smtClean="0"/>
              <a:t> </a:t>
            </a:r>
            <a:r>
              <a:rPr lang="es-ES" dirty="0" err="1" smtClean="0"/>
              <a:t>fields</a:t>
            </a:r>
            <a:endParaRPr lang="es-ES" dirty="0" smtClean="0"/>
          </a:p>
          <a:p>
            <a:r>
              <a:rPr lang="en-US" dirty="0" smtClean="0"/>
              <a:t>Interpret </a:t>
            </a:r>
            <a:r>
              <a:rPr lang="en-US" dirty="0" smtClean="0"/>
              <a:t>their relative </a:t>
            </a:r>
            <a:r>
              <a:rPr lang="en-US" dirty="0" err="1" smtClean="0"/>
              <a:t>ionising</a:t>
            </a:r>
            <a:r>
              <a:rPr lang="en-US" dirty="0" smtClean="0"/>
              <a:t> effects</a:t>
            </a:r>
          </a:p>
          <a:p>
            <a:endParaRPr lang="es-ES" b="1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To</a:t>
            </a:r>
            <a:r>
              <a:rPr lang="es-ES" dirty="0" smtClean="0"/>
              <a:t> 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Study</a:t>
            </a:r>
            <a:r>
              <a:rPr lang="es-ES" dirty="0" smtClean="0"/>
              <a:t> p253 in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text</a:t>
            </a:r>
            <a:r>
              <a:rPr lang="es-ES" dirty="0" smtClean="0"/>
              <a:t> </a:t>
            </a:r>
            <a:r>
              <a:rPr lang="es-ES" dirty="0" err="1" smtClean="0"/>
              <a:t>books</a:t>
            </a:r>
            <a:endParaRPr lang="es-ES" dirty="0" smtClean="0"/>
          </a:p>
          <a:p>
            <a:r>
              <a:rPr lang="es-ES" sz="6600" dirty="0" err="1" smtClean="0"/>
              <a:t>Now</a:t>
            </a:r>
            <a:r>
              <a:rPr lang="es-ES" sz="6600" dirty="0" smtClean="0"/>
              <a:t> </a:t>
            </a:r>
            <a:r>
              <a:rPr lang="es-ES" sz="6600" dirty="0" err="1" smtClean="0"/>
              <a:t>close</a:t>
            </a:r>
            <a:r>
              <a:rPr lang="es-ES" sz="6600" dirty="0" smtClean="0"/>
              <a:t> </a:t>
            </a:r>
            <a:r>
              <a:rPr lang="es-ES" sz="6600" dirty="0" err="1" smtClean="0"/>
              <a:t>your</a:t>
            </a:r>
            <a:r>
              <a:rPr lang="es-ES" sz="6600" dirty="0" smtClean="0"/>
              <a:t> </a:t>
            </a:r>
            <a:r>
              <a:rPr lang="es-ES" sz="6600" dirty="0" err="1" smtClean="0"/>
              <a:t>books</a:t>
            </a:r>
            <a:endParaRPr lang="es-ES" sz="6600" dirty="0" smtClean="0"/>
          </a:p>
          <a:p>
            <a:r>
              <a:rPr lang="es-ES" dirty="0" smtClean="0"/>
              <a:t>Complete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table</a:t>
            </a:r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300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5.1 (c) </a:t>
            </a:r>
            <a:r>
              <a:rPr lang="es-ES" dirty="0" err="1" smtClean="0"/>
              <a:t>Radioactive</a:t>
            </a:r>
            <a:r>
              <a:rPr lang="es-ES" dirty="0" smtClean="0"/>
              <a:t> </a:t>
            </a:r>
            <a:r>
              <a:rPr lang="es-ES" dirty="0" err="1" smtClean="0"/>
              <a:t>decay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err="1" smtClean="0"/>
              <a:t>Core</a:t>
            </a:r>
            <a:endParaRPr lang="es-ES" b="1" dirty="0" smtClean="0"/>
          </a:p>
          <a:p>
            <a:r>
              <a:rPr lang="en-US" dirty="0" smtClean="0"/>
              <a:t>State that radioactive emissions occur randomly </a:t>
            </a:r>
            <a:r>
              <a:rPr lang="es-ES" dirty="0" err="1" smtClean="0"/>
              <a:t>over</a:t>
            </a:r>
            <a:r>
              <a:rPr lang="es-ES" dirty="0" smtClean="0"/>
              <a:t> </a:t>
            </a:r>
            <a:r>
              <a:rPr lang="es-ES" dirty="0" err="1" smtClean="0"/>
              <a:t>space</a:t>
            </a:r>
            <a:r>
              <a:rPr lang="es-ES" dirty="0" smtClean="0"/>
              <a:t> and time</a:t>
            </a:r>
          </a:p>
          <a:p>
            <a:r>
              <a:rPr lang="en-US" dirty="0" smtClean="0"/>
              <a:t>State the meaning of radioactive decay, </a:t>
            </a:r>
            <a:r>
              <a:rPr lang="en-US" dirty="0" smtClean="0"/>
              <a:t>using equations </a:t>
            </a:r>
            <a:r>
              <a:rPr lang="en-US" dirty="0" smtClean="0"/>
              <a:t>(involving words or symbols) </a:t>
            </a:r>
            <a:r>
              <a:rPr lang="en-US" dirty="0" smtClean="0"/>
              <a:t>to represent </a:t>
            </a:r>
            <a:r>
              <a:rPr lang="en-US" dirty="0" smtClean="0"/>
              <a:t>changes in the composition of </a:t>
            </a:r>
            <a:r>
              <a:rPr lang="en-US" dirty="0" smtClean="0"/>
              <a:t>the nucleus </a:t>
            </a:r>
            <a:r>
              <a:rPr lang="en-US" dirty="0" smtClean="0"/>
              <a:t>when particles are emitted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Equation for alpha decay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153400" cy="2362199"/>
          </a:xfrm>
        </p:spPr>
        <p:txBody>
          <a:bodyPr>
            <a:normAutofit/>
          </a:bodyPr>
          <a:lstStyle/>
          <a:p>
            <a:r>
              <a:rPr lang="en-GB" dirty="0" smtClean="0"/>
              <a:t>Nuclear decay processes can be </a:t>
            </a:r>
            <a:r>
              <a:rPr lang="en-GB" dirty="0" smtClean="0"/>
              <a:t>shown </a:t>
            </a:r>
            <a:r>
              <a:rPr lang="en-GB" dirty="0" smtClean="0"/>
              <a:t>by nuclear equations. The </a:t>
            </a:r>
            <a:r>
              <a:rPr lang="en-GB" dirty="0" smtClean="0"/>
              <a:t>two </a:t>
            </a:r>
            <a:r>
              <a:rPr lang="en-GB" dirty="0" smtClean="0"/>
              <a:t>sides of the equation must ‘balance</a:t>
            </a:r>
            <a:r>
              <a:rPr lang="en-GB" dirty="0" smtClean="0"/>
              <a:t>’.</a:t>
            </a:r>
            <a:endParaRPr lang="en-US" dirty="0" smtClean="0"/>
          </a:p>
          <a:p>
            <a:r>
              <a:rPr lang="en-GB" dirty="0" smtClean="0"/>
              <a:t> alpha source </a:t>
            </a:r>
            <a:r>
              <a:rPr lang="en-GB" dirty="0" err="1" smtClean="0"/>
              <a:t>eg</a:t>
            </a:r>
            <a:r>
              <a:rPr lang="en-GB" dirty="0" smtClean="0"/>
              <a:t> americium-241,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719263" y="3962400"/>
          <a:ext cx="5349875" cy="966788"/>
        </p:xfrm>
        <a:graphic>
          <a:graphicData uri="http://schemas.openxmlformats.org/presentationml/2006/ole">
            <p:oleObj spid="_x0000_s1028" name="Ecuación" r:id="rId3" imgW="1320480" imgH="241200" progId="Equation.3">
              <p:embed/>
            </p:oleObj>
          </a:graphicData>
        </a:graphic>
      </p:graphicFrame>
      <p:sp>
        <p:nvSpPr>
          <p:cNvPr id="10" name="9 Rectángulo"/>
          <p:cNvSpPr/>
          <p:nvPr/>
        </p:nvSpPr>
        <p:spPr>
          <a:xfrm>
            <a:off x="4071934" y="4000504"/>
            <a:ext cx="571504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4071934" y="4500570"/>
            <a:ext cx="571504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Beta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1138229"/>
          </a:xfrm>
        </p:spPr>
        <p:txBody>
          <a:bodyPr/>
          <a:lstStyle/>
          <a:p>
            <a:r>
              <a:rPr lang="en-GB" dirty="0" smtClean="0"/>
              <a:t>A Beta source is strontium-90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1428728" y="3143248"/>
          <a:ext cx="6373368" cy="1295400"/>
        </p:xfrm>
        <a:graphic>
          <a:graphicData uri="http://schemas.openxmlformats.org/presentationml/2006/ole">
            <p:oleObj spid="_x0000_s2050" name="Ecuación" r:id="rId3" imgW="1168200" imgH="241200" progId="Equation.3">
              <p:embed/>
            </p:oleObj>
          </a:graphicData>
        </a:graphic>
      </p:graphicFrame>
      <p:sp>
        <p:nvSpPr>
          <p:cNvPr id="8" name="7 Rectángulo"/>
          <p:cNvSpPr/>
          <p:nvPr/>
        </p:nvSpPr>
        <p:spPr>
          <a:xfrm>
            <a:off x="3857620" y="3286124"/>
            <a:ext cx="571504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3857620" y="3857628"/>
            <a:ext cx="571504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346</Words>
  <Application>Microsoft Office PowerPoint</Application>
  <PresentationFormat>Presentación en pantalla (4:3)</PresentationFormat>
  <Paragraphs>55</Paragraphs>
  <Slides>14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6" baseType="lpstr">
      <vt:lpstr>Tema de Office</vt:lpstr>
      <vt:lpstr>Microsoft Editor de ecuaciones 3.0</vt:lpstr>
      <vt:lpstr>Atomic Physics</vt:lpstr>
      <vt:lpstr>5.1 Radioactivity</vt:lpstr>
      <vt:lpstr>5.1 (a) Detection of radioactivity  To do</vt:lpstr>
      <vt:lpstr>5.1 (b) Characteristics of the three kinds of emission</vt:lpstr>
      <vt:lpstr>Diapositiva 5</vt:lpstr>
      <vt:lpstr>To do</vt:lpstr>
      <vt:lpstr>5.1 (c) Radioactive decay</vt:lpstr>
      <vt:lpstr>Equation for alpha decay</vt:lpstr>
      <vt:lpstr>Beta radiation</vt:lpstr>
      <vt:lpstr>Gamma radiation</vt:lpstr>
      <vt:lpstr>Spontaneous</vt:lpstr>
      <vt:lpstr>and random</vt:lpstr>
      <vt:lpstr>To Do</vt:lpstr>
      <vt:lpstr>Homework</vt:lpstr>
    </vt:vector>
  </TitlesOfParts>
  <Company>grange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Physics</dc:title>
  <dc:creator>sciencia</dc:creator>
  <cp:lastModifiedBy>sciencia</cp:lastModifiedBy>
  <cp:revision>5</cp:revision>
  <dcterms:created xsi:type="dcterms:W3CDTF">2010-04-16T16:49:37Z</dcterms:created>
  <dcterms:modified xsi:type="dcterms:W3CDTF">2010-04-16T19:28:55Z</dcterms:modified>
</cp:coreProperties>
</file>