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66" r:id="rId13"/>
    <p:sldId id="269" r:id="rId14"/>
    <p:sldId id="267" r:id="rId15"/>
    <p:sldId id="268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8C07-E72E-4A5C-A215-B87E085794CA}" type="datetimeFigureOut">
              <a:rPr lang="es-ES" smtClean="0"/>
              <a:pPr/>
              <a:t>25/04/2010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6FAD-C0BF-42B4-A00F-133BD8D018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8C07-E72E-4A5C-A215-B87E085794CA}" type="datetimeFigureOut">
              <a:rPr lang="es-ES" smtClean="0"/>
              <a:pPr/>
              <a:t>25/04/2010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6FAD-C0BF-42B4-A00F-133BD8D018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8C07-E72E-4A5C-A215-B87E085794CA}" type="datetimeFigureOut">
              <a:rPr lang="es-ES" smtClean="0"/>
              <a:pPr/>
              <a:t>25/04/2010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6FAD-C0BF-42B4-A00F-133BD8D018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8C07-E72E-4A5C-A215-B87E085794CA}" type="datetimeFigureOut">
              <a:rPr lang="es-ES" smtClean="0"/>
              <a:pPr/>
              <a:t>25/04/2010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6FAD-C0BF-42B4-A00F-133BD8D018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8C07-E72E-4A5C-A215-B87E085794CA}" type="datetimeFigureOut">
              <a:rPr lang="es-ES" smtClean="0"/>
              <a:pPr/>
              <a:t>25/04/2010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6FAD-C0BF-42B4-A00F-133BD8D018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8C07-E72E-4A5C-A215-B87E085794CA}" type="datetimeFigureOut">
              <a:rPr lang="es-ES" smtClean="0"/>
              <a:pPr/>
              <a:t>25/04/2010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6FAD-C0BF-42B4-A00F-133BD8D018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8C07-E72E-4A5C-A215-B87E085794CA}" type="datetimeFigureOut">
              <a:rPr lang="es-ES" smtClean="0"/>
              <a:pPr/>
              <a:t>25/04/2010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6FAD-C0BF-42B4-A00F-133BD8D018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8C07-E72E-4A5C-A215-B87E085794CA}" type="datetimeFigureOut">
              <a:rPr lang="es-ES" smtClean="0"/>
              <a:pPr/>
              <a:t>25/04/2010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6FAD-C0BF-42B4-A00F-133BD8D018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8C07-E72E-4A5C-A215-B87E085794CA}" type="datetimeFigureOut">
              <a:rPr lang="es-ES" smtClean="0"/>
              <a:pPr/>
              <a:t>25/04/2010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6FAD-C0BF-42B4-A00F-133BD8D018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8C07-E72E-4A5C-A215-B87E085794CA}" type="datetimeFigureOut">
              <a:rPr lang="es-ES" smtClean="0"/>
              <a:pPr/>
              <a:t>25/04/2010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6FAD-C0BF-42B4-A00F-133BD8D018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8C07-E72E-4A5C-A215-B87E085794CA}" type="datetimeFigureOut">
              <a:rPr lang="es-ES" smtClean="0"/>
              <a:pPr/>
              <a:t>25/04/2010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6FAD-C0BF-42B4-A00F-133BD8D018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8C07-E72E-4A5C-A215-B87E085794CA}" type="datetimeFigureOut">
              <a:rPr lang="es-ES" smtClean="0"/>
              <a:pPr/>
              <a:t>25/04/2010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C6FAD-C0BF-42B4-A00F-133BD8D018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Atomic</a:t>
            </a:r>
            <a:r>
              <a:rPr lang="es-ES" dirty="0" smtClean="0"/>
              <a:t> </a:t>
            </a:r>
            <a:r>
              <a:rPr lang="es-ES" dirty="0" err="1" smtClean="0"/>
              <a:t>Physics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0"/>
            <a:ext cx="3352800" cy="533400"/>
          </a:xfrm>
          <a:solidFill>
            <a:srgbClr val="660066"/>
          </a:solidFill>
          <a:ln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2800">
                <a:solidFill>
                  <a:schemeClr val="bg1"/>
                </a:solidFill>
                <a:latin typeface="Arial" charset="0"/>
              </a:rPr>
              <a:t>Safety first</a:t>
            </a:r>
          </a:p>
        </p:txBody>
      </p:sp>
      <p:sp>
        <p:nvSpPr>
          <p:cNvPr id="163843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8229600" cy="1477328"/>
          </a:xfrm>
          <a:prstGeom prst="rect">
            <a:avLst/>
          </a:prstGeom>
          <a:solidFill>
            <a:schemeClr val="tx1">
              <a:alpha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FFFF00"/>
                </a:solidFill>
                <a:latin typeface="Arial" charset="0"/>
              </a:rPr>
              <a:t>There are several types of radiation. They differ in what effects they have and their nature.</a:t>
            </a: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rgbClr val="FFFF00"/>
                </a:solidFill>
                <a:latin typeface="Arial" charset="0"/>
              </a:rPr>
              <a:t>All radioactive sources must be handled safely. </a:t>
            </a: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rgbClr val="FFFF00"/>
                </a:solidFill>
                <a:latin typeface="Arial" charset="0"/>
              </a:rPr>
              <a:t>Do you know what the hazard symbol for radiation is?</a:t>
            </a:r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381000" y="5181600"/>
            <a:ext cx="8534400" cy="646331"/>
          </a:xfrm>
          <a:prstGeom prst="rect">
            <a:avLst/>
          </a:prstGeom>
          <a:solidFill>
            <a:schemeClr val="tx1">
              <a:alpha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FFFF00"/>
                </a:solidFill>
                <a:latin typeface="Arial" charset="0"/>
              </a:rPr>
              <a:t>As well as the normal laboratory safety instructions you follow are there any extra rules concerning radioactivity?</a:t>
            </a:r>
          </a:p>
        </p:txBody>
      </p:sp>
      <p:pic>
        <p:nvPicPr>
          <p:cNvPr id="163846" name="Picture 6" descr="radioactiv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8439" y="2428868"/>
            <a:ext cx="2918703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2514600" y="304800"/>
            <a:ext cx="4191000" cy="914400"/>
          </a:xfrm>
          <a:solidFill>
            <a:srgbClr val="660066"/>
          </a:solidFill>
          <a:ln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GB" sz="2800">
                <a:solidFill>
                  <a:schemeClr val="bg1"/>
                </a:solidFill>
                <a:latin typeface="Arial" charset="0"/>
              </a:rPr>
              <a:t>Springfield Nuclear Power Plant Safety Rules:</a:t>
            </a:r>
          </a:p>
        </p:txBody>
      </p:sp>
      <p:pic>
        <p:nvPicPr>
          <p:cNvPr id="164867" name="Picture 3" descr="radioactiv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8600"/>
            <a:ext cx="1143000" cy="1035050"/>
          </a:xfrm>
          <a:prstGeom prst="rect">
            <a:avLst/>
          </a:prstGeom>
          <a:noFill/>
        </p:spPr>
      </p:pic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8229600" cy="3140075"/>
          </a:xfrm>
          <a:prstGeom prst="rect">
            <a:avLst/>
          </a:prstGeom>
          <a:solidFill>
            <a:schemeClr val="tx1">
              <a:alpha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GB" sz="2000" i="1" dirty="0">
                <a:solidFill>
                  <a:srgbClr val="FFFF00"/>
                </a:solidFill>
              </a:rPr>
              <a:t>Any employee who fails to adhere to the rules below will be suspended: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GB" sz="2000" dirty="0">
                <a:solidFill>
                  <a:srgbClr val="FFFF00"/>
                </a:solidFill>
              </a:rPr>
              <a:t>Do not handle radioactive sources directly use </a:t>
            </a:r>
            <a:r>
              <a:rPr lang="en-GB" sz="2000" b="1" dirty="0">
                <a:solidFill>
                  <a:srgbClr val="FFFF00"/>
                </a:solidFill>
              </a:rPr>
              <a:t>tongs</a:t>
            </a:r>
            <a:r>
              <a:rPr lang="en-GB" sz="2000" dirty="0">
                <a:solidFill>
                  <a:srgbClr val="FFFF00"/>
                </a:solidFill>
              </a:rPr>
              <a:t> or a </a:t>
            </a:r>
            <a:r>
              <a:rPr lang="en-GB" sz="2000" b="1" dirty="0">
                <a:solidFill>
                  <a:srgbClr val="FFFF00"/>
                </a:solidFill>
              </a:rPr>
              <a:t>robotic arm</a:t>
            </a:r>
            <a:r>
              <a:rPr lang="en-GB" sz="2000" dirty="0">
                <a:solidFill>
                  <a:srgbClr val="FFFF00"/>
                </a:solidFill>
              </a:rPr>
              <a:t>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GB" sz="2000" dirty="0">
                <a:solidFill>
                  <a:srgbClr val="FFFF00"/>
                </a:solidFill>
              </a:rPr>
              <a:t>Never </a:t>
            </a:r>
            <a:r>
              <a:rPr lang="en-GB" sz="2000" b="1" dirty="0">
                <a:solidFill>
                  <a:srgbClr val="FFFF00"/>
                </a:solidFill>
              </a:rPr>
              <a:t>point</a:t>
            </a:r>
            <a:r>
              <a:rPr lang="en-GB" sz="2000" dirty="0">
                <a:solidFill>
                  <a:srgbClr val="FFFF00"/>
                </a:solidFill>
              </a:rPr>
              <a:t> a radioactive source at a fellow worker or yourself.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GB" sz="2000" dirty="0">
                <a:solidFill>
                  <a:srgbClr val="FFFF00"/>
                </a:solidFill>
              </a:rPr>
              <a:t>When not in use </a:t>
            </a:r>
            <a:r>
              <a:rPr lang="en-GB" sz="2000" b="1" dirty="0">
                <a:solidFill>
                  <a:srgbClr val="FFFF00"/>
                </a:solidFill>
              </a:rPr>
              <a:t>store radioactive sources in lead-lined containers</a:t>
            </a:r>
            <a:r>
              <a:rPr lang="en-GB" sz="2000" dirty="0">
                <a:solidFill>
                  <a:srgbClr val="FFFF00"/>
                </a:solidFill>
              </a:rPr>
              <a:t>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GB" sz="2000" dirty="0">
                <a:solidFill>
                  <a:srgbClr val="FFFF00"/>
                </a:solidFill>
              </a:rPr>
              <a:t>Always wear </a:t>
            </a:r>
            <a:r>
              <a:rPr lang="en-GB" sz="2000" b="1" dirty="0">
                <a:solidFill>
                  <a:srgbClr val="FFFF00"/>
                </a:solidFill>
              </a:rPr>
              <a:t>radiation protection suits</a:t>
            </a:r>
            <a:r>
              <a:rPr lang="en-GB" sz="2000" dirty="0">
                <a:solidFill>
                  <a:srgbClr val="FFFF00"/>
                </a:solidFill>
              </a:rPr>
              <a:t>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GB" sz="2000" b="1" dirty="0">
                <a:solidFill>
                  <a:srgbClr val="FFFF00"/>
                </a:solidFill>
              </a:rPr>
              <a:t>Radiation badges</a:t>
            </a:r>
            <a:r>
              <a:rPr lang="en-GB" sz="2000" dirty="0">
                <a:solidFill>
                  <a:srgbClr val="FFFF00"/>
                </a:solidFill>
              </a:rPr>
              <a:t> should be worn to record exposure to radiation.</a:t>
            </a:r>
          </a:p>
          <a:p>
            <a:pPr marL="2286000" lvl="4" indent="-457200">
              <a:spcBef>
                <a:spcPct val="50000"/>
              </a:spcBef>
            </a:pPr>
            <a:r>
              <a:rPr lang="en-GB" sz="2000" dirty="0">
                <a:solidFill>
                  <a:srgbClr val="FFFF00"/>
                </a:solidFill>
              </a:rPr>
              <a:t>						Mr. </a:t>
            </a:r>
            <a:r>
              <a:rPr lang="en-GB" sz="2000" dirty="0" err="1">
                <a:solidFill>
                  <a:srgbClr val="FFFF00"/>
                </a:solidFill>
              </a:rPr>
              <a:t>Burnz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609600" y="4648200"/>
            <a:ext cx="7999413" cy="1473200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u="sng" dirty="0">
                <a:solidFill>
                  <a:schemeClr val="bg1"/>
                </a:solidFill>
                <a:latin typeface="Arial" charset="0"/>
              </a:rPr>
              <a:t>Task:</a:t>
            </a:r>
          </a:p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bg1"/>
                </a:solidFill>
                <a:latin typeface="Arial" charset="0"/>
              </a:rPr>
              <a:t>Working in pairs write down the </a:t>
            </a:r>
            <a:r>
              <a:rPr lang="en-GB" sz="2000" b="1" u="sng" dirty="0">
                <a:solidFill>
                  <a:schemeClr val="bg1"/>
                </a:solidFill>
                <a:latin typeface="Arial" charset="0"/>
              </a:rPr>
              <a:t>three safety rules</a:t>
            </a:r>
            <a:r>
              <a:rPr lang="en-GB" sz="2000" dirty="0">
                <a:solidFill>
                  <a:schemeClr val="bg1"/>
                </a:solidFill>
                <a:latin typeface="Arial" charset="0"/>
              </a:rPr>
              <a:t> from above that would be most relevant in your school saying why you chose them. Also say which safety rule you think is the </a:t>
            </a:r>
            <a:r>
              <a:rPr lang="en-GB" sz="2000" b="1" u="sng" dirty="0">
                <a:solidFill>
                  <a:schemeClr val="bg1"/>
                </a:solidFill>
                <a:latin typeface="Arial" charset="0"/>
              </a:rPr>
              <a:t>most important</a:t>
            </a:r>
            <a:r>
              <a:rPr lang="en-GB" sz="2000" dirty="0">
                <a:solidFill>
                  <a:schemeClr val="bg1"/>
                </a:solidFill>
                <a:latin typeface="Arial" charset="0"/>
              </a:rPr>
              <a:t> and </a:t>
            </a:r>
            <a:r>
              <a:rPr lang="en-GB" sz="2000" b="1" u="sng" dirty="0">
                <a:solidFill>
                  <a:schemeClr val="bg1"/>
                </a:solidFill>
                <a:latin typeface="Arial" charset="0"/>
              </a:rPr>
              <a:t>why</a:t>
            </a:r>
            <a:r>
              <a:rPr lang="en-GB" sz="2000" dirty="0">
                <a:solidFill>
                  <a:schemeClr val="bg1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204" name="Picture 28" descr="\\AARDVARK\Boardworks\Content 1\Biology\pictures\cells\animal ce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00200"/>
            <a:ext cx="2362200" cy="1562100"/>
          </a:xfrm>
          <a:prstGeom prst="rect">
            <a:avLst/>
          </a:prstGeom>
          <a:noFill/>
        </p:spPr>
      </p:pic>
      <p:sp>
        <p:nvSpPr>
          <p:cNvPr id="17817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0"/>
            <a:ext cx="3810000" cy="533400"/>
          </a:xfrm>
          <a:solidFill>
            <a:srgbClr val="660066"/>
          </a:solidFill>
          <a:ln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2800">
                <a:solidFill>
                  <a:schemeClr val="bg1"/>
                </a:solidFill>
                <a:latin typeface="Arial" charset="0"/>
              </a:rPr>
              <a:t>Ionising radiation</a:t>
            </a:r>
          </a:p>
        </p:txBody>
      </p:sp>
      <p:sp>
        <p:nvSpPr>
          <p:cNvPr id="178183" name="Text Box 7"/>
          <p:cNvSpPr txBox="1">
            <a:spLocks noChangeArrowheads="1"/>
          </p:cNvSpPr>
          <p:nvPr/>
        </p:nvSpPr>
        <p:spPr bwMode="auto">
          <a:xfrm>
            <a:off x="3200400" y="2514600"/>
            <a:ext cx="5867400" cy="457200"/>
          </a:xfrm>
          <a:prstGeom prst="rect">
            <a:avLst/>
          </a:prstGeom>
          <a:solidFill>
            <a:schemeClr val="tx1">
              <a:alpha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latin typeface="Arial" charset="0"/>
              </a:rPr>
              <a:t>If the exposure is high, it can kill the cell.</a:t>
            </a:r>
          </a:p>
        </p:txBody>
      </p:sp>
      <p:sp>
        <p:nvSpPr>
          <p:cNvPr id="178184" name="Text Box 8"/>
          <p:cNvSpPr txBox="1">
            <a:spLocks noChangeArrowheads="1"/>
          </p:cNvSpPr>
          <p:nvPr/>
        </p:nvSpPr>
        <p:spPr bwMode="auto">
          <a:xfrm>
            <a:off x="3200400" y="3200401"/>
            <a:ext cx="4694238" cy="369332"/>
          </a:xfrm>
          <a:prstGeom prst="rect">
            <a:avLst/>
          </a:prstGeom>
          <a:solidFill>
            <a:schemeClr val="tx1">
              <a:alpha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latin typeface="Arial" charset="0"/>
              </a:rPr>
              <a:t>If the exposure is lower it can cause cancer.</a:t>
            </a:r>
          </a:p>
        </p:txBody>
      </p:sp>
      <p:sp>
        <p:nvSpPr>
          <p:cNvPr id="178185" name="Text Box 9"/>
          <p:cNvSpPr txBox="1">
            <a:spLocks noChangeArrowheads="1"/>
          </p:cNvSpPr>
          <p:nvPr/>
        </p:nvSpPr>
        <p:spPr bwMode="auto">
          <a:xfrm>
            <a:off x="3170238" y="4114801"/>
            <a:ext cx="5668962" cy="369332"/>
          </a:xfrm>
          <a:prstGeom prst="rect">
            <a:avLst/>
          </a:prstGeom>
          <a:solidFill>
            <a:schemeClr val="tx1">
              <a:alpha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latin typeface="Arial" charset="0"/>
              </a:rPr>
              <a:t>The higher the exposure, the higher the risk of cancer.</a:t>
            </a:r>
          </a:p>
        </p:txBody>
      </p:sp>
      <p:sp>
        <p:nvSpPr>
          <p:cNvPr id="178186" name="Text Box 10"/>
          <p:cNvSpPr txBox="1">
            <a:spLocks noChangeArrowheads="1"/>
          </p:cNvSpPr>
          <p:nvPr/>
        </p:nvSpPr>
        <p:spPr bwMode="auto">
          <a:xfrm>
            <a:off x="152400" y="5181600"/>
            <a:ext cx="8305800" cy="457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chemeClr val="accent2"/>
                </a:solidFill>
                <a:latin typeface="Arial" charset="0"/>
              </a:rPr>
              <a:t>Alpha is the most ionising radiation, gamma is the least.</a:t>
            </a:r>
          </a:p>
        </p:txBody>
      </p:sp>
      <p:sp>
        <p:nvSpPr>
          <p:cNvPr id="178187" name="Text Box 11"/>
          <p:cNvSpPr txBox="1">
            <a:spLocks noChangeArrowheads="1"/>
          </p:cNvSpPr>
          <p:nvPr/>
        </p:nvSpPr>
        <p:spPr bwMode="auto">
          <a:xfrm>
            <a:off x="228600" y="762000"/>
            <a:ext cx="8229600" cy="369332"/>
          </a:xfrm>
          <a:prstGeom prst="rect">
            <a:avLst/>
          </a:prstGeom>
          <a:solidFill>
            <a:schemeClr val="tx1">
              <a:alpha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FFFF00"/>
                </a:solidFill>
                <a:latin typeface="Arial" charset="0"/>
              </a:rPr>
              <a:t>What happens if radiation is incident upon a living cell?</a:t>
            </a:r>
          </a:p>
        </p:txBody>
      </p:sp>
      <p:sp>
        <p:nvSpPr>
          <p:cNvPr id="178197" name="Text Box 21"/>
          <p:cNvSpPr txBox="1">
            <a:spLocks noChangeArrowheads="1"/>
          </p:cNvSpPr>
          <p:nvPr/>
        </p:nvSpPr>
        <p:spPr bwMode="auto">
          <a:xfrm>
            <a:off x="152400" y="5791200"/>
            <a:ext cx="8153400" cy="457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chemeClr val="accent2"/>
                </a:solidFill>
                <a:latin typeface="Arial" charset="0"/>
              </a:rPr>
              <a:t>Ionising radiation can be used to kill cancer cells.</a:t>
            </a:r>
          </a:p>
        </p:txBody>
      </p:sp>
      <p:sp>
        <p:nvSpPr>
          <p:cNvPr id="178198" name="Text Box 22"/>
          <p:cNvSpPr txBox="1">
            <a:spLocks noChangeArrowheads="1"/>
          </p:cNvSpPr>
          <p:nvPr/>
        </p:nvSpPr>
        <p:spPr bwMode="auto">
          <a:xfrm>
            <a:off x="3200400" y="1447800"/>
            <a:ext cx="5214938" cy="822325"/>
          </a:xfrm>
          <a:prstGeom prst="rect">
            <a:avLst/>
          </a:prstGeom>
          <a:solidFill>
            <a:schemeClr val="tx1">
              <a:alpha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latin typeface="Arial" charset="0"/>
              </a:rPr>
              <a:t>Radiation can ionise cells which causes cellular damage.</a:t>
            </a:r>
          </a:p>
        </p:txBody>
      </p:sp>
      <p:sp>
        <p:nvSpPr>
          <p:cNvPr id="178199" name="Line 23"/>
          <p:cNvSpPr>
            <a:spLocks noChangeShapeType="1"/>
          </p:cNvSpPr>
          <p:nvPr/>
        </p:nvSpPr>
        <p:spPr bwMode="auto">
          <a:xfrm flipH="1" flipV="1">
            <a:off x="1600200" y="2654300"/>
            <a:ext cx="990600" cy="6858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78200" name="Line 24"/>
          <p:cNvSpPr>
            <a:spLocks noChangeShapeType="1"/>
          </p:cNvSpPr>
          <p:nvPr/>
        </p:nvSpPr>
        <p:spPr bwMode="auto">
          <a:xfrm flipH="1" flipV="1">
            <a:off x="1143000" y="2730500"/>
            <a:ext cx="990600" cy="6858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78201" name="Line 25"/>
          <p:cNvSpPr>
            <a:spLocks noChangeShapeType="1"/>
          </p:cNvSpPr>
          <p:nvPr/>
        </p:nvSpPr>
        <p:spPr bwMode="auto">
          <a:xfrm flipH="1" flipV="1">
            <a:off x="1905000" y="2501900"/>
            <a:ext cx="990600" cy="6858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78202" name="Line 26"/>
          <p:cNvSpPr>
            <a:spLocks noChangeShapeType="1"/>
          </p:cNvSpPr>
          <p:nvPr/>
        </p:nvSpPr>
        <p:spPr bwMode="auto">
          <a:xfrm flipH="1" flipV="1">
            <a:off x="1981200" y="3111500"/>
            <a:ext cx="990600" cy="6858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78203" name="Line 27"/>
          <p:cNvSpPr>
            <a:spLocks noChangeShapeType="1"/>
          </p:cNvSpPr>
          <p:nvPr/>
        </p:nvSpPr>
        <p:spPr bwMode="auto">
          <a:xfrm flipH="1" flipV="1">
            <a:off x="2057400" y="2197100"/>
            <a:ext cx="990600" cy="6858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3" grpId="0" autoUpdateAnimBg="0"/>
      <p:bldP spid="178184" grpId="0" autoUpdateAnimBg="0"/>
      <p:bldP spid="178185" grpId="0" autoUpdateAnimBg="0"/>
      <p:bldP spid="178186" grpId="0" autoUpdateAnimBg="0"/>
      <p:bldP spid="178197" grpId="0" autoUpdateAnimBg="0"/>
      <p:bldP spid="17819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To</a:t>
            </a:r>
            <a:r>
              <a:rPr lang="es-ES" dirty="0" smtClean="0"/>
              <a:t> 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Safety </a:t>
            </a:r>
            <a:r>
              <a:rPr lang="es-ES" dirty="0" err="1" smtClean="0"/>
              <a:t>worksheet</a:t>
            </a: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0"/>
            <a:ext cx="5029200" cy="533400"/>
          </a:xfrm>
          <a:solidFill>
            <a:srgbClr val="660066"/>
          </a:solidFill>
          <a:ln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2800">
                <a:solidFill>
                  <a:schemeClr val="bg1"/>
                </a:solidFill>
                <a:latin typeface="Arial" charset="0"/>
              </a:rPr>
              <a:t>Ionisation questions</a:t>
            </a:r>
          </a:p>
        </p:txBody>
      </p:sp>
      <p:sp>
        <p:nvSpPr>
          <p:cNvPr id="175107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686800" cy="5478423"/>
          </a:xfrm>
          <a:prstGeom prst="rect">
            <a:avLst/>
          </a:prstGeom>
          <a:solidFill>
            <a:schemeClr val="tx1">
              <a:alpha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GB" sz="2000" dirty="0">
                <a:solidFill>
                  <a:schemeClr val="accent2"/>
                </a:solidFill>
                <a:latin typeface="Arial" charset="0"/>
              </a:rPr>
              <a:t>What is ionisation?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n-GB" sz="2000" dirty="0">
              <a:solidFill>
                <a:schemeClr val="accent2"/>
              </a:solidFill>
              <a:latin typeface="Arial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GB" sz="2000" dirty="0">
                <a:solidFill>
                  <a:schemeClr val="accent2"/>
                </a:solidFill>
                <a:latin typeface="Arial" charset="0"/>
              </a:rPr>
              <a:t>How is a neutral atom positively ionised?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n-GB" sz="2000" dirty="0">
              <a:solidFill>
                <a:schemeClr val="accent2"/>
              </a:solidFill>
              <a:latin typeface="Arial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GB" sz="2000" dirty="0">
                <a:solidFill>
                  <a:schemeClr val="accent2"/>
                </a:solidFill>
                <a:latin typeface="Arial" charset="0"/>
              </a:rPr>
              <a:t>How is a neutral atom negatively ionised?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n-GB" sz="2000" dirty="0">
              <a:solidFill>
                <a:schemeClr val="accent2"/>
              </a:solidFill>
              <a:latin typeface="Arial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GB" sz="2000" dirty="0">
                <a:solidFill>
                  <a:schemeClr val="accent2"/>
                </a:solidFill>
                <a:latin typeface="Arial" charset="0"/>
              </a:rPr>
              <a:t>What two effects on living cells can ionisation have?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n-GB" sz="2000" dirty="0">
              <a:solidFill>
                <a:schemeClr val="accent2"/>
              </a:solidFill>
              <a:latin typeface="Arial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GB" sz="2000" dirty="0">
                <a:solidFill>
                  <a:schemeClr val="accent2"/>
                </a:solidFill>
                <a:latin typeface="Arial" charset="0"/>
              </a:rPr>
              <a:t>Which type of radiation is the most ionising?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n-GB" sz="2000" dirty="0">
              <a:solidFill>
                <a:schemeClr val="accent2"/>
              </a:solidFill>
              <a:latin typeface="Arial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GB" sz="2000" dirty="0">
                <a:solidFill>
                  <a:schemeClr val="accent2"/>
                </a:solidFill>
                <a:latin typeface="Arial" charset="0"/>
              </a:rPr>
              <a:t>Which type of radiation is the least ionising</a:t>
            </a:r>
            <a:r>
              <a:rPr lang="en-GB" sz="2000" dirty="0" smtClean="0">
                <a:solidFill>
                  <a:schemeClr val="accent2"/>
                </a:solidFill>
                <a:latin typeface="Arial" charset="0"/>
              </a:rPr>
              <a:t>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n-GB" sz="2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5109" name="Text Box 5"/>
          <p:cNvSpPr txBox="1">
            <a:spLocks noChangeArrowheads="1"/>
          </p:cNvSpPr>
          <p:nvPr/>
        </p:nvSpPr>
        <p:spPr bwMode="auto">
          <a:xfrm>
            <a:off x="914400" y="1050925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FF0000"/>
                </a:solidFill>
                <a:latin typeface="Arial" charset="0"/>
              </a:rPr>
              <a:t>When a neutral atom loses or gains electrons and hence charge.</a:t>
            </a:r>
          </a:p>
        </p:txBody>
      </p:sp>
      <p:sp>
        <p:nvSpPr>
          <p:cNvPr id="175110" name="Text Box 6"/>
          <p:cNvSpPr txBox="1">
            <a:spLocks noChangeArrowheads="1"/>
          </p:cNvSpPr>
          <p:nvPr/>
        </p:nvSpPr>
        <p:spPr bwMode="auto">
          <a:xfrm>
            <a:off x="914400" y="19812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FF0000"/>
                </a:solidFill>
                <a:latin typeface="Arial" charset="0"/>
              </a:rPr>
              <a:t>By losing electrons.</a:t>
            </a:r>
          </a:p>
        </p:txBody>
      </p:sp>
      <p:sp>
        <p:nvSpPr>
          <p:cNvPr id="175111" name="Text Box 7"/>
          <p:cNvSpPr txBox="1">
            <a:spLocks noChangeArrowheads="1"/>
          </p:cNvSpPr>
          <p:nvPr/>
        </p:nvSpPr>
        <p:spPr bwMode="auto">
          <a:xfrm>
            <a:off x="914400" y="29718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FF0000"/>
                </a:solidFill>
                <a:latin typeface="Arial" charset="0"/>
              </a:rPr>
              <a:t>By gaining electrons</a:t>
            </a:r>
            <a:r>
              <a:rPr lang="en-GB" sz="2000">
                <a:solidFill>
                  <a:srgbClr val="66FFFF"/>
                </a:solidFill>
                <a:latin typeface="Arial" charset="0"/>
              </a:rPr>
              <a:t>.</a:t>
            </a:r>
          </a:p>
        </p:txBody>
      </p:sp>
      <p:sp>
        <p:nvSpPr>
          <p:cNvPr id="175112" name="Text Box 8"/>
          <p:cNvSpPr txBox="1">
            <a:spLocks noChangeArrowheads="1"/>
          </p:cNvSpPr>
          <p:nvPr/>
        </p:nvSpPr>
        <p:spPr bwMode="auto">
          <a:xfrm>
            <a:off x="914400" y="38100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FF0000"/>
                </a:solidFill>
                <a:latin typeface="Arial" charset="0"/>
              </a:rPr>
              <a:t>Kill cells or cause cancer.</a:t>
            </a:r>
          </a:p>
        </p:txBody>
      </p:sp>
      <p:sp>
        <p:nvSpPr>
          <p:cNvPr id="175113" name="Text Box 9"/>
          <p:cNvSpPr txBox="1">
            <a:spLocks noChangeArrowheads="1"/>
          </p:cNvSpPr>
          <p:nvPr/>
        </p:nvSpPr>
        <p:spPr bwMode="auto">
          <a:xfrm>
            <a:off x="914400" y="48006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FF0000"/>
                </a:solidFill>
                <a:latin typeface="Arial" charset="0"/>
              </a:rPr>
              <a:t>Alpha radiation</a:t>
            </a:r>
            <a:r>
              <a:rPr lang="en-GB" sz="2000">
                <a:solidFill>
                  <a:srgbClr val="66FFFF"/>
                </a:solidFill>
                <a:latin typeface="Arial" charset="0"/>
              </a:rPr>
              <a:t>.</a:t>
            </a:r>
          </a:p>
        </p:txBody>
      </p:sp>
      <p:sp>
        <p:nvSpPr>
          <p:cNvPr id="175114" name="Text Box 10"/>
          <p:cNvSpPr txBox="1">
            <a:spLocks noChangeArrowheads="1"/>
          </p:cNvSpPr>
          <p:nvPr/>
        </p:nvSpPr>
        <p:spPr bwMode="auto">
          <a:xfrm>
            <a:off x="914400" y="57150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Arial" charset="0"/>
              </a:rPr>
              <a:t>Gamma radiation.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9" grpId="0" autoUpdateAnimBg="0"/>
      <p:bldP spid="175110" grpId="0" autoUpdateAnimBg="0"/>
      <p:bldP spid="175111" grpId="0" autoUpdateAnimBg="0"/>
      <p:bldP spid="175112" grpId="0" autoUpdateAnimBg="0"/>
      <p:bldP spid="175113" grpId="0" autoUpdateAnimBg="0"/>
      <p:bldP spid="17511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0"/>
            <a:ext cx="5562600" cy="533400"/>
          </a:xfrm>
          <a:solidFill>
            <a:srgbClr val="660066"/>
          </a:solidFill>
          <a:ln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2800">
                <a:solidFill>
                  <a:schemeClr val="bg1"/>
                </a:solidFill>
                <a:latin typeface="Arial" charset="0"/>
              </a:rPr>
              <a:t>Which type of radiation is…..</a:t>
            </a:r>
          </a:p>
        </p:txBody>
      </p:sp>
      <p:sp>
        <p:nvSpPr>
          <p:cNvPr id="176131" name="Text Box 3"/>
          <p:cNvSpPr txBox="1">
            <a:spLocks noChangeArrowheads="1"/>
          </p:cNvSpPr>
          <p:nvPr/>
        </p:nvSpPr>
        <p:spPr bwMode="auto">
          <a:xfrm>
            <a:off x="304800" y="914400"/>
            <a:ext cx="8410604" cy="4893647"/>
          </a:xfrm>
          <a:prstGeom prst="rect">
            <a:avLst/>
          </a:prstGeom>
          <a:solidFill>
            <a:schemeClr val="tx1">
              <a:alpha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GB" sz="2400" dirty="0">
                <a:solidFill>
                  <a:schemeClr val="accent2"/>
                </a:solidFill>
                <a:latin typeface="Arial" charset="0"/>
              </a:rPr>
              <a:t>The most penetrating?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GB" sz="2400" dirty="0">
                <a:solidFill>
                  <a:schemeClr val="accent2"/>
                </a:solidFill>
                <a:latin typeface="Arial" charset="0"/>
              </a:rPr>
              <a:t>The least penetrating?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GB" sz="2400" dirty="0">
                <a:solidFill>
                  <a:schemeClr val="accent2"/>
                </a:solidFill>
                <a:latin typeface="Arial" charset="0"/>
              </a:rPr>
              <a:t>Least dangerous outside the body?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GB" sz="2400" dirty="0">
                <a:solidFill>
                  <a:schemeClr val="accent2"/>
                </a:solidFill>
                <a:latin typeface="Arial" charset="0"/>
              </a:rPr>
              <a:t>Most dangerous inside the body?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GB" sz="2400" dirty="0">
                <a:solidFill>
                  <a:schemeClr val="accent2"/>
                </a:solidFill>
                <a:latin typeface="Arial" charset="0"/>
              </a:rPr>
              <a:t>High energy electrons?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GB" sz="2400" dirty="0">
                <a:solidFill>
                  <a:schemeClr val="accent2"/>
                </a:solidFill>
                <a:latin typeface="Arial" charset="0"/>
              </a:rPr>
              <a:t>Has a negative charge?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GB" sz="2400" dirty="0">
                <a:solidFill>
                  <a:schemeClr val="accent2"/>
                </a:solidFill>
                <a:latin typeface="Arial" charset="0"/>
              </a:rPr>
              <a:t>Is weakly ionising?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GB" sz="2400" dirty="0">
                <a:solidFill>
                  <a:schemeClr val="accent2"/>
                </a:solidFill>
                <a:latin typeface="Arial" charset="0"/>
              </a:rPr>
              <a:t>Has zero charge and zero mass?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GB" sz="2400" dirty="0">
                <a:solidFill>
                  <a:schemeClr val="accent2"/>
                </a:solidFill>
                <a:latin typeface="Arial" charset="0"/>
              </a:rPr>
              <a:t>Only reduced in intensity by lead and concrete?</a:t>
            </a:r>
          </a:p>
        </p:txBody>
      </p:sp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4191000" y="914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  <a:latin typeface="Arial" charset="0"/>
              </a:rPr>
              <a:t>Gamma</a:t>
            </a:r>
          </a:p>
        </p:txBody>
      </p:sp>
      <p:sp>
        <p:nvSpPr>
          <p:cNvPr id="176133" name="Text Box 5"/>
          <p:cNvSpPr txBox="1">
            <a:spLocks noChangeArrowheads="1"/>
          </p:cNvSpPr>
          <p:nvPr/>
        </p:nvSpPr>
        <p:spPr bwMode="auto">
          <a:xfrm>
            <a:off x="4191000" y="1447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  <a:latin typeface="Arial" charset="0"/>
              </a:rPr>
              <a:t>Alpha</a:t>
            </a:r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5867400" y="1981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latin typeface="Arial" charset="0"/>
              </a:rPr>
              <a:t>Alpha</a:t>
            </a:r>
          </a:p>
        </p:txBody>
      </p:sp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5715000" y="2590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latin typeface="Arial" charset="0"/>
              </a:rPr>
              <a:t>Alpha</a:t>
            </a:r>
          </a:p>
        </p:txBody>
      </p:sp>
      <p:sp>
        <p:nvSpPr>
          <p:cNvPr id="176136" name="Text Box 8"/>
          <p:cNvSpPr txBox="1">
            <a:spLocks noChangeArrowheads="1"/>
          </p:cNvSpPr>
          <p:nvPr/>
        </p:nvSpPr>
        <p:spPr bwMode="auto">
          <a:xfrm>
            <a:off x="4191000" y="3124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latin typeface="Arial" charset="0"/>
              </a:rPr>
              <a:t>Beta</a:t>
            </a:r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191000" y="3733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latin typeface="Arial" charset="0"/>
              </a:rPr>
              <a:t>Beta</a:t>
            </a:r>
          </a:p>
        </p:txBody>
      </p:sp>
      <p:sp>
        <p:nvSpPr>
          <p:cNvPr id="176138" name="Text Box 10"/>
          <p:cNvSpPr txBox="1">
            <a:spLocks noChangeArrowheads="1"/>
          </p:cNvSpPr>
          <p:nvPr/>
        </p:nvSpPr>
        <p:spPr bwMode="auto">
          <a:xfrm>
            <a:off x="4191000" y="4267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  <a:latin typeface="Arial" charset="0"/>
              </a:rPr>
              <a:t>Beta</a:t>
            </a:r>
          </a:p>
        </p:txBody>
      </p:sp>
      <p:sp>
        <p:nvSpPr>
          <p:cNvPr id="176139" name="Text Box 11"/>
          <p:cNvSpPr txBox="1">
            <a:spLocks noChangeArrowheads="1"/>
          </p:cNvSpPr>
          <p:nvPr/>
        </p:nvSpPr>
        <p:spPr bwMode="auto">
          <a:xfrm>
            <a:off x="5334000" y="4724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  <a:latin typeface="Arial" charset="0"/>
              </a:rPr>
              <a:t>Gamma</a:t>
            </a:r>
          </a:p>
        </p:txBody>
      </p:sp>
      <p:sp>
        <p:nvSpPr>
          <p:cNvPr id="176140" name="Text Box 12"/>
          <p:cNvSpPr txBox="1">
            <a:spLocks noChangeArrowheads="1"/>
          </p:cNvSpPr>
          <p:nvPr/>
        </p:nvSpPr>
        <p:spPr bwMode="auto">
          <a:xfrm>
            <a:off x="7543800" y="5257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  <a:latin typeface="Arial" charset="0"/>
              </a:rPr>
              <a:t>Gamma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2" grpId="0" autoUpdateAnimBg="0"/>
      <p:bldP spid="176133" grpId="0" autoUpdateAnimBg="0"/>
      <p:bldP spid="176134" grpId="0" autoUpdateAnimBg="0"/>
      <p:bldP spid="176135" grpId="0" autoUpdateAnimBg="0"/>
      <p:bldP spid="176136" grpId="0" autoUpdateAnimBg="0"/>
      <p:bldP spid="176137" grpId="0" autoUpdateAnimBg="0"/>
      <p:bldP spid="176138" grpId="0" autoUpdateAnimBg="0"/>
      <p:bldP spid="176139" grpId="0" autoUpdateAnimBg="0"/>
      <p:bldP spid="17614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Core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(d) Half-life -use the term half-life in simple </a:t>
            </a:r>
            <a:r>
              <a:rPr lang="en-US" dirty="0" smtClean="0"/>
              <a:t>calculations which </a:t>
            </a:r>
            <a:r>
              <a:rPr lang="en-US" dirty="0" smtClean="0"/>
              <a:t>might involve information in tables </a:t>
            </a:r>
            <a:r>
              <a:rPr lang="en-US" dirty="0" smtClean="0"/>
              <a:t>or </a:t>
            </a:r>
            <a:r>
              <a:rPr lang="es-ES" dirty="0" err="1" smtClean="0"/>
              <a:t>decay</a:t>
            </a:r>
            <a:r>
              <a:rPr lang="es-ES" dirty="0" smtClean="0"/>
              <a:t> </a:t>
            </a:r>
            <a:r>
              <a:rPr lang="es-ES" dirty="0" smtClean="0"/>
              <a:t>curves</a:t>
            </a:r>
          </a:p>
          <a:p>
            <a:r>
              <a:rPr lang="en-US" dirty="0" smtClean="0"/>
              <a:t>(e) Safety precautions -describe how radioactive materials </a:t>
            </a:r>
            <a:r>
              <a:rPr lang="en-US" dirty="0" smtClean="0"/>
              <a:t>are handled</a:t>
            </a:r>
            <a:r>
              <a:rPr lang="en-US" dirty="0" smtClean="0"/>
              <a:t>, used and stored in a safe way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85720" y="785794"/>
            <a:ext cx="8358246" cy="578647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16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0"/>
            <a:ext cx="4038600" cy="533400"/>
          </a:xfrm>
          <a:solidFill>
            <a:srgbClr val="0000FF"/>
          </a:solidFill>
          <a:ln>
            <a:solidFill>
              <a:srgbClr val="00006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2800">
                <a:solidFill>
                  <a:schemeClr val="bg1"/>
                </a:solidFill>
                <a:latin typeface="Arial" charset="0"/>
              </a:rPr>
              <a:t>Half life</a:t>
            </a:r>
          </a:p>
        </p:txBody>
      </p:sp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457200" y="2209800"/>
            <a:ext cx="6477000" cy="8223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Arial" charset="0"/>
              </a:rPr>
              <a:t>The time it takes the number of radioactive nuclei in a sample to decrease by 50%.  </a:t>
            </a:r>
          </a:p>
        </p:txBody>
      </p:sp>
      <p:sp>
        <p:nvSpPr>
          <p:cNvPr id="220166" name="Text Box 6"/>
          <p:cNvSpPr txBox="1">
            <a:spLocks noChangeArrowheads="1"/>
          </p:cNvSpPr>
          <p:nvPr/>
        </p:nvSpPr>
        <p:spPr bwMode="auto">
          <a:xfrm>
            <a:off x="1600200" y="3810000"/>
            <a:ext cx="5943600" cy="8223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Arial" charset="0"/>
              </a:rPr>
              <a:t>The time it takes the count rate from a radioisotope to decrease by 50%.</a:t>
            </a:r>
          </a:p>
        </p:txBody>
      </p:sp>
      <p:sp>
        <p:nvSpPr>
          <p:cNvPr id="220167" name="Text Box 7"/>
          <p:cNvSpPr txBox="1">
            <a:spLocks noChangeArrowheads="1"/>
          </p:cNvSpPr>
          <p:nvPr/>
        </p:nvSpPr>
        <p:spPr bwMode="auto">
          <a:xfrm>
            <a:off x="304800" y="9144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Arial" charset="0"/>
              </a:rPr>
              <a:t>There are two definitions of half life:</a:t>
            </a:r>
          </a:p>
        </p:txBody>
      </p:sp>
      <p:sp>
        <p:nvSpPr>
          <p:cNvPr id="220168" name="Text Box 8"/>
          <p:cNvSpPr txBox="1">
            <a:spLocks noChangeArrowheads="1"/>
          </p:cNvSpPr>
          <p:nvPr/>
        </p:nvSpPr>
        <p:spPr bwMode="auto">
          <a:xfrm>
            <a:off x="1295400" y="55626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Arial" charset="0"/>
              </a:rPr>
              <a:t>You must learn both of these definitions!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0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0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5" grpId="0" animBg="1" autoUpdateAnimBg="0"/>
      <p:bldP spid="220166" grpId="0" animBg="1" autoUpdateAnimBg="0"/>
      <p:bldP spid="22016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Rectángulo"/>
          <p:cNvSpPr/>
          <p:nvPr/>
        </p:nvSpPr>
        <p:spPr>
          <a:xfrm>
            <a:off x="0" y="714356"/>
            <a:ext cx="9144000" cy="6143644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306" name="Rectangle 1026"/>
          <p:cNvSpPr>
            <a:spLocks noChangeArrowheads="1"/>
          </p:cNvSpPr>
          <p:nvPr>
            <p:ph type="title"/>
          </p:nvPr>
        </p:nvSpPr>
        <p:spPr bwMode="auto">
          <a:xfrm>
            <a:off x="0" y="0"/>
            <a:ext cx="6248400" cy="533400"/>
          </a:xfrm>
          <a:solidFill>
            <a:srgbClr val="0000FF"/>
          </a:solidFill>
          <a:ln>
            <a:solidFill>
              <a:srgbClr val="00006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2800">
                <a:solidFill>
                  <a:schemeClr val="bg1"/>
                </a:solidFill>
                <a:latin typeface="Arial" charset="0"/>
              </a:rPr>
              <a:t>Graphical representation of half life</a:t>
            </a:r>
          </a:p>
        </p:txBody>
      </p:sp>
      <p:sp>
        <p:nvSpPr>
          <p:cNvPr id="226307" name="Line 1027"/>
          <p:cNvSpPr>
            <a:spLocks noChangeShapeType="1"/>
          </p:cNvSpPr>
          <p:nvPr/>
        </p:nvSpPr>
        <p:spPr bwMode="auto">
          <a:xfrm flipV="1">
            <a:off x="1828800" y="1524000"/>
            <a:ext cx="0" cy="4114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26308" name="Line 1028"/>
          <p:cNvSpPr>
            <a:spLocks noChangeShapeType="1"/>
          </p:cNvSpPr>
          <p:nvPr/>
        </p:nvSpPr>
        <p:spPr bwMode="auto">
          <a:xfrm>
            <a:off x="1600200" y="5257800"/>
            <a:ext cx="36576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26309" name="Arc 1029"/>
          <p:cNvSpPr>
            <a:spLocks/>
          </p:cNvSpPr>
          <p:nvPr/>
        </p:nvSpPr>
        <p:spPr bwMode="auto">
          <a:xfrm flipH="1" flipV="1">
            <a:off x="1854200" y="2057400"/>
            <a:ext cx="2794000" cy="3048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409"/>
              <a:gd name="T1" fmla="*/ 0 h 21600"/>
              <a:gd name="T2" fmla="*/ 21409 w 21409"/>
              <a:gd name="T3" fmla="*/ 18735 h 21600"/>
              <a:gd name="T4" fmla="*/ 0 w 2140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09" h="21600" fill="none" extrusionOk="0">
                <a:moveTo>
                  <a:pt x="-1" y="0"/>
                </a:moveTo>
                <a:cubicBezTo>
                  <a:pt x="10822" y="0"/>
                  <a:pt x="19973" y="8008"/>
                  <a:pt x="21409" y="18734"/>
                </a:cubicBezTo>
              </a:path>
              <a:path w="21409" h="21600" stroke="0" extrusionOk="0">
                <a:moveTo>
                  <a:pt x="-1" y="0"/>
                </a:moveTo>
                <a:cubicBezTo>
                  <a:pt x="10822" y="0"/>
                  <a:pt x="19973" y="8008"/>
                  <a:pt x="21409" y="18734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6311" name="Line 1031"/>
          <p:cNvSpPr>
            <a:spLocks noChangeShapeType="1"/>
          </p:cNvSpPr>
          <p:nvPr/>
        </p:nvSpPr>
        <p:spPr bwMode="auto">
          <a:xfrm>
            <a:off x="1828800" y="4038600"/>
            <a:ext cx="68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26312" name="Line 1032"/>
          <p:cNvSpPr>
            <a:spLocks noChangeShapeType="1"/>
          </p:cNvSpPr>
          <p:nvPr/>
        </p:nvSpPr>
        <p:spPr bwMode="auto">
          <a:xfrm>
            <a:off x="2514600" y="4038600"/>
            <a:ext cx="0" cy="11430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26313" name="Line 1033"/>
          <p:cNvSpPr>
            <a:spLocks noChangeShapeType="1"/>
          </p:cNvSpPr>
          <p:nvPr/>
        </p:nvSpPr>
        <p:spPr bwMode="auto">
          <a:xfrm>
            <a:off x="1828800" y="4648200"/>
            <a:ext cx="13716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26314" name="Line 1034"/>
          <p:cNvSpPr>
            <a:spLocks noChangeShapeType="1"/>
          </p:cNvSpPr>
          <p:nvPr/>
        </p:nvSpPr>
        <p:spPr bwMode="auto">
          <a:xfrm>
            <a:off x="3200400" y="4648200"/>
            <a:ext cx="0" cy="5334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26316" name="Text Box 1036"/>
          <p:cNvSpPr txBox="1">
            <a:spLocks noChangeArrowheads="1"/>
          </p:cNvSpPr>
          <p:nvPr/>
        </p:nvSpPr>
        <p:spPr bwMode="auto">
          <a:xfrm>
            <a:off x="0" y="1357298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>
                <a:solidFill>
                  <a:schemeClr val="accent2"/>
                </a:solidFill>
                <a:latin typeface="Comic Sans MS" pitchFamily="66" charset="0"/>
              </a:rPr>
              <a:t>Decay rate (counts/min)</a:t>
            </a:r>
          </a:p>
        </p:txBody>
      </p:sp>
      <p:sp>
        <p:nvSpPr>
          <p:cNvPr id="226317" name="Text Box 1037"/>
          <p:cNvSpPr txBox="1">
            <a:spLocks noChangeArrowheads="1"/>
          </p:cNvSpPr>
          <p:nvPr/>
        </p:nvSpPr>
        <p:spPr bwMode="auto">
          <a:xfrm>
            <a:off x="3733800" y="57150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>
                <a:solidFill>
                  <a:schemeClr val="accent2"/>
                </a:solidFill>
                <a:latin typeface="Comic Sans MS" pitchFamily="66" charset="0"/>
              </a:rPr>
              <a:t>Time (min)</a:t>
            </a:r>
          </a:p>
        </p:txBody>
      </p:sp>
      <p:sp>
        <p:nvSpPr>
          <p:cNvPr id="226318" name="Oval 1038"/>
          <p:cNvSpPr>
            <a:spLocks noChangeArrowheads="1"/>
          </p:cNvSpPr>
          <p:nvPr/>
        </p:nvSpPr>
        <p:spPr bwMode="auto">
          <a:xfrm>
            <a:off x="1676400" y="5105400"/>
            <a:ext cx="304800" cy="3048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6319" name="Text Box 1039"/>
          <p:cNvSpPr txBox="1">
            <a:spLocks noChangeArrowheads="1"/>
          </p:cNvSpPr>
          <p:nvPr/>
        </p:nvSpPr>
        <p:spPr bwMode="auto">
          <a:xfrm>
            <a:off x="762000" y="2286000"/>
            <a:ext cx="990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2000">
                <a:solidFill>
                  <a:schemeClr val="accent2"/>
                </a:solidFill>
                <a:latin typeface="Comic Sans MS" pitchFamily="66" charset="0"/>
              </a:rPr>
              <a:t>80</a:t>
            </a:r>
          </a:p>
          <a:p>
            <a:pPr algn="r">
              <a:spcBef>
                <a:spcPct val="50000"/>
              </a:spcBef>
            </a:pPr>
            <a:endParaRPr lang="en-GB" sz="1200">
              <a:solidFill>
                <a:schemeClr val="accent2"/>
              </a:solidFill>
              <a:latin typeface="Comic Sans MS" pitchFamily="66" charset="0"/>
            </a:endParaRPr>
          </a:p>
          <a:p>
            <a:pPr algn="r">
              <a:spcBef>
                <a:spcPct val="50000"/>
              </a:spcBef>
            </a:pPr>
            <a:r>
              <a:rPr lang="en-GB" sz="2000">
                <a:solidFill>
                  <a:schemeClr val="accent2"/>
                </a:solidFill>
                <a:latin typeface="Comic Sans MS" pitchFamily="66" charset="0"/>
              </a:rPr>
              <a:t>60</a:t>
            </a:r>
          </a:p>
          <a:p>
            <a:pPr algn="r">
              <a:spcBef>
                <a:spcPct val="50000"/>
              </a:spcBef>
            </a:pPr>
            <a:endParaRPr lang="en-GB" sz="1400">
              <a:solidFill>
                <a:schemeClr val="accent2"/>
              </a:solidFill>
              <a:latin typeface="Comic Sans MS" pitchFamily="66" charset="0"/>
            </a:endParaRPr>
          </a:p>
          <a:p>
            <a:pPr algn="r">
              <a:spcBef>
                <a:spcPct val="50000"/>
              </a:spcBef>
            </a:pPr>
            <a:r>
              <a:rPr lang="en-GB" sz="2000">
                <a:solidFill>
                  <a:schemeClr val="accent2"/>
                </a:solidFill>
                <a:latin typeface="Comic Sans MS" pitchFamily="66" charset="0"/>
              </a:rPr>
              <a:t>40</a:t>
            </a:r>
          </a:p>
          <a:p>
            <a:pPr algn="r">
              <a:spcBef>
                <a:spcPct val="50000"/>
              </a:spcBef>
            </a:pPr>
            <a:endParaRPr lang="en-GB" sz="1000">
              <a:solidFill>
                <a:schemeClr val="accent2"/>
              </a:solidFill>
              <a:latin typeface="Comic Sans MS" pitchFamily="66" charset="0"/>
            </a:endParaRPr>
          </a:p>
          <a:p>
            <a:pPr algn="r">
              <a:spcBef>
                <a:spcPct val="50000"/>
              </a:spcBef>
            </a:pPr>
            <a:r>
              <a:rPr lang="en-GB" sz="2000">
                <a:solidFill>
                  <a:schemeClr val="accent2"/>
                </a:solidFill>
                <a:latin typeface="Comic Sans MS" pitchFamily="66" charset="0"/>
              </a:rPr>
              <a:t>20</a:t>
            </a:r>
          </a:p>
        </p:txBody>
      </p:sp>
      <p:sp>
        <p:nvSpPr>
          <p:cNvPr id="226320" name="Text Box 1040"/>
          <p:cNvSpPr txBox="1">
            <a:spLocks noChangeArrowheads="1"/>
          </p:cNvSpPr>
          <p:nvPr/>
        </p:nvSpPr>
        <p:spPr bwMode="auto">
          <a:xfrm>
            <a:off x="1752600" y="5334000"/>
            <a:ext cx="320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        </a:t>
            </a:r>
            <a:r>
              <a:rPr lang="en-GB" sz="2000">
                <a:solidFill>
                  <a:schemeClr val="accent2"/>
                </a:solidFill>
                <a:latin typeface="Comic Sans MS" pitchFamily="66" charset="0"/>
              </a:rPr>
              <a:t>2       4       6        8</a:t>
            </a:r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	</a:t>
            </a:r>
          </a:p>
        </p:txBody>
      </p:sp>
      <p:sp>
        <p:nvSpPr>
          <p:cNvPr id="226322" name="Text Box 1042"/>
          <p:cNvSpPr txBox="1">
            <a:spLocks noChangeArrowheads="1"/>
          </p:cNvSpPr>
          <p:nvPr/>
        </p:nvSpPr>
        <p:spPr bwMode="auto">
          <a:xfrm>
            <a:off x="3276600" y="1524000"/>
            <a:ext cx="502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accent2"/>
                </a:solidFill>
                <a:latin typeface="Arial" charset="0"/>
              </a:rPr>
              <a:t>What is the half life of the radioisotope represented by the following graph?</a:t>
            </a:r>
          </a:p>
        </p:txBody>
      </p:sp>
      <p:sp>
        <p:nvSpPr>
          <p:cNvPr id="226324" name="Text Box 1044"/>
          <p:cNvSpPr txBox="1">
            <a:spLocks noChangeArrowheads="1"/>
          </p:cNvSpPr>
          <p:nvPr/>
        </p:nvSpPr>
        <p:spPr bwMode="auto">
          <a:xfrm>
            <a:off x="3276600" y="2514600"/>
            <a:ext cx="4953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accent2"/>
                </a:solidFill>
                <a:latin typeface="Arial" charset="0"/>
              </a:rPr>
              <a:t>The time it takes the count rate to decrease from 80 per min to 40 per min is what?</a:t>
            </a:r>
          </a:p>
        </p:txBody>
      </p:sp>
      <p:sp>
        <p:nvSpPr>
          <p:cNvPr id="226325" name="Text Box 1045"/>
          <p:cNvSpPr txBox="1">
            <a:spLocks noChangeArrowheads="1"/>
          </p:cNvSpPr>
          <p:nvPr/>
        </p:nvSpPr>
        <p:spPr bwMode="auto">
          <a:xfrm>
            <a:off x="4191000" y="3200400"/>
            <a:ext cx="1066800" cy="39687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2 mins</a:t>
            </a:r>
          </a:p>
        </p:txBody>
      </p:sp>
      <p:sp>
        <p:nvSpPr>
          <p:cNvPr id="226326" name="Text Box 1046"/>
          <p:cNvSpPr txBox="1">
            <a:spLocks noChangeArrowheads="1"/>
          </p:cNvSpPr>
          <p:nvPr/>
        </p:nvSpPr>
        <p:spPr bwMode="auto">
          <a:xfrm>
            <a:off x="5334000" y="3886200"/>
            <a:ext cx="3810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accent2"/>
                </a:solidFill>
                <a:latin typeface="Arial" charset="0"/>
              </a:rPr>
              <a:t>Double check, the time it takes the count rate to decrease from 40 per min to 20 per min is?  </a:t>
            </a:r>
          </a:p>
        </p:txBody>
      </p:sp>
      <p:sp>
        <p:nvSpPr>
          <p:cNvPr id="226327" name="Text Box 1047"/>
          <p:cNvSpPr txBox="1">
            <a:spLocks noChangeArrowheads="1"/>
          </p:cNvSpPr>
          <p:nvPr/>
        </p:nvSpPr>
        <p:spPr bwMode="auto">
          <a:xfrm>
            <a:off x="7924800" y="4953000"/>
            <a:ext cx="990600" cy="39687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2 mins</a:t>
            </a:r>
          </a:p>
        </p:txBody>
      </p:sp>
      <p:sp>
        <p:nvSpPr>
          <p:cNvPr id="226328" name="Text Box 1048"/>
          <p:cNvSpPr txBox="1">
            <a:spLocks noChangeArrowheads="1"/>
          </p:cNvSpPr>
          <p:nvPr/>
        </p:nvSpPr>
        <p:spPr bwMode="auto">
          <a:xfrm>
            <a:off x="1600200" y="6172200"/>
            <a:ext cx="4953000" cy="39687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The half life of the radioisotope is 2 mins.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6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6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26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6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2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11" grpId="0" animBg="1"/>
      <p:bldP spid="226312" grpId="0" animBg="1"/>
      <p:bldP spid="226313" grpId="0" animBg="1"/>
      <p:bldP spid="226314" grpId="0" animBg="1"/>
      <p:bldP spid="226325" grpId="0" animBg="1" autoUpdateAnimBg="0"/>
      <p:bldP spid="226326" grpId="0" autoUpdateAnimBg="0"/>
      <p:bldP spid="226327" grpId="0" animBg="1" autoUpdateAnimBg="0"/>
      <p:bldP spid="226328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0"/>
            <a:ext cx="3886200" cy="533400"/>
          </a:xfrm>
          <a:solidFill>
            <a:srgbClr val="0000FF"/>
          </a:solidFill>
          <a:ln>
            <a:solidFill>
              <a:srgbClr val="00006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2800">
                <a:solidFill>
                  <a:schemeClr val="bg1"/>
                </a:solidFill>
                <a:latin typeface="Arial" charset="0"/>
              </a:rPr>
              <a:t>Half life questions</a:t>
            </a: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685800" y="990600"/>
            <a:ext cx="7543800" cy="502126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>
            <a:spAutoFit/>
            <a:flatTx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GB">
                <a:solidFill>
                  <a:schemeClr val="bg1"/>
                </a:solidFill>
                <a:latin typeface="Arial" charset="0"/>
              </a:rPr>
              <a:t>What are the two definitions of half life?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GB">
                <a:solidFill>
                  <a:schemeClr val="bg1"/>
                </a:solidFill>
                <a:latin typeface="Arial" charset="0"/>
              </a:rPr>
              <a:t>If 1/64</a:t>
            </a:r>
            <a:r>
              <a:rPr lang="en-GB" baseline="30000">
                <a:solidFill>
                  <a:schemeClr val="bg1"/>
                </a:solidFill>
                <a:latin typeface="Arial" charset="0"/>
              </a:rPr>
              <a:t>th</a:t>
            </a:r>
            <a:r>
              <a:rPr lang="en-GB">
                <a:solidFill>
                  <a:schemeClr val="bg1"/>
                </a:solidFill>
                <a:latin typeface="Arial" charset="0"/>
              </a:rPr>
              <a:t> of an original radioisotope is left after 1 hour, what is the half life of the sample?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GB">
                <a:solidFill>
                  <a:schemeClr val="bg1"/>
                </a:solidFill>
                <a:latin typeface="Arial" charset="0"/>
              </a:rPr>
              <a:t>A radioisotope has a half life of 12 minutes. What fraction of the radioisotope will be left after 2 hours?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GB">
                <a:solidFill>
                  <a:schemeClr val="bg1"/>
                </a:solidFill>
                <a:latin typeface="Arial" charset="0"/>
              </a:rPr>
              <a:t>The background radiation in a laboratory is 13 counts per minute. The count rate from a radioisotope is measured and it has a reading of 119 counts per minute. If the half life of the radioisotope is 10 minutes, what will be the reading 20 minutes later?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Text Box 2"/>
          <p:cNvSpPr txBox="1">
            <a:spLocks noChangeArrowheads="1"/>
          </p:cNvSpPr>
          <p:nvPr/>
        </p:nvSpPr>
        <p:spPr bwMode="auto">
          <a:xfrm>
            <a:off x="0" y="0"/>
            <a:ext cx="3505200" cy="528638"/>
          </a:xfrm>
          <a:prstGeom prst="rect">
            <a:avLst/>
          </a:prstGeom>
          <a:solidFill>
            <a:srgbClr val="0000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Arial" charset="0"/>
              </a:rPr>
              <a:t>Carbon Dating</a:t>
            </a:r>
          </a:p>
        </p:txBody>
      </p:sp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838200" y="1295400"/>
            <a:ext cx="7239000" cy="2840038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All living things take in a little radioactive carbon-14 in photosynthesis, as well as the normal carbon-12. When living things die, they stop taking in carbon-14  and so the carbon-14 present at death slowly decays to carbon-12 (half-life is 5 600 years). 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The radioactivity due to the decay of carbon-14 can be used to date bones, wood, paper and cloth.</a:t>
            </a:r>
          </a:p>
        </p:txBody>
      </p:sp>
      <p:pic>
        <p:nvPicPr>
          <p:cNvPr id="232452" name="Picture 4" descr="bones radioactivity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4F3F5"/>
              </a:clrFrom>
              <a:clrTo>
                <a:srgbClr val="F4F3F5">
                  <a:alpha val="0"/>
                </a:srgbClr>
              </a:clrTo>
            </a:clrChange>
          </a:blip>
          <a:srcRect l="6425"/>
          <a:stretch>
            <a:fillRect/>
          </a:stretch>
        </p:blipFill>
        <p:spPr bwMode="auto">
          <a:xfrm>
            <a:off x="990600" y="4751388"/>
            <a:ext cx="1835150" cy="1582737"/>
          </a:xfrm>
          <a:prstGeom prst="rect">
            <a:avLst/>
          </a:prstGeom>
          <a:noFill/>
        </p:spPr>
      </p:pic>
      <p:pic>
        <p:nvPicPr>
          <p:cNvPr id="232453" name="Picture 5" descr="old scroll radioactivit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2F1F3"/>
              </a:clrFrom>
              <a:clrTo>
                <a:srgbClr val="F2F1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4724400"/>
            <a:ext cx="1905000" cy="1622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Text Box 2"/>
          <p:cNvSpPr txBox="1">
            <a:spLocks noChangeArrowheads="1"/>
          </p:cNvSpPr>
          <p:nvPr/>
        </p:nvSpPr>
        <p:spPr bwMode="auto">
          <a:xfrm>
            <a:off x="331788" y="0"/>
            <a:ext cx="7288212" cy="2647950"/>
          </a:xfrm>
          <a:prstGeom prst="rect">
            <a:avLst/>
          </a:prstGeom>
          <a:solidFill>
            <a:schemeClr val="bg1">
              <a:alpha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>
                <a:solidFill>
                  <a:schemeClr val="accent2"/>
                </a:solidFill>
                <a:latin typeface="Arial" charset="0"/>
              </a:rPr>
              <a:t>Example</a:t>
            </a:r>
            <a:endParaRPr lang="en-US" dirty="0">
              <a:solidFill>
                <a:schemeClr val="accent2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Arial" charset="0"/>
              </a:rPr>
              <a:t>A fresh bone gives a radioactive count of 170 counts per minute. Another ancient bone of the same mass gives a count rate of 50 counts per minute. The background count is 10 counts per minute.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Arial" charset="0"/>
              </a:rPr>
              <a:t>How old is the bone?</a:t>
            </a:r>
          </a:p>
        </p:txBody>
      </p:sp>
      <p:sp>
        <p:nvSpPr>
          <p:cNvPr id="233475" name="Rectangle 3"/>
          <p:cNvSpPr>
            <a:spLocks noChangeArrowheads="1"/>
          </p:cNvSpPr>
          <p:nvPr/>
        </p:nvSpPr>
        <p:spPr bwMode="auto">
          <a:xfrm>
            <a:off x="414338" y="3214688"/>
            <a:ext cx="8323262" cy="2840037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Counts due to bones are 170 - 10 = 160 (fresh) and 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                                        50 - 10 =40  (ancient) 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The count rate of the carbon-14 has fallen to one quarter of its original value, i.e. 160/2 = 80, 80/2=40.</a:t>
            </a:r>
          </a:p>
          <a:p>
            <a:r>
              <a:rPr lang="en-US">
                <a:solidFill>
                  <a:schemeClr val="bg1"/>
                </a:solidFill>
                <a:latin typeface="Arial" charset="0"/>
              </a:rPr>
              <a:t>This is two half lives, 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So the bone is 5600 x 2 =</a:t>
            </a:r>
            <a:r>
              <a:rPr lang="en-US" u="sng">
                <a:solidFill>
                  <a:schemeClr val="bg1"/>
                </a:solidFill>
                <a:latin typeface="Arial" charset="0"/>
              </a:rPr>
              <a:t>11200 years old.</a:t>
            </a: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434975" y="2667000"/>
            <a:ext cx="777875" cy="4572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click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3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5" grpId="0" animBg="1" autoUpdateAnimBg="0"/>
      <p:bldP spid="23347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To</a:t>
            </a:r>
            <a:r>
              <a:rPr lang="es-ES" dirty="0" smtClean="0"/>
              <a:t> 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 258-9</a:t>
            </a:r>
          </a:p>
          <a:p>
            <a:r>
              <a:rPr lang="es-ES" dirty="0" err="1" smtClean="0"/>
              <a:t>Answer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Core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smtClean="0"/>
              <a:t>e) Safety precautions -describe how radioactive materials </a:t>
            </a:r>
            <a:r>
              <a:rPr lang="en-US" dirty="0" smtClean="0"/>
              <a:t>are handled</a:t>
            </a:r>
            <a:r>
              <a:rPr lang="en-US" dirty="0" smtClean="0"/>
              <a:t>, used and stored in a safe way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903</Words>
  <Application>Microsoft Office PowerPoint</Application>
  <PresentationFormat>Presentación en pantalla (4:3)</PresentationFormat>
  <Paragraphs>110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Atomic Physics</vt:lpstr>
      <vt:lpstr>Core</vt:lpstr>
      <vt:lpstr>Half life</vt:lpstr>
      <vt:lpstr>Graphical representation of half life</vt:lpstr>
      <vt:lpstr>Half life questions</vt:lpstr>
      <vt:lpstr>Diapositiva 6</vt:lpstr>
      <vt:lpstr>Diapositiva 7</vt:lpstr>
      <vt:lpstr>To do</vt:lpstr>
      <vt:lpstr>Core</vt:lpstr>
      <vt:lpstr>Safety first</vt:lpstr>
      <vt:lpstr>Springfield Nuclear Power Plant Safety Rules:</vt:lpstr>
      <vt:lpstr>Ionising radiation</vt:lpstr>
      <vt:lpstr>To do</vt:lpstr>
      <vt:lpstr>Ionisation questions</vt:lpstr>
      <vt:lpstr>Which type of radiation is…..</vt:lpstr>
    </vt:vector>
  </TitlesOfParts>
  <Company>grange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Physics</dc:title>
  <dc:creator>sciencia</dc:creator>
  <cp:lastModifiedBy>sciencia</cp:lastModifiedBy>
  <cp:revision>9</cp:revision>
  <dcterms:created xsi:type="dcterms:W3CDTF">2010-04-16T16:49:37Z</dcterms:created>
  <dcterms:modified xsi:type="dcterms:W3CDTF">2010-04-25T19:10:10Z</dcterms:modified>
</cp:coreProperties>
</file>