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activeX/activeX1.xml" ContentType="application/vnd.ms-office.activeX+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3" r:id="rId5"/>
    <p:sldId id="274" r:id="rId6"/>
    <p:sldId id="275" r:id="rId7"/>
    <p:sldId id="276" r:id="rId8"/>
    <p:sldId id="270" r:id="rId9"/>
    <p:sldId id="271" r:id="rId10"/>
    <p:sldId id="278" r:id="rId11"/>
    <p:sldId id="279" r:id="rId12"/>
    <p:sldId id="280" r:id="rId13"/>
    <p:sldId id="281" r:id="rId14"/>
    <p:sldId id="282" r:id="rId15"/>
    <p:sldId id="272" r:id="rId16"/>
    <p:sldId id="283"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23707"/>
  <ax:ocxPr ax:name="_cy" ax:value="14817"/>
  <ax:ocxPr ax:name="FlashVars" ax:value=""/>
  <ax:ocxPr ax:name="Movie" ax:value="radioactivity2.swf"/>
  <ax:ocxPr ax:name="Src" ax:value="radioactivity2.swf"/>
  <ax:ocxPr ax:name="WMode" ax:value="Window"/>
  <ax:ocxPr ax:name="Play" ax:value="0"/>
  <ax:ocxPr ax:name="Loop" ax:value="-1"/>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658C07-E72E-4A5C-A215-B87E085794CA}" type="datetimeFigureOut">
              <a:rPr lang="es-ES" smtClean="0"/>
              <a:pPr/>
              <a:t>25/04/2010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EC6FAD-C0BF-42B4-A00F-133BD8D0189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5000" b="-25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a:solidFill>
            <a:schemeClr val="tx1"/>
          </a:solidFill>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a:solidFill>
            <a:schemeClr val="tx1"/>
          </a:solidFill>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58C07-E72E-4A5C-A215-B87E085794CA}" type="datetimeFigureOut">
              <a:rPr lang="es-ES" smtClean="0"/>
              <a:pPr/>
              <a:t>25/04/2010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C6FAD-C0BF-42B4-A00F-133BD8D0189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FF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FF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FFFF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err="1" smtClean="0"/>
              <a:t>Atomic</a:t>
            </a:r>
            <a:r>
              <a:rPr lang="es-ES" dirty="0" smtClean="0"/>
              <a:t> </a:t>
            </a:r>
            <a:r>
              <a:rPr lang="es-ES" dirty="0" err="1" smtClean="0"/>
              <a:t>Physics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ph type="title"/>
          </p:nvPr>
        </p:nvSpPr>
        <p:spPr bwMode="auto">
          <a:xfrm>
            <a:off x="0" y="0"/>
            <a:ext cx="4267200" cy="533400"/>
          </a:xfrm>
          <a:solidFill>
            <a:srgbClr val="660066"/>
          </a:solidFill>
          <a:ln>
            <a:solidFill>
              <a:srgbClr val="0000FF"/>
            </a:solidFill>
            <a:miter lim="800000"/>
            <a:headEnd/>
            <a:tailEnd/>
          </a:ln>
        </p:spPr>
        <p:txBody>
          <a:bodyPr vert="horz" wrap="square" lIns="91440" tIns="45720" rIns="91440" bIns="45720" numCol="1" anchor="t" anchorCtr="0" compatLnSpc="1">
            <a:prstTxWarp prst="textNoShape">
              <a:avLst/>
            </a:prstTxWarp>
          </a:bodyPr>
          <a:lstStyle/>
          <a:p>
            <a:pPr algn="l"/>
            <a:r>
              <a:rPr lang="en-GB" sz="2800">
                <a:solidFill>
                  <a:schemeClr val="bg1"/>
                </a:solidFill>
                <a:latin typeface="Arial" charset="0"/>
              </a:rPr>
              <a:t>Uses of radiation</a:t>
            </a:r>
          </a:p>
        </p:txBody>
      </p:sp>
      <p:pic>
        <p:nvPicPr>
          <p:cNvPr id="186385" name="Picture 17" descr="C:\Documents and Settings\jkilcoyn\Desktop\icons ks4\flash icon.jpg"/>
          <p:cNvPicPr>
            <a:picLocks noChangeAspect="1" noChangeArrowheads="1"/>
          </p:cNvPicPr>
          <p:nvPr/>
        </p:nvPicPr>
        <p:blipFill>
          <a:blip r:embed="rId4"/>
          <a:srcRect/>
          <a:stretch>
            <a:fillRect/>
          </a:stretch>
        </p:blipFill>
        <p:spPr bwMode="auto">
          <a:xfrm>
            <a:off x="7391400" y="152400"/>
            <a:ext cx="511175" cy="533400"/>
          </a:xfrm>
          <a:prstGeom prst="rect">
            <a:avLst/>
          </a:prstGeom>
          <a:noFill/>
        </p:spPr>
      </p:pic>
    </p:spTree>
    <p:controls>
      <p:control spid="22530" name="ShockwaveFlash1" r:id="rId2" imgW="8535591" imgH="5334745"/>
    </p:controls>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816725" y="5702300"/>
            <a:ext cx="447675" cy="476250"/>
            <a:chOff x="870" y="3816"/>
            <a:chExt cx="282" cy="300"/>
          </a:xfrm>
        </p:grpSpPr>
        <p:sp>
          <p:nvSpPr>
            <p:cNvPr id="202755" name="Oval 3"/>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56" name="AutoShape 4"/>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3" name="Group 5"/>
          <p:cNvGrpSpPr>
            <a:grpSpLocks/>
          </p:cNvGrpSpPr>
          <p:nvPr/>
        </p:nvGrpSpPr>
        <p:grpSpPr bwMode="auto">
          <a:xfrm>
            <a:off x="6226175" y="5710238"/>
            <a:ext cx="447675" cy="476250"/>
            <a:chOff x="870" y="3816"/>
            <a:chExt cx="282" cy="300"/>
          </a:xfrm>
        </p:grpSpPr>
        <p:sp>
          <p:nvSpPr>
            <p:cNvPr id="202758" name="Oval 6"/>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59" name="AutoShape 7"/>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4" name="Group 8"/>
          <p:cNvGrpSpPr>
            <a:grpSpLocks/>
          </p:cNvGrpSpPr>
          <p:nvPr/>
        </p:nvGrpSpPr>
        <p:grpSpPr bwMode="auto">
          <a:xfrm>
            <a:off x="5638800" y="5703888"/>
            <a:ext cx="447675" cy="476250"/>
            <a:chOff x="870" y="3816"/>
            <a:chExt cx="282" cy="300"/>
          </a:xfrm>
        </p:grpSpPr>
        <p:sp>
          <p:nvSpPr>
            <p:cNvPr id="202761" name="Oval 9"/>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62" name="AutoShape 10"/>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5" name="Group 11"/>
          <p:cNvGrpSpPr>
            <a:grpSpLocks/>
          </p:cNvGrpSpPr>
          <p:nvPr/>
        </p:nvGrpSpPr>
        <p:grpSpPr bwMode="auto">
          <a:xfrm>
            <a:off x="5053013" y="5707063"/>
            <a:ext cx="447675" cy="476250"/>
            <a:chOff x="870" y="3816"/>
            <a:chExt cx="282" cy="300"/>
          </a:xfrm>
        </p:grpSpPr>
        <p:sp>
          <p:nvSpPr>
            <p:cNvPr id="202764" name="Oval 12"/>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65" name="AutoShape 13"/>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6" name="Group 14"/>
          <p:cNvGrpSpPr>
            <a:grpSpLocks/>
          </p:cNvGrpSpPr>
          <p:nvPr/>
        </p:nvGrpSpPr>
        <p:grpSpPr bwMode="auto">
          <a:xfrm>
            <a:off x="4467225" y="5700713"/>
            <a:ext cx="447675" cy="476250"/>
            <a:chOff x="870" y="3816"/>
            <a:chExt cx="282" cy="300"/>
          </a:xfrm>
        </p:grpSpPr>
        <p:sp>
          <p:nvSpPr>
            <p:cNvPr id="202767" name="Oval 15"/>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68" name="AutoShape 16"/>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7" name="Group 17"/>
          <p:cNvGrpSpPr>
            <a:grpSpLocks/>
          </p:cNvGrpSpPr>
          <p:nvPr/>
        </p:nvGrpSpPr>
        <p:grpSpPr bwMode="auto">
          <a:xfrm>
            <a:off x="3879850" y="5707063"/>
            <a:ext cx="447675" cy="476250"/>
            <a:chOff x="870" y="3816"/>
            <a:chExt cx="282" cy="300"/>
          </a:xfrm>
        </p:grpSpPr>
        <p:sp>
          <p:nvSpPr>
            <p:cNvPr id="202770" name="Oval 18"/>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71" name="AutoShape 19"/>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8" name="Group 20"/>
          <p:cNvGrpSpPr>
            <a:grpSpLocks/>
          </p:cNvGrpSpPr>
          <p:nvPr/>
        </p:nvGrpSpPr>
        <p:grpSpPr bwMode="auto">
          <a:xfrm>
            <a:off x="3294063" y="5697538"/>
            <a:ext cx="447675" cy="476250"/>
            <a:chOff x="870" y="3816"/>
            <a:chExt cx="282" cy="300"/>
          </a:xfrm>
        </p:grpSpPr>
        <p:sp>
          <p:nvSpPr>
            <p:cNvPr id="202773" name="Oval 21"/>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74" name="AutoShape 22"/>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9" name="Group 23"/>
          <p:cNvGrpSpPr>
            <a:grpSpLocks/>
          </p:cNvGrpSpPr>
          <p:nvPr/>
        </p:nvGrpSpPr>
        <p:grpSpPr bwMode="auto">
          <a:xfrm>
            <a:off x="2708275" y="5703888"/>
            <a:ext cx="447675" cy="476250"/>
            <a:chOff x="870" y="3816"/>
            <a:chExt cx="282" cy="300"/>
          </a:xfrm>
        </p:grpSpPr>
        <p:sp>
          <p:nvSpPr>
            <p:cNvPr id="202776" name="Oval 24"/>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77" name="AutoShape 25"/>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10" name="Group 26"/>
          <p:cNvGrpSpPr>
            <a:grpSpLocks/>
          </p:cNvGrpSpPr>
          <p:nvPr/>
        </p:nvGrpSpPr>
        <p:grpSpPr bwMode="auto">
          <a:xfrm>
            <a:off x="2120900" y="5707063"/>
            <a:ext cx="447675" cy="476250"/>
            <a:chOff x="870" y="3816"/>
            <a:chExt cx="282" cy="300"/>
          </a:xfrm>
        </p:grpSpPr>
        <p:sp>
          <p:nvSpPr>
            <p:cNvPr id="202779" name="Oval 27"/>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80" name="AutoShape 28"/>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11" name="Group 29"/>
          <p:cNvGrpSpPr>
            <a:grpSpLocks/>
          </p:cNvGrpSpPr>
          <p:nvPr/>
        </p:nvGrpSpPr>
        <p:grpSpPr bwMode="auto">
          <a:xfrm>
            <a:off x="1535113" y="5700713"/>
            <a:ext cx="447675" cy="476250"/>
            <a:chOff x="870" y="3816"/>
            <a:chExt cx="282" cy="300"/>
          </a:xfrm>
        </p:grpSpPr>
        <p:sp>
          <p:nvSpPr>
            <p:cNvPr id="202782" name="Oval 30"/>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83" name="AutoShape 31"/>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grpSp>
        <p:nvGrpSpPr>
          <p:cNvPr id="12" name="Group 32"/>
          <p:cNvGrpSpPr>
            <a:grpSpLocks/>
          </p:cNvGrpSpPr>
          <p:nvPr/>
        </p:nvGrpSpPr>
        <p:grpSpPr bwMode="auto">
          <a:xfrm>
            <a:off x="949325" y="5707063"/>
            <a:ext cx="447675" cy="476250"/>
            <a:chOff x="870" y="3816"/>
            <a:chExt cx="282" cy="300"/>
          </a:xfrm>
        </p:grpSpPr>
        <p:sp>
          <p:nvSpPr>
            <p:cNvPr id="202785" name="Oval 33"/>
            <p:cNvSpPr>
              <a:spLocks noChangeArrowheads="1"/>
            </p:cNvSpPr>
            <p:nvPr/>
          </p:nvSpPr>
          <p:spPr bwMode="auto">
            <a:xfrm>
              <a:off x="870" y="3816"/>
              <a:ext cx="282" cy="300"/>
            </a:xfrm>
            <a:prstGeom prst="ellipse">
              <a:avLst/>
            </a:prstGeom>
            <a:gradFill rotWithShape="0">
              <a:gsLst>
                <a:gs pos="0">
                  <a:srgbClr val="DDDDDD"/>
                </a:gs>
                <a:gs pos="100000">
                  <a:srgbClr val="DDDDDD">
                    <a:gamma/>
                    <a:shade val="46275"/>
                    <a:invGamma/>
                  </a:srgbClr>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flatTx/>
            </a:bodyPr>
            <a:lstStyle/>
            <a:p>
              <a:endParaRPr lang="es-ES"/>
            </a:p>
          </p:txBody>
        </p:sp>
        <p:sp>
          <p:nvSpPr>
            <p:cNvPr id="202786" name="AutoShape 34"/>
            <p:cNvSpPr>
              <a:spLocks noChangeArrowheads="1"/>
            </p:cNvSpPr>
            <p:nvPr/>
          </p:nvSpPr>
          <p:spPr bwMode="auto">
            <a:xfrm>
              <a:off x="900" y="3852"/>
              <a:ext cx="246" cy="126"/>
            </a:xfrm>
            <a:prstGeom prst="curvedDownArrow">
              <a:avLst>
                <a:gd name="adj1" fmla="val 7141"/>
                <a:gd name="adj2" fmla="val 46821"/>
                <a:gd name="adj3" fmla="val 59139"/>
              </a:avLst>
            </a:prstGeom>
            <a:gradFill rotWithShape="0">
              <a:gsLst>
                <a:gs pos="0">
                  <a:srgbClr val="DDDDDD"/>
                </a:gs>
                <a:gs pos="100000">
                  <a:srgbClr val="DDDDDD">
                    <a:gamma/>
                    <a:shade val="46275"/>
                    <a:invGamma/>
                  </a:srgbClr>
                </a:gs>
              </a:gsLst>
              <a:path path="rect">
                <a:fillToRect l="50000" t="50000" r="50000" b="50000"/>
              </a:path>
            </a:gradFill>
            <a:ln w="9525">
              <a:solidFill>
                <a:schemeClr val="tx1"/>
              </a:solidFill>
              <a:miter lim="800000"/>
              <a:headEnd/>
              <a:tailEnd/>
            </a:ln>
            <a:effectLst/>
          </p:spPr>
          <p:txBody>
            <a:bodyPr wrap="none" anchor="ctr"/>
            <a:lstStyle/>
            <a:p>
              <a:endParaRPr lang="es-ES"/>
            </a:p>
          </p:txBody>
        </p:sp>
      </p:grpSp>
      <p:sp>
        <p:nvSpPr>
          <p:cNvPr id="202787" name="Line 35"/>
          <p:cNvSpPr>
            <a:spLocks noChangeShapeType="1"/>
          </p:cNvSpPr>
          <p:nvPr/>
        </p:nvSpPr>
        <p:spPr bwMode="auto">
          <a:xfrm>
            <a:off x="800100" y="5667375"/>
            <a:ext cx="6534150" cy="0"/>
          </a:xfrm>
          <a:prstGeom prst="line">
            <a:avLst/>
          </a:prstGeom>
          <a:noFill/>
          <a:ln w="57150">
            <a:solidFill>
              <a:srgbClr val="FFFF00"/>
            </a:solidFill>
            <a:round/>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p>
            <a:endParaRPr lang="es-ES"/>
          </a:p>
        </p:txBody>
      </p:sp>
      <p:graphicFrame>
        <p:nvGraphicFramePr>
          <p:cNvPr id="202788" name="Object 36"/>
          <p:cNvGraphicFramePr>
            <a:graphicFrameLocks noChangeAspect="1"/>
          </p:cNvGraphicFramePr>
          <p:nvPr/>
        </p:nvGraphicFramePr>
        <p:xfrm>
          <a:off x="4070350" y="5026025"/>
          <a:ext cx="746125" cy="552450"/>
        </p:xfrm>
        <a:graphic>
          <a:graphicData uri="http://schemas.openxmlformats.org/presentationml/2006/ole">
            <p:oleObj spid="_x0000_s23554" name="Clip" r:id="rId3" imgW="1467000" imgH="1085760" progId="MS_ClipArt_Gallery.2">
              <p:embed/>
            </p:oleObj>
          </a:graphicData>
        </a:graphic>
      </p:graphicFrame>
      <p:graphicFrame>
        <p:nvGraphicFramePr>
          <p:cNvPr id="202789" name="Object 37"/>
          <p:cNvGraphicFramePr>
            <a:graphicFrameLocks noChangeAspect="1"/>
          </p:cNvGraphicFramePr>
          <p:nvPr/>
        </p:nvGraphicFramePr>
        <p:xfrm>
          <a:off x="3125788" y="5037138"/>
          <a:ext cx="746125" cy="552450"/>
        </p:xfrm>
        <a:graphic>
          <a:graphicData uri="http://schemas.openxmlformats.org/presentationml/2006/ole">
            <p:oleObj spid="_x0000_s23555" name="Clip" r:id="rId4" imgW="1467000" imgH="1085760" progId="MS_ClipArt_Gallery.2">
              <p:embed/>
            </p:oleObj>
          </a:graphicData>
        </a:graphic>
      </p:graphicFrame>
      <p:sp>
        <p:nvSpPr>
          <p:cNvPr id="202790" name="Text Box 38"/>
          <p:cNvSpPr txBox="1">
            <a:spLocks noChangeArrowheads="1"/>
          </p:cNvSpPr>
          <p:nvPr/>
        </p:nvSpPr>
        <p:spPr bwMode="auto">
          <a:xfrm>
            <a:off x="0" y="0"/>
            <a:ext cx="3962400" cy="528638"/>
          </a:xfrm>
          <a:prstGeom prst="rect">
            <a:avLst/>
          </a:prstGeom>
          <a:solidFill>
            <a:srgbClr val="660066"/>
          </a:solidFill>
          <a:ln w="9525">
            <a:solidFill>
              <a:srgbClr val="0000FF"/>
            </a:solidFill>
            <a:miter lim="800000"/>
            <a:headEnd/>
            <a:tailEnd/>
          </a:ln>
          <a:effectLst/>
        </p:spPr>
        <p:txBody>
          <a:bodyPr>
            <a:spAutoFit/>
          </a:bodyPr>
          <a:lstStyle/>
          <a:p>
            <a:pPr>
              <a:spcBef>
                <a:spcPct val="50000"/>
              </a:spcBef>
            </a:pPr>
            <a:r>
              <a:rPr lang="en-US" sz="2800">
                <a:solidFill>
                  <a:schemeClr val="bg1"/>
                </a:solidFill>
                <a:latin typeface="Arial" charset="0"/>
              </a:rPr>
              <a:t>Sterilisation</a:t>
            </a:r>
          </a:p>
        </p:txBody>
      </p:sp>
      <p:sp>
        <p:nvSpPr>
          <p:cNvPr id="202791" name="Text Box 39"/>
          <p:cNvSpPr txBox="1">
            <a:spLocks noChangeArrowheads="1"/>
          </p:cNvSpPr>
          <p:nvPr/>
        </p:nvSpPr>
        <p:spPr bwMode="auto">
          <a:xfrm>
            <a:off x="228600" y="609600"/>
            <a:ext cx="7848600" cy="2840038"/>
          </a:xfrm>
          <a:prstGeom prst="rect">
            <a:avLst/>
          </a:prstGeom>
          <a:solidFill>
            <a:srgbClr val="660066"/>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pPr>
            <a:r>
              <a:rPr lang="en-US">
                <a:solidFill>
                  <a:schemeClr val="bg1"/>
                </a:solidFill>
                <a:latin typeface="Arial" charset="0"/>
              </a:rPr>
              <a:t>Gamma rays are used to kill bacteria, mould and insects in food. This can be done  even after the food has been packaged.  It can affect the taste, but supermarkets like it because it lengthens the shelf life.</a:t>
            </a:r>
          </a:p>
          <a:p>
            <a:pPr>
              <a:spcBef>
                <a:spcPct val="50000"/>
              </a:spcBef>
            </a:pPr>
            <a:r>
              <a:rPr lang="en-US">
                <a:solidFill>
                  <a:schemeClr val="bg1"/>
                </a:solidFill>
                <a:latin typeface="Arial" charset="0"/>
              </a:rPr>
              <a:t>Gamma rays are also used to kill bacteria on hospital equipment. It is particularly useful with plastic equipment that would be damaged by heat sterilisation.</a:t>
            </a:r>
          </a:p>
        </p:txBody>
      </p:sp>
      <p:graphicFrame>
        <p:nvGraphicFramePr>
          <p:cNvPr id="202792" name="Object 40"/>
          <p:cNvGraphicFramePr>
            <a:graphicFrameLocks noChangeAspect="1"/>
          </p:cNvGraphicFramePr>
          <p:nvPr/>
        </p:nvGraphicFramePr>
        <p:xfrm>
          <a:off x="2084388" y="5043488"/>
          <a:ext cx="746125" cy="552450"/>
        </p:xfrm>
        <a:graphic>
          <a:graphicData uri="http://schemas.openxmlformats.org/presentationml/2006/ole">
            <p:oleObj spid="_x0000_s23556" name="Clip" r:id="rId5" imgW="1467000" imgH="1085760" progId="MS_ClipArt_Gallery.2">
              <p:embed/>
            </p:oleObj>
          </a:graphicData>
        </a:graphic>
      </p:graphicFrame>
      <p:graphicFrame>
        <p:nvGraphicFramePr>
          <p:cNvPr id="202793" name="Object 41"/>
          <p:cNvGraphicFramePr>
            <a:graphicFrameLocks noChangeAspect="1"/>
          </p:cNvGraphicFramePr>
          <p:nvPr/>
        </p:nvGraphicFramePr>
        <p:xfrm>
          <a:off x="5149850" y="5029200"/>
          <a:ext cx="746125" cy="552450"/>
        </p:xfrm>
        <a:graphic>
          <a:graphicData uri="http://schemas.openxmlformats.org/presentationml/2006/ole">
            <p:oleObj spid="_x0000_s23557" name="Clip" r:id="rId6" imgW="1467000" imgH="1085760" progId="MS_ClipArt_Gallery.2">
              <p:embed/>
            </p:oleObj>
          </a:graphicData>
        </a:graphic>
      </p:graphicFrame>
      <p:sp>
        <p:nvSpPr>
          <p:cNvPr id="202794" name="Rectangle 42"/>
          <p:cNvSpPr>
            <a:spLocks noChangeArrowheads="1"/>
          </p:cNvSpPr>
          <p:nvPr/>
        </p:nvSpPr>
        <p:spPr bwMode="auto">
          <a:xfrm>
            <a:off x="2857500" y="3810000"/>
            <a:ext cx="2219325" cy="942975"/>
          </a:xfrm>
          <a:prstGeom prst="rect">
            <a:avLst/>
          </a:prstGeom>
          <a:solidFill>
            <a:srgbClr val="FF66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6600"/>
            </a:extrusionClr>
          </a:sp3d>
        </p:spPr>
        <p:txBody>
          <a:bodyPr wrap="none" anchor="ctr">
            <a:flatTx/>
          </a:bodyPr>
          <a:lstStyle/>
          <a:p>
            <a:pPr algn="ctr"/>
            <a:r>
              <a:rPr lang="en-US">
                <a:latin typeface="Comic Sans MS" pitchFamily="66" charset="0"/>
              </a:rPr>
              <a:t>Gamma Source</a:t>
            </a:r>
          </a:p>
        </p:txBody>
      </p:sp>
      <p:sp>
        <p:nvSpPr>
          <p:cNvPr id="202795" name="Text Box 43"/>
          <p:cNvSpPr txBox="1">
            <a:spLocks noChangeArrowheads="1"/>
          </p:cNvSpPr>
          <p:nvPr/>
        </p:nvSpPr>
        <p:spPr bwMode="auto">
          <a:xfrm>
            <a:off x="1336675" y="4999038"/>
            <a:ext cx="184150" cy="457200"/>
          </a:xfrm>
          <a:prstGeom prst="rect">
            <a:avLst/>
          </a:prstGeom>
          <a:noFill/>
          <a:ln w="9525">
            <a:noFill/>
            <a:miter lim="800000"/>
            <a:headEnd/>
            <a:tailEnd/>
          </a:ln>
          <a:effectLst/>
        </p:spPr>
        <p:txBody>
          <a:bodyPr wrap="none">
            <a:spAutoFit/>
          </a:bodyPr>
          <a:lstStyle/>
          <a:p>
            <a:endParaRPr lang="en-GB">
              <a:latin typeface="Comic Sans MS" pitchFamily="66" charset="0"/>
            </a:endParaRPr>
          </a:p>
        </p:txBody>
      </p:sp>
      <p:graphicFrame>
        <p:nvGraphicFramePr>
          <p:cNvPr id="202796" name="Object 44"/>
          <p:cNvGraphicFramePr>
            <a:graphicFrameLocks noChangeAspect="1"/>
          </p:cNvGraphicFramePr>
          <p:nvPr/>
        </p:nvGraphicFramePr>
        <p:xfrm>
          <a:off x="2847975" y="3810000"/>
          <a:ext cx="323850" cy="323850"/>
        </p:xfrm>
        <a:graphic>
          <a:graphicData uri="http://schemas.openxmlformats.org/presentationml/2006/ole">
            <p:oleObj spid="_x0000_s23558" name="Clip" r:id="rId7" imgW="685800" imgH="685800" progId="MS_ClipArt_Gallery.2">
              <p:embed/>
            </p:oleObj>
          </a:graphicData>
        </a:graphic>
      </p:graphicFrame>
      <p:sp>
        <p:nvSpPr>
          <p:cNvPr id="202797" name="Freeform 45"/>
          <p:cNvSpPr>
            <a:spLocks/>
          </p:cNvSpPr>
          <p:nvPr/>
        </p:nvSpPr>
        <p:spPr bwMode="auto">
          <a:xfrm rot="5524216">
            <a:off x="2578100" y="4967288"/>
            <a:ext cx="866775" cy="384175"/>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a:tailEnd/>
          </a:ln>
          <a:effectLst/>
        </p:spPr>
        <p:txBody>
          <a:bodyPr wrap="none" anchor="ctr"/>
          <a:lstStyle/>
          <a:p>
            <a:endParaRPr lang="es-ES"/>
          </a:p>
        </p:txBody>
      </p:sp>
      <p:sp>
        <p:nvSpPr>
          <p:cNvPr id="202798" name="Freeform 46"/>
          <p:cNvSpPr>
            <a:spLocks/>
          </p:cNvSpPr>
          <p:nvPr/>
        </p:nvSpPr>
        <p:spPr bwMode="auto">
          <a:xfrm rot="5524216">
            <a:off x="3054350" y="4995863"/>
            <a:ext cx="866775" cy="384175"/>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a:tailEnd/>
          </a:ln>
          <a:effectLst/>
        </p:spPr>
        <p:txBody>
          <a:bodyPr wrap="none" anchor="ctr"/>
          <a:lstStyle/>
          <a:p>
            <a:endParaRPr lang="es-ES"/>
          </a:p>
        </p:txBody>
      </p:sp>
      <p:sp>
        <p:nvSpPr>
          <p:cNvPr id="202799" name="Freeform 47"/>
          <p:cNvSpPr>
            <a:spLocks/>
          </p:cNvSpPr>
          <p:nvPr/>
        </p:nvSpPr>
        <p:spPr bwMode="auto">
          <a:xfrm rot="5524216">
            <a:off x="3404394" y="4969669"/>
            <a:ext cx="814387" cy="384175"/>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a:tailEnd/>
          </a:ln>
          <a:effectLst/>
        </p:spPr>
        <p:txBody>
          <a:bodyPr wrap="none" anchor="ctr"/>
          <a:lstStyle/>
          <a:p>
            <a:endParaRPr lang="es-ES"/>
          </a:p>
        </p:txBody>
      </p:sp>
      <p:sp>
        <p:nvSpPr>
          <p:cNvPr id="202800" name="Freeform 48"/>
          <p:cNvSpPr>
            <a:spLocks/>
          </p:cNvSpPr>
          <p:nvPr/>
        </p:nvSpPr>
        <p:spPr bwMode="auto">
          <a:xfrm rot="5524216">
            <a:off x="3821113" y="4953000"/>
            <a:ext cx="800100" cy="384175"/>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a:tailEnd/>
          </a:ln>
          <a:effectLst/>
        </p:spPr>
        <p:txBody>
          <a:bodyPr wrap="none" anchor="ctr"/>
          <a:lstStyle/>
          <a:p>
            <a:endParaRPr lang="es-ES"/>
          </a:p>
        </p:txBody>
      </p:sp>
      <p:sp>
        <p:nvSpPr>
          <p:cNvPr id="202801" name="Freeform 49"/>
          <p:cNvSpPr>
            <a:spLocks/>
          </p:cNvSpPr>
          <p:nvPr/>
        </p:nvSpPr>
        <p:spPr bwMode="auto">
          <a:xfrm rot="5524216">
            <a:off x="4292600" y="4967288"/>
            <a:ext cx="809625" cy="384175"/>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a:tailEnd/>
          </a:ln>
          <a:effectLst/>
        </p:spPr>
        <p:txBody>
          <a:bodyPr wrap="none" anchor="ctr"/>
          <a:lstStyle/>
          <a:p>
            <a:endParaRPr lang="es-ES"/>
          </a:p>
        </p:txBody>
      </p:sp>
      <p:graphicFrame>
        <p:nvGraphicFramePr>
          <p:cNvPr id="202802" name="Object 50"/>
          <p:cNvGraphicFramePr>
            <a:graphicFrameLocks noChangeAspect="1"/>
          </p:cNvGraphicFramePr>
          <p:nvPr/>
        </p:nvGraphicFramePr>
        <p:xfrm>
          <a:off x="5883275" y="5032375"/>
          <a:ext cx="746125" cy="552450"/>
        </p:xfrm>
        <a:graphic>
          <a:graphicData uri="http://schemas.openxmlformats.org/presentationml/2006/ole">
            <p:oleObj spid="_x0000_s23559" name="Clip" r:id="rId8" imgW="1467000" imgH="1085760" progId="MS_ClipArt_Gallery.2">
              <p:embed/>
            </p:oleObj>
          </a:graphicData>
        </a:graphic>
      </p:graphicFrame>
      <p:graphicFrame>
        <p:nvGraphicFramePr>
          <p:cNvPr id="202803" name="Object 51"/>
          <p:cNvGraphicFramePr>
            <a:graphicFrameLocks noChangeAspect="1"/>
          </p:cNvGraphicFramePr>
          <p:nvPr/>
        </p:nvGraphicFramePr>
        <p:xfrm>
          <a:off x="6600825" y="5045075"/>
          <a:ext cx="746125" cy="552450"/>
        </p:xfrm>
        <a:graphic>
          <a:graphicData uri="http://schemas.openxmlformats.org/presentationml/2006/ole">
            <p:oleObj spid="_x0000_s23560" name="Clip" r:id="rId9" imgW="1467000" imgH="1085760" progId="MS_ClipArt_Gallery.2">
              <p:embed/>
            </p:oleObj>
          </a:graphicData>
        </a:graphic>
      </p:graphicFrame>
      <p:graphicFrame>
        <p:nvGraphicFramePr>
          <p:cNvPr id="202804" name="Object 52"/>
          <p:cNvGraphicFramePr>
            <a:graphicFrameLocks noChangeAspect="1"/>
          </p:cNvGraphicFramePr>
          <p:nvPr/>
        </p:nvGraphicFramePr>
        <p:xfrm>
          <a:off x="1222375" y="5045075"/>
          <a:ext cx="746125" cy="552450"/>
        </p:xfrm>
        <a:graphic>
          <a:graphicData uri="http://schemas.openxmlformats.org/presentationml/2006/ole">
            <p:oleObj spid="_x0000_s23561" name="Clip" r:id="rId10" imgW="1467000" imgH="1085760" progId="MS_ClipArt_Gallery.2">
              <p:embed/>
            </p:oleObj>
          </a:graphicData>
        </a:graphic>
      </p:graphicFrame>
      <p:sp>
        <p:nvSpPr>
          <p:cNvPr id="202805" name="AutoShape 53"/>
          <p:cNvSpPr>
            <a:spLocks noChangeArrowheads="1"/>
          </p:cNvSpPr>
          <p:nvPr/>
        </p:nvSpPr>
        <p:spPr bwMode="auto">
          <a:xfrm>
            <a:off x="666750" y="3886200"/>
            <a:ext cx="1971675" cy="647700"/>
          </a:xfrm>
          <a:prstGeom prst="rightArrow">
            <a:avLst>
              <a:gd name="adj1" fmla="val 50000"/>
              <a:gd name="adj2" fmla="val 76103"/>
            </a:avLst>
          </a:prstGeom>
          <a:solidFill>
            <a:srgbClr val="FF3300"/>
          </a:solidFill>
          <a:ln w="9525">
            <a:solidFill>
              <a:srgbClr val="FF3300"/>
            </a:solidFill>
            <a:miter lim="800000"/>
            <a:headEnd/>
            <a:tailEnd/>
          </a:ln>
          <a:effectLst/>
        </p:spPr>
        <p:txBody>
          <a:bodyPr wrap="none" anchor="ctr"/>
          <a:lstStyle/>
          <a:p>
            <a:pPr algn="ctr"/>
            <a:r>
              <a:rPr lang="en-US">
                <a:latin typeface="Arial" charset="0"/>
              </a:rPr>
              <a:t>unsterilised</a:t>
            </a:r>
          </a:p>
        </p:txBody>
      </p:sp>
      <p:sp>
        <p:nvSpPr>
          <p:cNvPr id="202806" name="AutoShape 54"/>
          <p:cNvSpPr>
            <a:spLocks noChangeArrowheads="1"/>
          </p:cNvSpPr>
          <p:nvPr/>
        </p:nvSpPr>
        <p:spPr bwMode="auto">
          <a:xfrm>
            <a:off x="5419725" y="3886200"/>
            <a:ext cx="1971675" cy="647700"/>
          </a:xfrm>
          <a:prstGeom prst="rightArrow">
            <a:avLst>
              <a:gd name="adj1" fmla="val 50000"/>
              <a:gd name="adj2" fmla="val 76103"/>
            </a:avLst>
          </a:prstGeom>
          <a:solidFill>
            <a:srgbClr val="66FF33"/>
          </a:solidFill>
          <a:ln w="9525">
            <a:solidFill>
              <a:schemeClr val="tx1"/>
            </a:solidFill>
            <a:miter lim="800000"/>
            <a:headEnd/>
            <a:tailEnd/>
          </a:ln>
          <a:effectLst/>
        </p:spPr>
        <p:txBody>
          <a:bodyPr wrap="none" anchor="ctr"/>
          <a:lstStyle/>
          <a:p>
            <a:pPr algn="ctr"/>
            <a:r>
              <a:rPr lang="en-US">
                <a:latin typeface="Arial" charset="0"/>
              </a:rPr>
              <a:t>sterilised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0" y="0"/>
            <a:ext cx="3581400" cy="528638"/>
          </a:xfrm>
          <a:prstGeom prst="rect">
            <a:avLst/>
          </a:prstGeom>
          <a:solidFill>
            <a:srgbClr val="660066"/>
          </a:solidFill>
          <a:ln w="9525">
            <a:solidFill>
              <a:srgbClr val="0000FF"/>
            </a:solidFill>
            <a:miter lim="800000"/>
            <a:headEnd/>
            <a:tailEnd/>
          </a:ln>
          <a:effectLst/>
        </p:spPr>
        <p:txBody>
          <a:bodyPr>
            <a:spAutoFit/>
          </a:bodyPr>
          <a:lstStyle/>
          <a:p>
            <a:pPr>
              <a:spcBef>
                <a:spcPct val="50000"/>
              </a:spcBef>
            </a:pPr>
            <a:r>
              <a:rPr lang="en-US" sz="2800">
                <a:solidFill>
                  <a:schemeClr val="bg1"/>
                </a:solidFill>
                <a:latin typeface="Arial" charset="0"/>
              </a:rPr>
              <a:t>Radiotherapy</a:t>
            </a:r>
          </a:p>
        </p:txBody>
      </p:sp>
      <p:sp>
        <p:nvSpPr>
          <p:cNvPr id="203779" name="Text Box 3"/>
          <p:cNvSpPr txBox="1">
            <a:spLocks noChangeArrowheads="1"/>
          </p:cNvSpPr>
          <p:nvPr/>
        </p:nvSpPr>
        <p:spPr bwMode="auto">
          <a:xfrm>
            <a:off x="685800" y="1295400"/>
            <a:ext cx="7177088" cy="3378200"/>
          </a:xfrm>
          <a:prstGeom prst="rect">
            <a:avLst/>
          </a:prstGeom>
          <a:solidFill>
            <a:srgbClr val="660066"/>
          </a:solidFill>
          <a:ln w="9525">
            <a:noFill/>
            <a:miter lim="800000"/>
            <a:headEnd/>
            <a:tailEnd/>
          </a:ln>
          <a:effectLst>
            <a:outerShdw dist="107763" dir="2700000" algn="ctr" rotWithShape="0">
              <a:schemeClr val="bg2"/>
            </a:outerShdw>
          </a:effectLst>
        </p:spPr>
        <p:txBody>
          <a:bodyPr>
            <a:spAutoFit/>
          </a:bodyPr>
          <a:lstStyle/>
          <a:p>
            <a:pPr>
              <a:spcBef>
                <a:spcPct val="50000"/>
              </a:spcBef>
            </a:pPr>
            <a:r>
              <a:rPr lang="en-US">
                <a:solidFill>
                  <a:schemeClr val="bg1"/>
                </a:solidFill>
                <a:latin typeface="Arial" charset="0"/>
              </a:rPr>
              <a:t>A carefully controlled  beam of gamma rays can be used to kill cancer cells. It must be directed carefully to minimise the damage to normal cells.</a:t>
            </a:r>
          </a:p>
          <a:p>
            <a:pPr>
              <a:spcBef>
                <a:spcPct val="50000"/>
              </a:spcBef>
            </a:pPr>
            <a:r>
              <a:rPr lang="en-US">
                <a:solidFill>
                  <a:schemeClr val="bg1"/>
                </a:solidFill>
                <a:latin typeface="Arial" charset="0"/>
              </a:rPr>
              <a:t>However, some damage is unavoidable and this can make the patient ill.  </a:t>
            </a:r>
          </a:p>
          <a:p>
            <a:pPr>
              <a:spcBef>
                <a:spcPct val="50000"/>
              </a:spcBef>
            </a:pPr>
            <a:r>
              <a:rPr lang="en-US">
                <a:solidFill>
                  <a:schemeClr val="bg1"/>
                </a:solidFill>
                <a:latin typeface="Arial" charset="0"/>
              </a:rPr>
              <a:t>It is therefore a balancing act - getting the dose high enough to kill the cancerous cells, but as low as possible to minimise the harm to the patient.</a:t>
            </a:r>
          </a:p>
        </p:txBody>
      </p:sp>
      <p:graphicFrame>
        <p:nvGraphicFramePr>
          <p:cNvPr id="203780" name="Rectangle 4"/>
          <p:cNvGraphicFramePr>
            <a:graphicFrameLocks/>
          </p:cNvGraphicFramePr>
          <p:nvPr/>
        </p:nvGraphicFramePr>
        <p:xfrm>
          <a:off x="1524000" y="1397000"/>
          <a:ext cx="6096000" cy="4064000"/>
        </p:xfrm>
        <a:graphic>
          <a:graphicData uri="http://schemas.openxmlformats.org/presentationml/2006/ole">
            <p:oleObj spid="_x0000_s24578" name="Clip" r:id="rId3" imgW="0" imgH="0" progId="MS_ClipArt_Gallery.2">
              <p:embed/>
            </p:oleObj>
          </a:graphicData>
        </a:graphic>
      </p:graphicFrame>
      <p:graphicFrame>
        <p:nvGraphicFramePr>
          <p:cNvPr id="203781" name="Rectangle 5"/>
          <p:cNvGraphicFramePr>
            <a:graphicFrameLocks/>
          </p:cNvGraphicFramePr>
          <p:nvPr/>
        </p:nvGraphicFramePr>
        <p:xfrm>
          <a:off x="1365250" y="1366838"/>
          <a:ext cx="6096000" cy="4064000"/>
        </p:xfrm>
        <a:graphic>
          <a:graphicData uri="http://schemas.openxmlformats.org/presentationml/2006/ole">
            <p:oleObj spid="_x0000_s24579" name="Clip" r:id="rId4" imgW="0" imgH="0" progId="MS_ClipArt_Gallery.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AutoShape 2"/>
          <p:cNvSpPr>
            <a:spLocks noChangeArrowheads="1"/>
          </p:cNvSpPr>
          <p:nvPr/>
        </p:nvSpPr>
        <p:spPr bwMode="auto">
          <a:xfrm rot="5400000">
            <a:off x="2826544" y="2001044"/>
            <a:ext cx="1011238" cy="4432300"/>
          </a:xfrm>
          <a:prstGeom prst="can">
            <a:avLst>
              <a:gd name="adj" fmla="val 51014"/>
            </a:avLst>
          </a:prstGeom>
          <a:gradFill rotWithShape="0">
            <a:gsLst>
              <a:gs pos="0">
                <a:srgbClr val="777777"/>
              </a:gs>
              <a:gs pos="50000">
                <a:srgbClr val="777777">
                  <a:gamma/>
                  <a:tint val="0"/>
                  <a:invGamma/>
                </a:srgbClr>
              </a:gs>
              <a:gs pos="100000">
                <a:srgbClr val="777777"/>
              </a:gs>
            </a:gsLst>
            <a:lin ang="5400000" scaled="1"/>
          </a:gradFill>
          <a:ln w="9525">
            <a:solidFill>
              <a:schemeClr val="tx1"/>
            </a:solidFill>
            <a:round/>
            <a:headEnd/>
            <a:tailEnd/>
          </a:ln>
          <a:effectLst/>
        </p:spPr>
        <p:txBody>
          <a:bodyPr wrap="none" anchor="ctr"/>
          <a:lstStyle/>
          <a:p>
            <a:endParaRPr lang="es-ES"/>
          </a:p>
        </p:txBody>
      </p:sp>
      <p:sp>
        <p:nvSpPr>
          <p:cNvPr id="204803" name="Text Box 3"/>
          <p:cNvSpPr txBox="1">
            <a:spLocks noChangeArrowheads="1"/>
          </p:cNvSpPr>
          <p:nvPr/>
        </p:nvSpPr>
        <p:spPr bwMode="auto">
          <a:xfrm>
            <a:off x="0" y="0"/>
            <a:ext cx="5181600" cy="528638"/>
          </a:xfrm>
          <a:prstGeom prst="rect">
            <a:avLst/>
          </a:prstGeom>
          <a:solidFill>
            <a:srgbClr val="660066"/>
          </a:solidFill>
          <a:ln w="9525">
            <a:solidFill>
              <a:schemeClr val="accent2"/>
            </a:solidFill>
            <a:miter lim="800000"/>
            <a:headEnd/>
            <a:tailEnd/>
          </a:ln>
          <a:effectLst/>
        </p:spPr>
        <p:txBody>
          <a:bodyPr>
            <a:spAutoFit/>
          </a:bodyPr>
          <a:lstStyle/>
          <a:p>
            <a:pPr>
              <a:spcBef>
                <a:spcPct val="50000"/>
              </a:spcBef>
            </a:pPr>
            <a:r>
              <a:rPr lang="en-US" sz="2800">
                <a:solidFill>
                  <a:schemeClr val="bg1"/>
                </a:solidFill>
                <a:latin typeface="Arial" charset="0"/>
              </a:rPr>
              <a:t>Leak detection in pipes</a:t>
            </a:r>
          </a:p>
        </p:txBody>
      </p:sp>
      <p:sp>
        <p:nvSpPr>
          <p:cNvPr id="204804" name="Text Box 4"/>
          <p:cNvSpPr txBox="1">
            <a:spLocks noChangeArrowheads="1"/>
          </p:cNvSpPr>
          <p:nvPr/>
        </p:nvSpPr>
        <p:spPr bwMode="auto">
          <a:xfrm>
            <a:off x="228600" y="609600"/>
            <a:ext cx="8301038" cy="1200329"/>
          </a:xfrm>
          <a:prstGeom prst="rect">
            <a:avLst/>
          </a:prstGeom>
          <a:solidFill>
            <a:schemeClr val="tx1"/>
          </a:solidFill>
          <a:ln w="9525">
            <a:noFill/>
            <a:miter lim="800000"/>
            <a:headEnd/>
            <a:tailEnd/>
          </a:ln>
          <a:effectLst/>
        </p:spPr>
        <p:txBody>
          <a:bodyPr>
            <a:spAutoFit/>
          </a:bodyPr>
          <a:lstStyle/>
          <a:p>
            <a:pPr>
              <a:spcBef>
                <a:spcPct val="50000"/>
              </a:spcBef>
            </a:pPr>
            <a:r>
              <a:rPr lang="en-US" dirty="0">
                <a:solidFill>
                  <a:srgbClr val="FFFF00"/>
                </a:solidFill>
                <a:latin typeface="Arial" charset="0"/>
              </a:rPr>
              <a:t>The radioactive isotope is injected into the pipe. Then the outside of the pipe is checked with a Geiger-Muller detector, to find areas of high radioactivity. These are the points where the pipe is leaking. This is useful for underground pipes that are hard to get near.</a:t>
            </a:r>
          </a:p>
        </p:txBody>
      </p:sp>
      <p:sp>
        <p:nvSpPr>
          <p:cNvPr id="204805" name="Text Box 5"/>
          <p:cNvSpPr txBox="1">
            <a:spLocks noChangeArrowheads="1"/>
          </p:cNvSpPr>
          <p:nvPr/>
        </p:nvSpPr>
        <p:spPr bwMode="auto">
          <a:xfrm>
            <a:off x="682625" y="5060950"/>
            <a:ext cx="7777163" cy="1016000"/>
          </a:xfrm>
          <a:prstGeom prst="rect">
            <a:avLst/>
          </a:prstGeom>
          <a:solidFill>
            <a:srgbClr val="660066"/>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pPr>
            <a:r>
              <a:rPr lang="en-US" sz="2000">
                <a:solidFill>
                  <a:schemeClr val="bg1"/>
                </a:solidFill>
                <a:latin typeface="Arial" charset="0"/>
              </a:rPr>
              <a:t>The radioactive isotope must be a gamma emitter so that it can be detected through the metal and the earth where the pipe leaks. Alpha and beta rays would be blocked by the metal and the earth.</a:t>
            </a:r>
            <a:endParaRPr lang="en-US">
              <a:solidFill>
                <a:schemeClr val="bg1"/>
              </a:solidFill>
              <a:latin typeface="Arial" charset="0"/>
            </a:endParaRPr>
          </a:p>
        </p:txBody>
      </p:sp>
      <p:sp>
        <p:nvSpPr>
          <p:cNvPr id="204806" name="Text Box 6"/>
          <p:cNvSpPr txBox="1">
            <a:spLocks noChangeArrowheads="1"/>
          </p:cNvSpPr>
          <p:nvPr/>
        </p:nvSpPr>
        <p:spPr bwMode="auto">
          <a:xfrm>
            <a:off x="5867400" y="3276600"/>
            <a:ext cx="2576513" cy="1625600"/>
          </a:xfrm>
          <a:prstGeom prst="rect">
            <a:avLst/>
          </a:prstGeom>
          <a:solidFill>
            <a:srgbClr val="660066"/>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pPr>
            <a:r>
              <a:rPr lang="en-US" sz="2000">
                <a:solidFill>
                  <a:schemeClr val="bg1"/>
                </a:solidFill>
                <a:latin typeface="Arial" charset="0"/>
              </a:rPr>
              <a:t>The isotope must have  a short half life so the material does not become a long term problem.</a:t>
            </a:r>
          </a:p>
        </p:txBody>
      </p:sp>
      <p:sp>
        <p:nvSpPr>
          <p:cNvPr id="204807" name="AutoShape 7"/>
          <p:cNvSpPr>
            <a:spLocks noChangeArrowheads="1"/>
          </p:cNvSpPr>
          <p:nvPr/>
        </p:nvSpPr>
        <p:spPr bwMode="auto">
          <a:xfrm>
            <a:off x="2882900" y="3906838"/>
            <a:ext cx="144463" cy="549275"/>
          </a:xfrm>
          <a:prstGeom prst="lightningBolt">
            <a:avLst/>
          </a:prstGeom>
          <a:solidFill>
            <a:schemeClr val="tx2"/>
          </a:solidFill>
          <a:ln w="9525">
            <a:solidFill>
              <a:schemeClr val="tx1"/>
            </a:solidFill>
            <a:miter lim="800000"/>
            <a:headEnd/>
            <a:tailEnd/>
          </a:ln>
          <a:effectLst/>
        </p:spPr>
        <p:txBody>
          <a:bodyPr wrap="none" anchor="ctr"/>
          <a:lstStyle/>
          <a:p>
            <a:endParaRPr lang="es-ES"/>
          </a:p>
        </p:txBody>
      </p:sp>
      <p:sp>
        <p:nvSpPr>
          <p:cNvPr id="204808" name="Freeform 8"/>
          <p:cNvSpPr>
            <a:spLocks/>
          </p:cNvSpPr>
          <p:nvPr/>
        </p:nvSpPr>
        <p:spPr bwMode="auto">
          <a:xfrm rot="7801118">
            <a:off x="2809081" y="4023519"/>
            <a:ext cx="866775" cy="141288"/>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triangle" w="med" len="med"/>
            <a:tailEnd type="none" w="med" len="med"/>
          </a:ln>
          <a:effectLst/>
        </p:spPr>
        <p:txBody>
          <a:bodyPr wrap="none" anchor="ctr"/>
          <a:lstStyle/>
          <a:p>
            <a:endParaRPr lang="es-ES"/>
          </a:p>
        </p:txBody>
      </p:sp>
      <p:sp>
        <p:nvSpPr>
          <p:cNvPr id="204809" name="Freeform 9"/>
          <p:cNvSpPr>
            <a:spLocks/>
          </p:cNvSpPr>
          <p:nvPr/>
        </p:nvSpPr>
        <p:spPr bwMode="auto">
          <a:xfrm rot="4119630">
            <a:off x="2440781" y="3793332"/>
            <a:ext cx="866775" cy="141288"/>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triangle" w="med" len="med"/>
            <a:tailEnd type="none" w="med" len="med"/>
          </a:ln>
          <a:effectLst/>
        </p:spPr>
        <p:txBody>
          <a:bodyPr wrap="none" anchor="ctr"/>
          <a:lstStyle/>
          <a:p>
            <a:endParaRPr lang="es-ES"/>
          </a:p>
        </p:txBody>
      </p:sp>
      <p:sp>
        <p:nvSpPr>
          <p:cNvPr id="204810" name="Freeform 10"/>
          <p:cNvSpPr>
            <a:spLocks/>
          </p:cNvSpPr>
          <p:nvPr/>
        </p:nvSpPr>
        <p:spPr bwMode="auto">
          <a:xfrm rot="-7799898">
            <a:off x="2847181" y="4528344"/>
            <a:ext cx="866775" cy="141288"/>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triangle" w="med" len="med"/>
            <a:tailEnd type="none" w="med" len="med"/>
          </a:ln>
          <a:effectLst/>
        </p:spPr>
        <p:txBody>
          <a:bodyPr wrap="none" anchor="ctr"/>
          <a:lstStyle/>
          <a:p>
            <a:endParaRPr lang="es-ES"/>
          </a:p>
        </p:txBody>
      </p:sp>
      <p:sp>
        <p:nvSpPr>
          <p:cNvPr id="204811" name="Freeform 11"/>
          <p:cNvSpPr>
            <a:spLocks/>
          </p:cNvSpPr>
          <p:nvPr/>
        </p:nvSpPr>
        <p:spPr bwMode="auto">
          <a:xfrm rot="11163528">
            <a:off x="2976563" y="4275138"/>
            <a:ext cx="866775" cy="141287"/>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triangle" w="med" len="med"/>
            <a:tailEnd type="none" w="med" len="med"/>
          </a:ln>
          <a:effectLst/>
        </p:spPr>
        <p:txBody>
          <a:bodyPr wrap="none" anchor="ctr"/>
          <a:lstStyle/>
          <a:p>
            <a:endParaRPr lang="es-ES"/>
          </a:p>
        </p:txBody>
      </p:sp>
      <p:sp>
        <p:nvSpPr>
          <p:cNvPr id="204812" name="Freeform 12"/>
          <p:cNvSpPr>
            <a:spLocks/>
          </p:cNvSpPr>
          <p:nvPr/>
        </p:nvSpPr>
        <p:spPr bwMode="auto">
          <a:xfrm rot="12167667">
            <a:off x="2154238" y="3987800"/>
            <a:ext cx="866775" cy="141288"/>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4813" name="Freeform 13"/>
          <p:cNvSpPr>
            <a:spLocks/>
          </p:cNvSpPr>
          <p:nvPr/>
        </p:nvSpPr>
        <p:spPr bwMode="auto">
          <a:xfrm rot="7801118">
            <a:off x="2297906" y="4428332"/>
            <a:ext cx="866775" cy="141288"/>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4814" name="Freeform 14"/>
          <p:cNvSpPr>
            <a:spLocks/>
          </p:cNvSpPr>
          <p:nvPr/>
        </p:nvSpPr>
        <p:spPr bwMode="auto">
          <a:xfrm>
            <a:off x="5395913" y="2636838"/>
            <a:ext cx="2351087" cy="498475"/>
          </a:xfrm>
          <a:custGeom>
            <a:avLst/>
            <a:gdLst/>
            <a:ahLst/>
            <a:cxnLst>
              <a:cxn ang="0">
                <a:pos x="0" y="236"/>
              </a:cxn>
              <a:cxn ang="0">
                <a:pos x="54" y="182"/>
              </a:cxn>
              <a:cxn ang="0">
                <a:pos x="109" y="218"/>
              </a:cxn>
              <a:cxn ang="0">
                <a:pos x="136" y="236"/>
              </a:cxn>
              <a:cxn ang="0">
                <a:pos x="172" y="227"/>
              </a:cxn>
              <a:cxn ang="0">
                <a:pos x="191" y="173"/>
              </a:cxn>
              <a:cxn ang="0">
                <a:pos x="236" y="182"/>
              </a:cxn>
              <a:cxn ang="0">
                <a:pos x="254" y="218"/>
              </a:cxn>
              <a:cxn ang="0">
                <a:pos x="281" y="246"/>
              </a:cxn>
              <a:cxn ang="0">
                <a:pos x="336" y="282"/>
              </a:cxn>
              <a:cxn ang="0">
                <a:pos x="391" y="264"/>
              </a:cxn>
              <a:cxn ang="0">
                <a:pos x="454" y="191"/>
              </a:cxn>
              <a:cxn ang="0">
                <a:pos x="518" y="236"/>
              </a:cxn>
              <a:cxn ang="0">
                <a:pos x="590" y="300"/>
              </a:cxn>
              <a:cxn ang="0">
                <a:pos x="690" y="200"/>
              </a:cxn>
              <a:cxn ang="0">
                <a:pos x="727" y="209"/>
              </a:cxn>
              <a:cxn ang="0">
                <a:pos x="781" y="291"/>
              </a:cxn>
              <a:cxn ang="0">
                <a:pos x="1045" y="200"/>
              </a:cxn>
              <a:cxn ang="0">
                <a:pos x="1081" y="209"/>
              </a:cxn>
              <a:cxn ang="0">
                <a:pos x="1109" y="218"/>
              </a:cxn>
              <a:cxn ang="0">
                <a:pos x="1163" y="164"/>
              </a:cxn>
              <a:cxn ang="0">
                <a:pos x="1236" y="73"/>
              </a:cxn>
              <a:cxn ang="0">
                <a:pos x="1354" y="91"/>
              </a:cxn>
              <a:cxn ang="0">
                <a:pos x="1481" y="0"/>
              </a:cxn>
            </a:cxnLst>
            <a:rect l="0" t="0" r="r" b="b"/>
            <a:pathLst>
              <a:path w="1481" h="314">
                <a:moveTo>
                  <a:pt x="0" y="236"/>
                </a:moveTo>
                <a:cubicBezTo>
                  <a:pt x="9" y="218"/>
                  <a:pt x="21" y="176"/>
                  <a:pt x="54" y="182"/>
                </a:cubicBezTo>
                <a:cubicBezTo>
                  <a:pt x="75" y="186"/>
                  <a:pt x="91" y="206"/>
                  <a:pt x="109" y="218"/>
                </a:cubicBezTo>
                <a:cubicBezTo>
                  <a:pt x="118" y="224"/>
                  <a:pt x="136" y="236"/>
                  <a:pt x="136" y="236"/>
                </a:cubicBezTo>
                <a:cubicBezTo>
                  <a:pt x="148" y="233"/>
                  <a:pt x="164" y="236"/>
                  <a:pt x="172" y="227"/>
                </a:cubicBezTo>
                <a:cubicBezTo>
                  <a:pt x="185" y="213"/>
                  <a:pt x="191" y="173"/>
                  <a:pt x="191" y="173"/>
                </a:cubicBezTo>
                <a:cubicBezTo>
                  <a:pt x="206" y="176"/>
                  <a:pt x="224" y="173"/>
                  <a:pt x="236" y="182"/>
                </a:cubicBezTo>
                <a:cubicBezTo>
                  <a:pt x="247" y="190"/>
                  <a:pt x="246" y="207"/>
                  <a:pt x="254" y="218"/>
                </a:cubicBezTo>
                <a:cubicBezTo>
                  <a:pt x="261" y="229"/>
                  <a:pt x="271" y="238"/>
                  <a:pt x="281" y="246"/>
                </a:cubicBezTo>
                <a:cubicBezTo>
                  <a:pt x="298" y="259"/>
                  <a:pt x="336" y="282"/>
                  <a:pt x="336" y="282"/>
                </a:cubicBezTo>
                <a:cubicBezTo>
                  <a:pt x="354" y="276"/>
                  <a:pt x="381" y="281"/>
                  <a:pt x="391" y="264"/>
                </a:cubicBezTo>
                <a:cubicBezTo>
                  <a:pt x="447" y="169"/>
                  <a:pt x="343" y="154"/>
                  <a:pt x="454" y="191"/>
                </a:cubicBezTo>
                <a:cubicBezTo>
                  <a:pt x="475" y="207"/>
                  <a:pt x="498" y="219"/>
                  <a:pt x="518" y="236"/>
                </a:cubicBezTo>
                <a:cubicBezTo>
                  <a:pt x="607" y="314"/>
                  <a:pt x="527" y="258"/>
                  <a:pt x="590" y="300"/>
                </a:cubicBezTo>
                <a:cubicBezTo>
                  <a:pt x="642" y="283"/>
                  <a:pt x="645" y="230"/>
                  <a:pt x="690" y="200"/>
                </a:cubicBezTo>
                <a:cubicBezTo>
                  <a:pt x="702" y="203"/>
                  <a:pt x="716" y="202"/>
                  <a:pt x="727" y="209"/>
                </a:cubicBezTo>
                <a:cubicBezTo>
                  <a:pt x="741" y="218"/>
                  <a:pt x="774" y="277"/>
                  <a:pt x="781" y="291"/>
                </a:cubicBezTo>
                <a:cubicBezTo>
                  <a:pt x="890" y="278"/>
                  <a:pt x="982" y="294"/>
                  <a:pt x="1045" y="200"/>
                </a:cubicBezTo>
                <a:cubicBezTo>
                  <a:pt x="1057" y="203"/>
                  <a:pt x="1069" y="206"/>
                  <a:pt x="1081" y="209"/>
                </a:cubicBezTo>
                <a:cubicBezTo>
                  <a:pt x="1090" y="212"/>
                  <a:pt x="1100" y="223"/>
                  <a:pt x="1109" y="218"/>
                </a:cubicBezTo>
                <a:cubicBezTo>
                  <a:pt x="1131" y="206"/>
                  <a:pt x="1163" y="164"/>
                  <a:pt x="1163" y="164"/>
                </a:cubicBezTo>
                <a:cubicBezTo>
                  <a:pt x="1182" y="124"/>
                  <a:pt x="1192" y="88"/>
                  <a:pt x="1236" y="73"/>
                </a:cubicBezTo>
                <a:cubicBezTo>
                  <a:pt x="1280" y="103"/>
                  <a:pt x="1300" y="100"/>
                  <a:pt x="1354" y="91"/>
                </a:cubicBezTo>
                <a:cubicBezTo>
                  <a:pt x="1394" y="51"/>
                  <a:pt x="1431" y="25"/>
                  <a:pt x="1481" y="0"/>
                </a:cubicBezTo>
              </a:path>
            </a:pathLst>
          </a:custGeom>
          <a:noFill/>
          <a:ln w="28575" cmpd="sng">
            <a:solidFill>
              <a:srgbClr val="33CCCC"/>
            </a:solidFill>
            <a:round/>
            <a:headEnd/>
            <a:tailEnd/>
          </a:ln>
          <a:effectLst/>
        </p:spPr>
        <p:txBody>
          <a:bodyPr wrap="none" anchor="ctr"/>
          <a:lstStyle/>
          <a:p>
            <a:endParaRPr lang="es-ES"/>
          </a:p>
        </p:txBody>
      </p:sp>
      <p:sp>
        <p:nvSpPr>
          <p:cNvPr id="204815" name="Oval 15"/>
          <p:cNvSpPr>
            <a:spLocks noChangeArrowheads="1"/>
          </p:cNvSpPr>
          <p:nvPr/>
        </p:nvSpPr>
        <p:spPr bwMode="auto">
          <a:xfrm>
            <a:off x="3475038" y="3287713"/>
            <a:ext cx="590550" cy="606425"/>
          </a:xfrm>
          <a:prstGeom prst="ellipse">
            <a:avLst/>
          </a:prstGeom>
          <a:solidFill>
            <a:srgbClr val="FF99CC"/>
          </a:solidFill>
          <a:ln w="9525">
            <a:round/>
            <a:headEnd/>
            <a:tailEnd/>
          </a:ln>
          <a:effectLst/>
          <a:scene3d>
            <a:camera prst="legacyPerspectiveFront">
              <a:rot lat="1200000" lon="2100000" rev="0"/>
            </a:camera>
            <a:lightRig rig="legacyFlat2" dir="b"/>
          </a:scene3d>
          <a:sp3d extrusionH="3630600" prstMaterial="legacyMatte">
            <a:bevelT w="13500" h="13500" prst="angle"/>
            <a:bevelB w="13500" h="13500" prst="angle"/>
            <a:extrusionClr>
              <a:srgbClr val="FFCC99"/>
            </a:extrusionClr>
          </a:sp3d>
        </p:spPr>
        <p:txBody>
          <a:bodyPr wrap="none" anchor="ctr">
            <a:flatTx/>
          </a:bodyPr>
          <a:lstStyle/>
          <a:p>
            <a:endParaRPr lang="es-ES"/>
          </a:p>
        </p:txBody>
      </p:sp>
      <p:sp>
        <p:nvSpPr>
          <p:cNvPr id="204816" name="Rectangle 16"/>
          <p:cNvSpPr>
            <a:spLocks noChangeArrowheads="1"/>
          </p:cNvSpPr>
          <p:nvPr/>
        </p:nvSpPr>
        <p:spPr bwMode="auto">
          <a:xfrm rot="-1733051">
            <a:off x="3983038" y="2954338"/>
            <a:ext cx="1414462" cy="360362"/>
          </a:xfrm>
          <a:prstGeom prst="rect">
            <a:avLst/>
          </a:prstGeom>
          <a:noFill/>
          <a:ln w="9525">
            <a:noFill/>
            <a:miter lim="800000"/>
            <a:headEnd/>
            <a:tailEnd/>
          </a:ln>
          <a:effectLst/>
        </p:spPr>
        <p:txBody>
          <a:bodyPr wrap="none" anchor="ctr"/>
          <a:lstStyle/>
          <a:p>
            <a:pPr algn="ctr"/>
            <a:r>
              <a:rPr lang="en-US">
                <a:latin typeface="Arial" charset="0"/>
              </a:rPr>
              <a:t>GM tube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08"/>
                                        </p:tgtEl>
                                        <p:attrNameLst>
                                          <p:attrName>style.visibility</p:attrName>
                                        </p:attrNameLst>
                                      </p:cBhvr>
                                      <p:to>
                                        <p:strVal val="visible"/>
                                      </p:to>
                                    </p:set>
                                    <p:animEffect transition="in" filter="dissolve">
                                      <p:cBhvr>
                                        <p:cTn id="7" dur="500"/>
                                        <p:tgtEl>
                                          <p:spTgt spid="20480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4810"/>
                                        </p:tgtEl>
                                        <p:attrNameLst>
                                          <p:attrName>style.visibility</p:attrName>
                                        </p:attrNameLst>
                                      </p:cBhvr>
                                      <p:to>
                                        <p:strVal val="visible"/>
                                      </p:to>
                                    </p:set>
                                    <p:animEffect transition="in" filter="dissolve">
                                      <p:cBhvr>
                                        <p:cTn id="11" dur="500"/>
                                        <p:tgtEl>
                                          <p:spTgt spid="204810"/>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04809"/>
                                        </p:tgtEl>
                                        <p:attrNameLst>
                                          <p:attrName>style.visibility</p:attrName>
                                        </p:attrNameLst>
                                      </p:cBhvr>
                                      <p:to>
                                        <p:strVal val="visible"/>
                                      </p:to>
                                    </p:set>
                                    <p:animEffect transition="in" filter="dissolve">
                                      <p:cBhvr>
                                        <p:cTn id="15" dur="500"/>
                                        <p:tgtEl>
                                          <p:spTgt spid="204809"/>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04811"/>
                                        </p:tgtEl>
                                        <p:attrNameLst>
                                          <p:attrName>style.visibility</p:attrName>
                                        </p:attrNameLst>
                                      </p:cBhvr>
                                      <p:to>
                                        <p:strVal val="visible"/>
                                      </p:to>
                                    </p:set>
                                    <p:animEffect transition="in" filter="dissolve">
                                      <p:cBhvr>
                                        <p:cTn id="19" dur="500"/>
                                        <p:tgtEl>
                                          <p:spTgt spid="204811"/>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04812"/>
                                        </p:tgtEl>
                                        <p:attrNameLst>
                                          <p:attrName>style.visibility</p:attrName>
                                        </p:attrNameLst>
                                      </p:cBhvr>
                                      <p:to>
                                        <p:strVal val="visible"/>
                                      </p:to>
                                    </p:set>
                                    <p:animEffect transition="in" filter="dissolve">
                                      <p:cBhvr>
                                        <p:cTn id="23" dur="500"/>
                                        <p:tgtEl>
                                          <p:spTgt spid="204812"/>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04813"/>
                                        </p:tgtEl>
                                        <p:attrNameLst>
                                          <p:attrName>style.visibility</p:attrName>
                                        </p:attrNameLst>
                                      </p:cBhvr>
                                      <p:to>
                                        <p:strVal val="visible"/>
                                      </p:to>
                                    </p:set>
                                    <p:animEffect transition="in" filter="dissolve">
                                      <p:cBhvr>
                                        <p:cTn id="27" dur="500"/>
                                        <p:tgtEl>
                                          <p:spTgt spid="204813"/>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04814"/>
                                        </p:tgtEl>
                                        <p:attrNameLst>
                                          <p:attrName>style.visibility</p:attrName>
                                        </p:attrNameLst>
                                      </p:cBhvr>
                                      <p:to>
                                        <p:strVal val="visible"/>
                                      </p:to>
                                    </p:set>
                                    <p:animEffect transition="in" filter="dissolve">
                                      <p:cBhvr>
                                        <p:cTn id="31" dur="500"/>
                                        <p:tgtEl>
                                          <p:spTgt spid="204814"/>
                                        </p:tgtEl>
                                      </p:cBhvr>
                                    </p:animEffect>
                                  </p:childTnLst>
                                </p:cTn>
                              </p:par>
                            </p:childTnLst>
                          </p:cTn>
                        </p:par>
                        <p:par>
                          <p:cTn id="32" fill="hold">
                            <p:stCondLst>
                              <p:cond delay="3500"/>
                            </p:stCondLst>
                            <p:childTnLst>
                              <p:par>
                                <p:cTn id="33" presetID="1" presetClass="entr" presetSubtype="0" fill="hold" grpId="0" nodeType="afterEffect">
                                  <p:stCondLst>
                                    <p:cond delay="0"/>
                                  </p:stCondLst>
                                  <p:childTnLst>
                                    <p:set>
                                      <p:cBhvr>
                                        <p:cTn id="34" dur="1" fill="hold">
                                          <p:stCondLst>
                                            <p:cond delay="0"/>
                                          </p:stCondLst>
                                        </p:cTn>
                                        <p:tgtEl>
                                          <p:spTgt spid="204806"/>
                                        </p:tgtEl>
                                        <p:attrNameLst>
                                          <p:attrName>style.visibility</p:attrName>
                                        </p:attrNameLst>
                                      </p:cBhvr>
                                      <p:to>
                                        <p:strVal val="visible"/>
                                      </p:to>
                                    </p:set>
                                  </p:childTnLst>
                                </p:cTn>
                              </p:par>
                            </p:childTnLst>
                          </p:cTn>
                        </p:par>
                        <p:par>
                          <p:cTn id="35" fill="hold">
                            <p:stCondLst>
                              <p:cond delay="3500"/>
                            </p:stCondLst>
                            <p:childTnLst>
                              <p:par>
                                <p:cTn id="36" presetID="1" presetClass="entr" presetSubtype="0" fill="hold" grpId="0" nodeType="afterEffect">
                                  <p:stCondLst>
                                    <p:cond delay="0"/>
                                  </p:stCondLst>
                                  <p:childTnLst>
                                    <p:set>
                                      <p:cBhvr>
                                        <p:cTn id="37" dur="1" fill="hold">
                                          <p:stCondLst>
                                            <p:cond delay="0"/>
                                          </p:stCondLst>
                                        </p:cTn>
                                        <p:tgtEl>
                                          <p:spTgt spid="2048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5" grpId="0" animBg="1"/>
      <p:bldP spid="204806" grpId="0" animBg="1"/>
      <p:bldP spid="204808" grpId="0" animBg="1"/>
      <p:bldP spid="204809" grpId="0" animBg="1"/>
      <p:bldP spid="204810" grpId="0" animBg="1"/>
      <p:bldP spid="204811" grpId="0" animBg="1"/>
      <p:bldP spid="204812" grpId="0" animBg="1"/>
      <p:bldP spid="204813" grpId="0" animBg="1"/>
      <p:bldP spid="2048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2438400" y="5334000"/>
            <a:ext cx="1422400" cy="914400"/>
          </a:xfrm>
          <a:prstGeom prst="rect">
            <a:avLst/>
          </a:prstGeom>
          <a:solidFill>
            <a:srgbClr val="FF6600"/>
          </a:solidFill>
          <a:ln w="9525">
            <a:miter lim="800000"/>
            <a:headEnd/>
            <a:tailEnd/>
          </a:ln>
          <a:effectLst/>
          <a:scene3d>
            <a:camera prst="legacyObliqueTopRight"/>
            <a:lightRig rig="legacyFlat3" dir="b"/>
          </a:scene3d>
          <a:sp3d extrusionH="3630600" prstMaterial="legacyMatte">
            <a:bevelT w="13500" h="13500" prst="angle"/>
            <a:bevelB w="13500" h="13500" prst="angle"/>
            <a:extrusionClr>
              <a:srgbClr val="FF6600"/>
            </a:extrusionClr>
          </a:sp3d>
        </p:spPr>
        <p:txBody>
          <a:bodyPr wrap="none" anchor="ctr">
            <a:flatTx/>
          </a:bodyPr>
          <a:lstStyle/>
          <a:p>
            <a:pPr algn="ctr"/>
            <a:r>
              <a:rPr lang="en-US">
                <a:solidFill>
                  <a:srgbClr val="FFFFFF"/>
                </a:solidFill>
                <a:latin typeface="Comic Sans MS" pitchFamily="66" charset="0"/>
              </a:rPr>
              <a:t>Hydraulic</a:t>
            </a:r>
          </a:p>
          <a:p>
            <a:pPr algn="ctr"/>
            <a:r>
              <a:rPr lang="en-US">
                <a:solidFill>
                  <a:srgbClr val="FFFFFF"/>
                </a:solidFill>
                <a:latin typeface="Comic Sans MS" pitchFamily="66" charset="0"/>
              </a:rPr>
              <a:t>ram</a:t>
            </a:r>
          </a:p>
        </p:txBody>
      </p:sp>
      <p:sp>
        <p:nvSpPr>
          <p:cNvPr id="205827" name="Rectangle 3"/>
          <p:cNvSpPr>
            <a:spLocks noChangeArrowheads="1"/>
          </p:cNvSpPr>
          <p:nvPr/>
        </p:nvSpPr>
        <p:spPr bwMode="auto">
          <a:xfrm>
            <a:off x="3048000" y="4876800"/>
            <a:ext cx="190500" cy="469900"/>
          </a:xfrm>
          <a:prstGeom prst="rect">
            <a:avLst/>
          </a:prstGeom>
          <a:solidFill>
            <a:srgbClr val="FF6600"/>
          </a:solidFill>
          <a:ln w="9525">
            <a:miter lim="800000"/>
            <a:headEnd/>
            <a:tailEnd/>
          </a:ln>
          <a:effectLst/>
          <a:scene3d>
            <a:camera prst="legacyObliqueTopRight"/>
            <a:lightRig rig="legacyFlat3" dir="b"/>
          </a:scene3d>
          <a:sp3d extrusionH="3630600" prstMaterial="legacyMatte">
            <a:bevelT w="13500" h="13500" prst="angle"/>
            <a:bevelB w="13500" h="13500" prst="angle"/>
            <a:extrusionClr>
              <a:srgbClr val="FF6600"/>
            </a:extrusionClr>
          </a:sp3d>
        </p:spPr>
        <p:txBody>
          <a:bodyPr wrap="none" anchor="ctr">
            <a:flatTx/>
          </a:bodyPr>
          <a:lstStyle/>
          <a:p>
            <a:endParaRPr lang="es-ES"/>
          </a:p>
        </p:txBody>
      </p:sp>
      <p:sp>
        <p:nvSpPr>
          <p:cNvPr id="205828" name="Rectangle 4"/>
          <p:cNvSpPr>
            <a:spLocks noChangeArrowheads="1"/>
          </p:cNvSpPr>
          <p:nvPr/>
        </p:nvSpPr>
        <p:spPr bwMode="auto">
          <a:xfrm>
            <a:off x="5233988" y="4572000"/>
            <a:ext cx="1766887" cy="466725"/>
          </a:xfrm>
          <a:prstGeom prst="rect">
            <a:avLst/>
          </a:prstGeom>
          <a:solidFill>
            <a:srgbClr val="FF6600"/>
          </a:solidFill>
          <a:ln w="9525">
            <a:miter lim="800000"/>
            <a:headEnd/>
            <a:tailEnd/>
          </a:ln>
          <a:effectLst/>
          <a:scene3d>
            <a:camera prst="legacyObliqueTopRight"/>
            <a:lightRig rig="legacyFlat3" dir="b"/>
          </a:scene3d>
          <a:sp3d extrusionH="3630600" prstMaterial="legacyMatte">
            <a:bevelT w="13500" h="13500" prst="angle"/>
            <a:bevelB w="13500" h="13500" prst="angle"/>
            <a:extrusionClr>
              <a:srgbClr val="FF6600"/>
            </a:extrusionClr>
          </a:sp3d>
        </p:spPr>
        <p:txBody>
          <a:bodyPr wrap="none" anchor="ctr">
            <a:flatTx/>
          </a:bodyPr>
          <a:lstStyle/>
          <a:p>
            <a:pPr algn="ctr"/>
            <a:r>
              <a:rPr lang="en-US">
                <a:solidFill>
                  <a:srgbClr val="FFFFFF"/>
                </a:solidFill>
                <a:latin typeface="Comic Sans MS" pitchFamily="66" charset="0"/>
              </a:rPr>
              <a:t>detector</a:t>
            </a:r>
          </a:p>
        </p:txBody>
      </p:sp>
      <p:sp>
        <p:nvSpPr>
          <p:cNvPr id="205829" name="Freeform 5"/>
          <p:cNvSpPr>
            <a:spLocks/>
          </p:cNvSpPr>
          <p:nvPr/>
        </p:nvSpPr>
        <p:spPr bwMode="auto">
          <a:xfrm rot="5524216">
            <a:off x="6749256" y="3294857"/>
            <a:ext cx="866775" cy="214312"/>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30" name="Freeform 6"/>
          <p:cNvSpPr>
            <a:spLocks/>
          </p:cNvSpPr>
          <p:nvPr/>
        </p:nvSpPr>
        <p:spPr bwMode="auto">
          <a:xfrm rot="5524216">
            <a:off x="6398419" y="3550444"/>
            <a:ext cx="866775" cy="214313"/>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31" name="Freeform 7"/>
          <p:cNvSpPr>
            <a:spLocks/>
          </p:cNvSpPr>
          <p:nvPr/>
        </p:nvSpPr>
        <p:spPr bwMode="auto">
          <a:xfrm rot="5524216">
            <a:off x="6118225" y="3813175"/>
            <a:ext cx="866775" cy="257175"/>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32" name="AutoShape 8" descr="Newsprint"/>
          <p:cNvSpPr>
            <a:spLocks noChangeArrowheads="1"/>
          </p:cNvSpPr>
          <p:nvPr/>
        </p:nvSpPr>
        <p:spPr bwMode="auto">
          <a:xfrm rot="-7919236">
            <a:off x="3148012" y="2262188"/>
            <a:ext cx="1146175" cy="2870200"/>
          </a:xfrm>
          <a:prstGeom prst="can">
            <a:avLst>
              <a:gd name="adj" fmla="val 97824"/>
            </a:avLst>
          </a:prstGeom>
          <a:blipFill dpi="0" rotWithShape="0">
            <a:blip r:embed="rId3"/>
            <a:srcRect/>
            <a:tile tx="0" ty="0" sx="100000" sy="100000" flip="none" algn="tl"/>
          </a:blipFill>
          <a:ln w="9525">
            <a:solidFill>
              <a:schemeClr val="tx1"/>
            </a:solidFill>
            <a:round/>
            <a:headEnd/>
            <a:tailEnd/>
          </a:ln>
          <a:effectLst/>
        </p:spPr>
        <p:txBody>
          <a:bodyPr wrap="none" anchor="ctr"/>
          <a:lstStyle/>
          <a:p>
            <a:endParaRPr lang="es-ES"/>
          </a:p>
        </p:txBody>
      </p:sp>
      <p:sp>
        <p:nvSpPr>
          <p:cNvPr id="205833" name="Text Box 9"/>
          <p:cNvSpPr txBox="1">
            <a:spLocks noChangeArrowheads="1"/>
          </p:cNvSpPr>
          <p:nvPr/>
        </p:nvSpPr>
        <p:spPr bwMode="auto">
          <a:xfrm>
            <a:off x="0" y="0"/>
            <a:ext cx="4495800" cy="528638"/>
          </a:xfrm>
          <a:prstGeom prst="rect">
            <a:avLst/>
          </a:prstGeom>
          <a:solidFill>
            <a:srgbClr val="660066"/>
          </a:solidFill>
          <a:ln w="9525">
            <a:solidFill>
              <a:schemeClr val="accent2"/>
            </a:solidFill>
            <a:miter lim="800000"/>
            <a:headEnd/>
            <a:tailEnd/>
          </a:ln>
          <a:effectLst/>
        </p:spPr>
        <p:txBody>
          <a:bodyPr>
            <a:spAutoFit/>
          </a:bodyPr>
          <a:lstStyle/>
          <a:p>
            <a:pPr>
              <a:spcBef>
                <a:spcPct val="50000"/>
              </a:spcBef>
            </a:pPr>
            <a:r>
              <a:rPr lang="en-US" sz="2800">
                <a:solidFill>
                  <a:schemeClr val="bg1"/>
                </a:solidFill>
                <a:latin typeface="Arial" charset="0"/>
              </a:rPr>
              <a:t>Thickness Control Mill</a:t>
            </a:r>
          </a:p>
        </p:txBody>
      </p:sp>
      <p:sp>
        <p:nvSpPr>
          <p:cNvPr id="205834" name="Freeform 10"/>
          <p:cNvSpPr>
            <a:spLocks/>
          </p:cNvSpPr>
          <p:nvPr/>
        </p:nvSpPr>
        <p:spPr bwMode="auto">
          <a:xfrm>
            <a:off x="1447800" y="3394075"/>
            <a:ext cx="6743700" cy="339725"/>
          </a:xfrm>
          <a:custGeom>
            <a:avLst/>
            <a:gdLst/>
            <a:ahLst/>
            <a:cxnLst>
              <a:cxn ang="0">
                <a:pos x="32" y="0"/>
              </a:cxn>
              <a:cxn ang="0">
                <a:pos x="1072" y="0"/>
              </a:cxn>
              <a:cxn ang="0">
                <a:pos x="1176" y="56"/>
              </a:cxn>
              <a:cxn ang="0">
                <a:pos x="1256" y="48"/>
              </a:cxn>
              <a:cxn ang="0">
                <a:pos x="3792" y="48"/>
              </a:cxn>
              <a:cxn ang="0">
                <a:pos x="4944" y="48"/>
              </a:cxn>
              <a:cxn ang="0">
                <a:pos x="4936" y="160"/>
              </a:cxn>
              <a:cxn ang="0">
                <a:pos x="0" y="152"/>
              </a:cxn>
            </a:cxnLst>
            <a:rect l="0" t="0" r="r" b="b"/>
            <a:pathLst>
              <a:path w="4944" h="160">
                <a:moveTo>
                  <a:pt x="32" y="0"/>
                </a:moveTo>
                <a:lnTo>
                  <a:pt x="1072" y="0"/>
                </a:lnTo>
                <a:lnTo>
                  <a:pt x="1176" y="56"/>
                </a:lnTo>
                <a:lnTo>
                  <a:pt x="1256" y="48"/>
                </a:lnTo>
                <a:lnTo>
                  <a:pt x="3792" y="48"/>
                </a:lnTo>
                <a:lnTo>
                  <a:pt x="4944" y="48"/>
                </a:lnTo>
                <a:lnTo>
                  <a:pt x="4936" y="160"/>
                </a:lnTo>
                <a:lnTo>
                  <a:pt x="0" y="152"/>
                </a:lnTo>
              </a:path>
            </a:pathLst>
          </a:custGeom>
          <a:solidFill>
            <a:schemeClr val="bg2"/>
          </a:solidFill>
          <a:ln w="9525">
            <a:round/>
            <a:headEnd/>
            <a:tailEnd/>
          </a:ln>
          <a:effectLst/>
          <a:scene3d>
            <a:camera prst="legacyObliqueTopRight"/>
            <a:lightRig rig="legacyFlat3" dir="b"/>
          </a:scene3d>
          <a:sp3d extrusionH="3630600" prstMaterial="legacyMatte">
            <a:bevelT w="13500" h="13500" prst="angle"/>
            <a:bevelB w="13500" h="13500" prst="angle"/>
            <a:extrusionClr>
              <a:schemeClr val="bg2"/>
            </a:extrusionClr>
          </a:sp3d>
        </p:spPr>
        <p:txBody>
          <a:bodyPr wrap="none" anchor="ctr">
            <a:flatTx/>
          </a:bodyPr>
          <a:lstStyle/>
          <a:p>
            <a:endParaRPr lang="es-ES"/>
          </a:p>
        </p:txBody>
      </p:sp>
      <p:sp>
        <p:nvSpPr>
          <p:cNvPr id="205835" name="Freeform 11"/>
          <p:cNvSpPr>
            <a:spLocks/>
          </p:cNvSpPr>
          <p:nvPr/>
        </p:nvSpPr>
        <p:spPr bwMode="auto">
          <a:xfrm rot="5524216">
            <a:off x="5794375" y="2860676"/>
            <a:ext cx="866775" cy="241300"/>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36" name="Freeform 12"/>
          <p:cNvSpPr>
            <a:spLocks/>
          </p:cNvSpPr>
          <p:nvPr/>
        </p:nvSpPr>
        <p:spPr bwMode="auto">
          <a:xfrm rot="5524216">
            <a:off x="6215062" y="2513013"/>
            <a:ext cx="866775" cy="241300"/>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37" name="Freeform 13"/>
          <p:cNvSpPr>
            <a:spLocks/>
          </p:cNvSpPr>
          <p:nvPr/>
        </p:nvSpPr>
        <p:spPr bwMode="auto">
          <a:xfrm rot="5524216">
            <a:off x="6461919" y="2351881"/>
            <a:ext cx="866775" cy="227013"/>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38" name="Freeform 14"/>
          <p:cNvSpPr>
            <a:spLocks/>
          </p:cNvSpPr>
          <p:nvPr/>
        </p:nvSpPr>
        <p:spPr bwMode="auto">
          <a:xfrm rot="5524216">
            <a:off x="6772275" y="2211388"/>
            <a:ext cx="866775" cy="231775"/>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39" name="Freeform 15"/>
          <p:cNvSpPr>
            <a:spLocks/>
          </p:cNvSpPr>
          <p:nvPr/>
        </p:nvSpPr>
        <p:spPr bwMode="auto">
          <a:xfrm rot="5524216">
            <a:off x="5780881" y="4044157"/>
            <a:ext cx="866775" cy="214312"/>
          </a:xfrm>
          <a:custGeom>
            <a:avLst/>
            <a:gdLst/>
            <a:ahLst/>
            <a:cxnLst>
              <a:cxn ang="0">
                <a:pos x="0" y="0"/>
              </a:cxn>
              <a:cxn ang="0">
                <a:pos x="222" y="234"/>
              </a:cxn>
              <a:cxn ang="0">
                <a:pos x="456" y="24"/>
              </a:cxn>
              <a:cxn ang="0">
                <a:pos x="702" y="240"/>
              </a:cxn>
              <a:cxn ang="0">
                <a:pos x="936" y="12"/>
              </a:cxn>
            </a:cxnLst>
            <a:rect l="0" t="0" r="r" b="b"/>
            <a:pathLst>
              <a:path w="936" h="242">
                <a:moveTo>
                  <a:pt x="0" y="0"/>
                </a:moveTo>
                <a:cubicBezTo>
                  <a:pt x="73" y="115"/>
                  <a:pt x="146" y="230"/>
                  <a:pt x="222" y="234"/>
                </a:cubicBezTo>
                <a:cubicBezTo>
                  <a:pt x="298" y="238"/>
                  <a:pt x="376" y="23"/>
                  <a:pt x="456" y="24"/>
                </a:cubicBezTo>
                <a:cubicBezTo>
                  <a:pt x="536" y="25"/>
                  <a:pt x="622" y="242"/>
                  <a:pt x="702" y="240"/>
                </a:cubicBezTo>
                <a:cubicBezTo>
                  <a:pt x="782" y="238"/>
                  <a:pt x="859" y="125"/>
                  <a:pt x="936" y="12"/>
                </a:cubicBezTo>
              </a:path>
            </a:pathLst>
          </a:custGeom>
          <a:noFill/>
          <a:ln w="38100" cmpd="sng">
            <a:solidFill>
              <a:srgbClr val="FF3300"/>
            </a:solidFill>
            <a:round/>
            <a:headEnd type="none" w="med" len="med"/>
            <a:tailEnd type="triangle" w="med" len="med"/>
          </a:ln>
          <a:effectLst/>
        </p:spPr>
        <p:txBody>
          <a:bodyPr wrap="none" anchor="ctr"/>
          <a:lstStyle/>
          <a:p>
            <a:endParaRPr lang="es-ES"/>
          </a:p>
        </p:txBody>
      </p:sp>
      <p:sp>
        <p:nvSpPr>
          <p:cNvPr id="205840" name="Line 16"/>
          <p:cNvSpPr>
            <a:spLocks noChangeShapeType="1"/>
          </p:cNvSpPr>
          <p:nvPr/>
        </p:nvSpPr>
        <p:spPr bwMode="auto">
          <a:xfrm flipH="1">
            <a:off x="3733800" y="4864100"/>
            <a:ext cx="1562100" cy="622300"/>
          </a:xfrm>
          <a:prstGeom prst="line">
            <a:avLst/>
          </a:prstGeom>
          <a:noFill/>
          <a:ln w="57150">
            <a:solidFill>
              <a:schemeClr val="tx1"/>
            </a:solidFill>
            <a:round/>
            <a:headEnd/>
            <a:tailEnd type="triangle" w="med" len="med"/>
          </a:ln>
          <a:effectLst/>
        </p:spPr>
        <p:txBody>
          <a:bodyPr wrap="none" anchor="ctr"/>
          <a:lstStyle/>
          <a:p>
            <a:endParaRPr lang="es-ES"/>
          </a:p>
        </p:txBody>
      </p:sp>
      <p:sp>
        <p:nvSpPr>
          <p:cNvPr id="205841" name="Text Box 17"/>
          <p:cNvSpPr txBox="1">
            <a:spLocks noChangeArrowheads="1"/>
          </p:cNvSpPr>
          <p:nvPr/>
        </p:nvSpPr>
        <p:spPr bwMode="auto">
          <a:xfrm>
            <a:off x="4419600" y="5715000"/>
            <a:ext cx="4724400" cy="396875"/>
          </a:xfrm>
          <a:prstGeom prst="rect">
            <a:avLst/>
          </a:prstGeom>
          <a:solidFill>
            <a:schemeClr val="tx1"/>
          </a:solidFill>
          <a:ln w="9525">
            <a:noFill/>
            <a:miter lim="800000"/>
            <a:headEnd/>
            <a:tailEnd/>
          </a:ln>
          <a:effectLst/>
        </p:spPr>
        <p:txBody>
          <a:bodyPr>
            <a:spAutoFit/>
          </a:bodyPr>
          <a:lstStyle/>
          <a:p>
            <a:r>
              <a:rPr lang="en-US" sz="2000" dirty="0">
                <a:solidFill>
                  <a:srgbClr val="FFFF00"/>
                </a:solidFill>
                <a:latin typeface="Arial" charset="0"/>
              </a:rPr>
              <a:t>Electronic instructions to adjust rollers</a:t>
            </a:r>
            <a:r>
              <a:rPr lang="en-US" sz="2000" dirty="0">
                <a:latin typeface="Arial" charset="0"/>
              </a:rPr>
              <a:t>.</a:t>
            </a:r>
          </a:p>
        </p:txBody>
      </p:sp>
      <p:sp>
        <p:nvSpPr>
          <p:cNvPr id="205842" name="AutoShape 18" descr="Newsprint"/>
          <p:cNvSpPr>
            <a:spLocks noChangeArrowheads="1"/>
          </p:cNvSpPr>
          <p:nvPr/>
        </p:nvSpPr>
        <p:spPr bwMode="auto">
          <a:xfrm rot="-7919236">
            <a:off x="3148012" y="890588"/>
            <a:ext cx="1146175" cy="2870200"/>
          </a:xfrm>
          <a:prstGeom prst="can">
            <a:avLst>
              <a:gd name="adj" fmla="val 97824"/>
            </a:avLst>
          </a:prstGeom>
          <a:blipFill dpi="0" rotWithShape="0">
            <a:blip r:embed="rId3"/>
            <a:srcRect/>
            <a:tile tx="0" ty="0" sx="100000" sy="100000" flip="none" algn="tl"/>
          </a:blipFill>
          <a:ln w="9525">
            <a:solidFill>
              <a:schemeClr val="tx1"/>
            </a:solidFill>
            <a:round/>
            <a:headEnd/>
            <a:tailEnd/>
          </a:ln>
          <a:effectLst/>
        </p:spPr>
        <p:txBody>
          <a:bodyPr wrap="none" anchor="ctr"/>
          <a:lstStyle/>
          <a:p>
            <a:endParaRPr lang="es-ES"/>
          </a:p>
        </p:txBody>
      </p:sp>
      <p:sp>
        <p:nvSpPr>
          <p:cNvPr id="205843" name="Rectangle 19"/>
          <p:cNvSpPr>
            <a:spLocks noChangeArrowheads="1"/>
          </p:cNvSpPr>
          <p:nvPr/>
        </p:nvSpPr>
        <p:spPr bwMode="auto">
          <a:xfrm>
            <a:off x="5473700" y="1730375"/>
            <a:ext cx="2219325" cy="942975"/>
          </a:xfrm>
          <a:prstGeom prst="rect">
            <a:avLst/>
          </a:prstGeom>
          <a:solidFill>
            <a:srgbClr val="FF6600"/>
          </a:solidFill>
          <a:ln w="9525">
            <a:miter lim="800000"/>
            <a:headEnd/>
            <a:tailEnd/>
          </a:ln>
          <a:effectLst/>
          <a:scene3d>
            <a:camera prst="legacyObliqueTopRight"/>
            <a:lightRig rig="legacyFlat3" dir="b"/>
          </a:scene3d>
          <a:sp3d extrusionH="3630600" prstMaterial="legacyMatte">
            <a:bevelT w="13500" h="13500" prst="angle"/>
            <a:bevelB w="13500" h="13500" prst="angle"/>
            <a:extrusionClr>
              <a:srgbClr val="FF6600"/>
            </a:extrusionClr>
          </a:sp3d>
        </p:spPr>
        <p:txBody>
          <a:bodyPr wrap="none" anchor="ctr">
            <a:flatTx/>
          </a:bodyPr>
          <a:lstStyle/>
          <a:p>
            <a:pPr algn="ctr"/>
            <a:r>
              <a:rPr lang="en-US">
                <a:solidFill>
                  <a:srgbClr val="FFFFFF"/>
                </a:solidFill>
                <a:latin typeface="Comic Sans MS" pitchFamily="66" charset="0"/>
              </a:rPr>
              <a:t>Beta Source</a:t>
            </a:r>
            <a:endParaRPr lang="en-US">
              <a:latin typeface="Comic Sans MS" pitchFamily="66" charset="0"/>
            </a:endParaRPr>
          </a:p>
        </p:txBody>
      </p:sp>
      <p:graphicFrame>
        <p:nvGraphicFramePr>
          <p:cNvPr id="205844" name="Object 20"/>
          <p:cNvGraphicFramePr>
            <a:graphicFrameLocks noChangeAspect="1"/>
          </p:cNvGraphicFramePr>
          <p:nvPr/>
        </p:nvGraphicFramePr>
        <p:xfrm>
          <a:off x="8075613" y="1485900"/>
          <a:ext cx="323850" cy="323850"/>
        </p:xfrm>
        <a:graphic>
          <a:graphicData uri="http://schemas.openxmlformats.org/presentationml/2006/ole">
            <p:oleObj spid="_x0000_s25602" name="Clip" r:id="rId4" imgW="685800" imgH="685800" progId="MS_ClipArt_Gallery.2">
              <p:embed/>
            </p:oleObj>
          </a:graphicData>
        </a:graphic>
      </p:graphicFrame>
      <p:sp>
        <p:nvSpPr>
          <p:cNvPr id="205845" name="Text Box 21"/>
          <p:cNvSpPr txBox="1">
            <a:spLocks noChangeArrowheads="1"/>
          </p:cNvSpPr>
          <p:nvPr/>
        </p:nvSpPr>
        <p:spPr bwMode="auto">
          <a:xfrm>
            <a:off x="152400" y="1143000"/>
            <a:ext cx="2133600" cy="4826000"/>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000" dirty="0">
                <a:solidFill>
                  <a:schemeClr val="tx2"/>
                </a:solidFill>
                <a:latin typeface="Arial" charset="0"/>
              </a:rPr>
              <a:t>A radioactive source is on one side of the material and a detector on the other. </a:t>
            </a:r>
          </a:p>
          <a:p>
            <a:pPr>
              <a:spcBef>
                <a:spcPct val="50000"/>
              </a:spcBef>
            </a:pPr>
            <a:r>
              <a:rPr lang="en-US" sz="2000" dirty="0">
                <a:solidFill>
                  <a:schemeClr val="tx2"/>
                </a:solidFill>
                <a:latin typeface="Arial" charset="0"/>
              </a:rPr>
              <a:t>If too much radioactivity is getting through, then the material is too thin and the rollers open up a bit to make the material thicker.  </a:t>
            </a:r>
          </a:p>
        </p:txBody>
      </p:sp>
      <p:sp>
        <p:nvSpPr>
          <p:cNvPr id="205846" name="Text Box 22"/>
          <p:cNvSpPr txBox="1">
            <a:spLocks noChangeArrowheads="1"/>
          </p:cNvSpPr>
          <p:nvPr/>
        </p:nvSpPr>
        <p:spPr bwMode="auto">
          <a:xfrm>
            <a:off x="152400" y="1143000"/>
            <a:ext cx="2133600" cy="4521200"/>
          </a:xfrm>
          <a:prstGeom prst="rect">
            <a:avLst/>
          </a:prstGeom>
          <a:solidFill>
            <a:srgbClr val="660066"/>
          </a:solidFill>
          <a:ln w="9525">
            <a:solidFill>
              <a:schemeClr val="tx1"/>
            </a:solidFill>
            <a:miter lim="800000"/>
            <a:headEnd/>
            <a:tailEnd/>
          </a:ln>
          <a:effectLst/>
        </p:spPr>
        <p:txBody>
          <a:bodyPr>
            <a:spAutoFit/>
          </a:bodyPr>
          <a:lstStyle/>
          <a:p>
            <a:pPr>
              <a:spcBef>
                <a:spcPct val="50000"/>
              </a:spcBef>
            </a:pPr>
            <a:r>
              <a:rPr lang="en-US" sz="2000" dirty="0">
                <a:solidFill>
                  <a:schemeClr val="bg1"/>
                </a:solidFill>
                <a:latin typeface="Arial" charset="0"/>
              </a:rPr>
              <a:t>If not enough radioactivity is detected then the rollers compress to make the material thinner.</a:t>
            </a:r>
          </a:p>
          <a:p>
            <a:pPr>
              <a:spcBef>
                <a:spcPct val="50000"/>
              </a:spcBef>
            </a:pPr>
            <a:r>
              <a:rPr lang="en-US" sz="2000" dirty="0">
                <a:solidFill>
                  <a:schemeClr val="bg1"/>
                </a:solidFill>
                <a:latin typeface="Arial" charset="0"/>
              </a:rPr>
              <a:t>This method is used in the manufacture of lots of sheet materials: plastics, paper, sheet steel.</a:t>
            </a:r>
            <a:endParaRPr lang="en-GB" dirty="0">
              <a:solidFill>
                <a:schemeClr val="bg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845"/>
                                        </p:tgtEl>
                                        <p:attrNameLst>
                                          <p:attrName>style.visibility</p:attrName>
                                        </p:attrNameLst>
                                      </p:cBhvr>
                                      <p:to>
                                        <p:strVal val="visible"/>
                                      </p:to>
                                    </p:set>
                                    <p:animEffect transition="in" filter="dissolve">
                                      <p:cBhvr>
                                        <p:cTn id="7" dur="500"/>
                                        <p:tgtEl>
                                          <p:spTgt spid="205845"/>
                                        </p:tgtEl>
                                      </p:cBhvr>
                                    </p:animEffect>
                                  </p:childTnLst>
                                  <p:subTnLst>
                                    <p:set>
                                      <p:cBhvr override="childStyle">
                                        <p:cTn dur="1" fill="hold" display="0" masterRel="nextClick" afterEffect="1"/>
                                        <p:tgtEl>
                                          <p:spTgt spid="205845"/>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846"/>
                                        </p:tgtEl>
                                        <p:attrNameLst>
                                          <p:attrName>style.visibility</p:attrName>
                                        </p:attrNameLst>
                                      </p:cBhvr>
                                      <p:to>
                                        <p:strVal val="visible"/>
                                      </p:to>
                                    </p:set>
                                    <p:animEffect transition="in" filter="dissolve">
                                      <p:cBhvr>
                                        <p:cTn id="12" dur="500"/>
                                        <p:tgtEl>
                                          <p:spTgt spid="20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45" grpId="0" animBg="1" autoUpdateAnimBg="0"/>
      <p:bldP spid="205846"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To</a:t>
            </a:r>
            <a:r>
              <a:rPr lang="es-ES" dirty="0" smtClean="0"/>
              <a:t> do</a:t>
            </a:r>
            <a:endParaRPr lang="es-ES" dirty="0"/>
          </a:p>
        </p:txBody>
      </p:sp>
      <p:sp>
        <p:nvSpPr>
          <p:cNvPr id="3" name="2 Marcador de contenido"/>
          <p:cNvSpPr>
            <a:spLocks noGrp="1"/>
          </p:cNvSpPr>
          <p:nvPr>
            <p:ph idx="1"/>
          </p:nvPr>
        </p:nvSpPr>
        <p:spPr/>
        <p:txBody>
          <a:bodyPr>
            <a:normAutofit/>
          </a:bodyPr>
          <a:lstStyle/>
          <a:p>
            <a:r>
              <a:rPr lang="es-ES" sz="4800" dirty="0" smtClean="0"/>
              <a:t>P 264-5</a:t>
            </a:r>
          </a:p>
          <a:p>
            <a:r>
              <a:rPr lang="es-ES" sz="4800" dirty="0" err="1" smtClean="0"/>
              <a:t>Answer</a:t>
            </a:r>
            <a:r>
              <a:rPr lang="es-ES" sz="4800" dirty="0" smtClean="0"/>
              <a:t> </a:t>
            </a:r>
            <a:r>
              <a:rPr lang="es-ES" sz="4800" dirty="0" err="1" smtClean="0"/>
              <a:t>all</a:t>
            </a:r>
            <a:r>
              <a:rPr lang="es-ES" sz="4800" dirty="0" smtClean="0"/>
              <a:t> </a:t>
            </a:r>
            <a:r>
              <a:rPr lang="es-ES" sz="4800" dirty="0" err="1" smtClean="0"/>
              <a:t>questions</a:t>
            </a:r>
            <a:endParaRPr lang="es-ES"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ChangeArrowheads="1"/>
          </p:cNvSpPr>
          <p:nvPr>
            <p:ph type="title"/>
          </p:nvPr>
        </p:nvSpPr>
        <p:spPr bwMode="auto">
          <a:xfrm>
            <a:off x="685800" y="1143000"/>
            <a:ext cx="7696200" cy="533400"/>
          </a:xfrm>
          <a:solidFill>
            <a:srgbClr val="660066"/>
          </a:solidFill>
          <a:ln>
            <a:miter lim="800000"/>
            <a:headEnd/>
            <a:tailEnd/>
          </a:ln>
        </p:spPr>
        <p:txBody>
          <a:bodyPr vert="horz" wrap="square" lIns="91440" tIns="45720" rIns="91440" bIns="45720" numCol="1" anchor="t" anchorCtr="0" compatLnSpc="1">
            <a:prstTxWarp prst="textNoShape">
              <a:avLst/>
            </a:prstTxWarp>
          </a:bodyPr>
          <a:lstStyle/>
          <a:p>
            <a:pPr algn="l"/>
            <a:r>
              <a:rPr lang="en-GB" sz="2800">
                <a:solidFill>
                  <a:schemeClr val="bg1"/>
                </a:solidFill>
                <a:latin typeface="Arial" charset="0"/>
              </a:rPr>
              <a:t>Which of the following is not a use of radiation?</a:t>
            </a:r>
          </a:p>
        </p:txBody>
      </p:sp>
      <p:sp>
        <p:nvSpPr>
          <p:cNvPr id="183299" name="Rectangle 3"/>
          <p:cNvSpPr>
            <a:spLocks noChangeArrowheads="1"/>
          </p:cNvSpPr>
          <p:nvPr>
            <p:ph type="body" idx="1"/>
          </p:nvPr>
        </p:nvSpPr>
        <p:spPr bwMode="auto">
          <a:xfrm>
            <a:off x="685800" y="1981200"/>
            <a:ext cx="7772400" cy="4114800"/>
          </a:xfrm>
          <a:solidFill>
            <a:schemeClr val="tx1"/>
          </a:solid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150000"/>
              </a:lnSpc>
              <a:buFontTx/>
              <a:buAutoNum type="alphaUcPeriod"/>
            </a:pPr>
            <a:r>
              <a:rPr lang="en-GB" dirty="0">
                <a:latin typeface="Arial" charset="0"/>
              </a:rPr>
              <a:t>Pre-natal scans</a:t>
            </a:r>
          </a:p>
          <a:p>
            <a:pPr marL="609600" indent="-609600">
              <a:lnSpc>
                <a:spcPct val="150000"/>
              </a:lnSpc>
              <a:buFontTx/>
              <a:buAutoNum type="alphaUcPeriod"/>
            </a:pPr>
            <a:r>
              <a:rPr lang="en-GB" dirty="0">
                <a:latin typeface="Arial" charset="0"/>
              </a:rPr>
              <a:t>Radiotherapy</a:t>
            </a:r>
          </a:p>
          <a:p>
            <a:pPr marL="609600" indent="-609600">
              <a:lnSpc>
                <a:spcPct val="150000"/>
              </a:lnSpc>
              <a:buFontTx/>
              <a:buAutoNum type="alphaUcPeriod"/>
            </a:pPr>
            <a:r>
              <a:rPr lang="en-GB" dirty="0">
                <a:latin typeface="Arial" charset="0"/>
              </a:rPr>
              <a:t>Smoke detectors</a:t>
            </a:r>
          </a:p>
          <a:p>
            <a:pPr marL="609600" indent="-609600">
              <a:lnSpc>
                <a:spcPct val="150000"/>
              </a:lnSpc>
              <a:buFontTx/>
              <a:buAutoNum type="alphaUcPeriod"/>
            </a:pPr>
            <a:r>
              <a:rPr lang="en-GB" dirty="0">
                <a:latin typeface="Arial" charset="0"/>
              </a:rPr>
              <a:t>Detecting leaks</a:t>
            </a:r>
          </a:p>
        </p:txBody>
      </p:sp>
      <p:sp>
        <p:nvSpPr>
          <p:cNvPr id="183300" name="Text Box 4"/>
          <p:cNvSpPr txBox="1">
            <a:spLocks noChangeArrowheads="1"/>
          </p:cNvSpPr>
          <p:nvPr/>
        </p:nvSpPr>
        <p:spPr bwMode="auto">
          <a:xfrm>
            <a:off x="4191000" y="1905000"/>
            <a:ext cx="1066800" cy="1006475"/>
          </a:xfrm>
          <a:prstGeom prst="rect">
            <a:avLst/>
          </a:prstGeom>
          <a:noFill/>
          <a:ln w="9525">
            <a:noFill/>
            <a:miter lim="800000"/>
            <a:headEnd/>
            <a:tailEnd/>
          </a:ln>
          <a:effectLst/>
        </p:spPr>
        <p:txBody>
          <a:bodyPr>
            <a:spAutoFit/>
          </a:bodyPr>
          <a:lstStyle/>
          <a:p>
            <a:pPr>
              <a:spcBef>
                <a:spcPct val="50000"/>
              </a:spcBef>
            </a:pPr>
            <a:r>
              <a:rPr lang="en-GB" sz="6000">
                <a:solidFill>
                  <a:schemeClr val="accent2"/>
                </a:solidFill>
                <a:latin typeface="Arial" charset="0"/>
                <a:sym typeface="Wingdings" pitchFamily="2" charset="2"/>
              </a:rPr>
              <a:t></a:t>
            </a:r>
            <a:endParaRPr lang="en-GB" sz="6000">
              <a:solidFill>
                <a:schemeClr val="accent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Supplement</a:t>
            </a:r>
            <a:endParaRPr lang="es-ES" dirty="0"/>
          </a:p>
        </p:txBody>
      </p:sp>
      <p:sp>
        <p:nvSpPr>
          <p:cNvPr id="3" name="2 Marcador de contenido"/>
          <p:cNvSpPr>
            <a:spLocks noGrp="1"/>
          </p:cNvSpPr>
          <p:nvPr>
            <p:ph idx="1"/>
          </p:nvPr>
        </p:nvSpPr>
        <p:spPr/>
        <p:txBody>
          <a:bodyPr/>
          <a:lstStyle/>
          <a:p>
            <a:r>
              <a:rPr lang="en-US" dirty="0" smtClean="0"/>
              <a:t>describe </a:t>
            </a:r>
            <a:r>
              <a:rPr lang="en-US" dirty="0" smtClean="0"/>
              <a:t>how the scattering of </a:t>
            </a:r>
            <a:r>
              <a:rPr lang="en-US" dirty="0" smtClean="0"/>
              <a:t>α-particles by </a:t>
            </a:r>
            <a:r>
              <a:rPr lang="en-US" dirty="0" smtClean="0"/>
              <a:t>thin metal foils provides evidence for </a:t>
            </a:r>
            <a:r>
              <a:rPr lang="en-US" dirty="0" smtClean="0"/>
              <a:t>the </a:t>
            </a:r>
            <a:r>
              <a:rPr lang="es-ES" dirty="0" smtClean="0"/>
              <a:t>nuclear </a:t>
            </a:r>
            <a:r>
              <a:rPr lang="es-ES" dirty="0" err="1" smtClean="0"/>
              <a:t>atom</a:t>
            </a:r>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30 Rectángulo"/>
          <p:cNvSpPr/>
          <p:nvPr/>
        </p:nvSpPr>
        <p:spPr>
          <a:xfrm>
            <a:off x="285720" y="642918"/>
            <a:ext cx="8572560" cy="36433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4802" name="Rectangle 2"/>
          <p:cNvSpPr>
            <a:spLocks noChangeArrowheads="1"/>
          </p:cNvSpPr>
          <p:nvPr>
            <p:ph type="title"/>
          </p:nvPr>
        </p:nvSpPr>
        <p:spPr bwMode="auto">
          <a:xfrm>
            <a:off x="0" y="0"/>
            <a:ext cx="7162800" cy="533400"/>
          </a:xfrm>
          <a:solidFill>
            <a:srgbClr val="0000FF"/>
          </a:solidFill>
          <a:ln>
            <a:solidFill>
              <a:srgbClr val="000066"/>
            </a:solidFill>
            <a:miter lim="800000"/>
            <a:headEnd/>
            <a:tailEnd/>
          </a:ln>
        </p:spPr>
        <p:txBody>
          <a:bodyPr vert="horz" wrap="square" lIns="91440" tIns="45720" rIns="91440" bIns="45720" numCol="1" anchor="t" anchorCtr="0" compatLnSpc="1">
            <a:prstTxWarp prst="textNoShape">
              <a:avLst/>
            </a:prstTxWarp>
          </a:bodyPr>
          <a:lstStyle/>
          <a:p>
            <a:pPr algn="l"/>
            <a:r>
              <a:rPr lang="en-GB" sz="2800">
                <a:solidFill>
                  <a:schemeClr val="bg1"/>
                </a:solidFill>
                <a:latin typeface="Arial" charset="0"/>
              </a:rPr>
              <a:t>Label the helium atom and fill in the table:</a:t>
            </a:r>
          </a:p>
        </p:txBody>
      </p:sp>
      <p:grpSp>
        <p:nvGrpSpPr>
          <p:cNvPr id="2" name="Group 3"/>
          <p:cNvGrpSpPr>
            <a:grpSpLocks/>
          </p:cNvGrpSpPr>
          <p:nvPr/>
        </p:nvGrpSpPr>
        <p:grpSpPr bwMode="auto">
          <a:xfrm>
            <a:off x="3352800" y="1828800"/>
            <a:ext cx="379413" cy="446088"/>
            <a:chOff x="4128" y="192"/>
            <a:chExt cx="239" cy="281"/>
          </a:xfrm>
        </p:grpSpPr>
        <p:sp>
          <p:nvSpPr>
            <p:cNvPr id="204804" name="Oval 4"/>
            <p:cNvSpPr>
              <a:spLocks noChangeArrowheads="1"/>
            </p:cNvSpPr>
            <p:nvPr/>
          </p:nvSpPr>
          <p:spPr bwMode="auto">
            <a:xfrm>
              <a:off x="4128" y="336"/>
              <a:ext cx="143" cy="137"/>
            </a:xfrm>
            <a:prstGeom prst="ellipse">
              <a:avLst/>
            </a:prstGeom>
            <a:gradFill rotWithShape="0">
              <a:gsLst>
                <a:gs pos="0">
                  <a:schemeClr val="bg1"/>
                </a:gs>
                <a:gs pos="100000">
                  <a:schemeClr val="bg1">
                    <a:gamma/>
                    <a:shade val="0"/>
                    <a:invGamma/>
                  </a:schemeClr>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4805" name="Oval 5"/>
            <p:cNvSpPr>
              <a:spLocks noChangeArrowheads="1"/>
            </p:cNvSpPr>
            <p:nvPr/>
          </p:nvSpPr>
          <p:spPr bwMode="auto">
            <a:xfrm>
              <a:off x="4224" y="192"/>
              <a:ext cx="143" cy="137"/>
            </a:xfrm>
            <a:prstGeom prst="ellipse">
              <a:avLst/>
            </a:prstGeom>
            <a:gradFill rotWithShape="0">
              <a:gsLst>
                <a:gs pos="0">
                  <a:schemeClr val="bg1"/>
                </a:gs>
                <a:gs pos="100000">
                  <a:schemeClr val="bg1">
                    <a:gamma/>
                    <a:shade val="0"/>
                    <a:invGamma/>
                  </a:schemeClr>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4806" name="Oval 6"/>
            <p:cNvSpPr>
              <a:spLocks noChangeArrowheads="1"/>
            </p:cNvSpPr>
            <p:nvPr/>
          </p:nvSpPr>
          <p:spPr bwMode="auto">
            <a:xfrm>
              <a:off x="4224" y="288"/>
              <a:ext cx="123" cy="122"/>
            </a:xfrm>
            <a:prstGeom prst="ellipse">
              <a:avLst/>
            </a:prstGeom>
            <a:gradFill rotWithShape="0">
              <a:gsLst>
                <a:gs pos="0">
                  <a:srgbClr val="FF0000">
                    <a:gamma/>
                    <a:tint val="27451"/>
                    <a:invGamma/>
                  </a:srgbClr>
                </a:gs>
                <a:gs pos="100000">
                  <a:srgbClr val="FF0000"/>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4807" name="Oval 7"/>
            <p:cNvSpPr>
              <a:spLocks noChangeArrowheads="1"/>
            </p:cNvSpPr>
            <p:nvPr/>
          </p:nvSpPr>
          <p:spPr bwMode="auto">
            <a:xfrm>
              <a:off x="4176" y="240"/>
              <a:ext cx="123" cy="122"/>
            </a:xfrm>
            <a:prstGeom prst="ellipse">
              <a:avLst/>
            </a:prstGeom>
            <a:gradFill rotWithShape="0">
              <a:gsLst>
                <a:gs pos="0">
                  <a:srgbClr val="FF0000">
                    <a:gamma/>
                    <a:tint val="27451"/>
                    <a:invGamma/>
                  </a:srgbClr>
                </a:gs>
                <a:gs pos="100000">
                  <a:srgbClr val="FF0000"/>
                </a:gs>
              </a:gsLst>
              <a:path path="shape">
                <a:fillToRect l="50000" t="50000" r="50000" b="50000"/>
              </a:path>
            </a:gradFill>
            <a:ln w="9525">
              <a:solidFill>
                <a:schemeClr val="tx1"/>
              </a:solidFill>
              <a:round/>
              <a:headEnd/>
              <a:tailEnd/>
            </a:ln>
            <a:effectLst/>
          </p:spPr>
          <p:txBody>
            <a:bodyPr wrap="none" anchor="ctr"/>
            <a:lstStyle/>
            <a:p>
              <a:endParaRPr lang="es-ES"/>
            </a:p>
          </p:txBody>
        </p:sp>
      </p:grpSp>
      <p:sp>
        <p:nvSpPr>
          <p:cNvPr id="204808" name="Oval 8"/>
          <p:cNvSpPr>
            <a:spLocks noChangeArrowheads="1"/>
          </p:cNvSpPr>
          <p:nvPr/>
        </p:nvSpPr>
        <p:spPr bwMode="auto">
          <a:xfrm>
            <a:off x="1219200" y="1219200"/>
            <a:ext cx="5029200" cy="1828800"/>
          </a:xfrm>
          <a:prstGeom prst="ellipse">
            <a:avLst/>
          </a:prstGeom>
          <a:noFill/>
          <a:ln w="38100">
            <a:solidFill>
              <a:schemeClr val="tx1"/>
            </a:solidFill>
            <a:round/>
            <a:headEnd/>
            <a:tailEnd/>
          </a:ln>
          <a:effectLst/>
        </p:spPr>
        <p:txBody>
          <a:bodyPr wrap="none" anchor="ctr"/>
          <a:lstStyle/>
          <a:p>
            <a:endParaRPr lang="es-ES"/>
          </a:p>
        </p:txBody>
      </p:sp>
      <p:sp>
        <p:nvSpPr>
          <p:cNvPr id="204810" name="Oval 10"/>
          <p:cNvSpPr>
            <a:spLocks noChangeArrowheads="1"/>
          </p:cNvSpPr>
          <p:nvPr/>
        </p:nvSpPr>
        <p:spPr bwMode="auto">
          <a:xfrm>
            <a:off x="2286000" y="1295400"/>
            <a:ext cx="152400" cy="152400"/>
          </a:xfrm>
          <a:prstGeom prst="ellipse">
            <a:avLst/>
          </a:prstGeom>
          <a:solidFill>
            <a:srgbClr val="FFFF00"/>
          </a:solidFill>
          <a:ln w="9525">
            <a:solidFill>
              <a:schemeClr val="tx1"/>
            </a:solidFill>
            <a:round/>
            <a:headEnd/>
            <a:tailEnd/>
          </a:ln>
          <a:effectLst/>
        </p:spPr>
        <p:txBody>
          <a:bodyPr wrap="none" anchor="ctr"/>
          <a:lstStyle/>
          <a:p>
            <a:endParaRPr lang="es-ES"/>
          </a:p>
        </p:txBody>
      </p:sp>
      <p:sp>
        <p:nvSpPr>
          <p:cNvPr id="204811" name="Oval 11"/>
          <p:cNvSpPr>
            <a:spLocks noChangeArrowheads="1"/>
          </p:cNvSpPr>
          <p:nvPr/>
        </p:nvSpPr>
        <p:spPr bwMode="auto">
          <a:xfrm>
            <a:off x="4953000" y="2819400"/>
            <a:ext cx="152400" cy="152400"/>
          </a:xfrm>
          <a:prstGeom prst="ellipse">
            <a:avLst/>
          </a:prstGeom>
          <a:solidFill>
            <a:srgbClr val="FFFF00"/>
          </a:solidFill>
          <a:ln w="9525">
            <a:solidFill>
              <a:schemeClr val="tx1"/>
            </a:solidFill>
            <a:round/>
            <a:headEnd/>
            <a:tailEnd/>
          </a:ln>
          <a:effectLst/>
        </p:spPr>
        <p:txBody>
          <a:bodyPr wrap="none" anchor="ctr"/>
          <a:lstStyle/>
          <a:p>
            <a:endParaRPr lang="es-ES"/>
          </a:p>
        </p:txBody>
      </p:sp>
      <p:sp>
        <p:nvSpPr>
          <p:cNvPr id="204812" name="Line 12"/>
          <p:cNvSpPr>
            <a:spLocks noChangeShapeType="1"/>
          </p:cNvSpPr>
          <p:nvPr/>
        </p:nvSpPr>
        <p:spPr bwMode="auto">
          <a:xfrm flipH="1" flipV="1">
            <a:off x="3429000" y="2209800"/>
            <a:ext cx="228600" cy="1143000"/>
          </a:xfrm>
          <a:prstGeom prst="line">
            <a:avLst/>
          </a:prstGeom>
          <a:noFill/>
          <a:ln w="38100">
            <a:solidFill>
              <a:srgbClr val="FF9900"/>
            </a:solidFill>
            <a:round/>
            <a:headEnd/>
            <a:tailEnd type="triangle" w="med" len="med"/>
          </a:ln>
          <a:effectLst/>
        </p:spPr>
        <p:txBody>
          <a:bodyPr/>
          <a:lstStyle/>
          <a:p>
            <a:endParaRPr lang="es-ES"/>
          </a:p>
        </p:txBody>
      </p:sp>
      <p:sp>
        <p:nvSpPr>
          <p:cNvPr id="204814" name="Text Box 14"/>
          <p:cNvSpPr txBox="1">
            <a:spLocks noChangeArrowheads="1"/>
          </p:cNvSpPr>
          <p:nvPr/>
        </p:nvSpPr>
        <p:spPr bwMode="auto">
          <a:xfrm>
            <a:off x="3810000" y="3276600"/>
            <a:ext cx="18288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Comic Sans MS" pitchFamily="66" charset="0"/>
              </a:rPr>
              <a:t>P_____</a:t>
            </a:r>
          </a:p>
        </p:txBody>
      </p:sp>
      <p:sp>
        <p:nvSpPr>
          <p:cNvPr id="204815" name="Text Box 15"/>
          <p:cNvSpPr txBox="1">
            <a:spLocks noChangeArrowheads="1"/>
          </p:cNvSpPr>
          <p:nvPr/>
        </p:nvSpPr>
        <p:spPr bwMode="auto">
          <a:xfrm>
            <a:off x="5715000" y="838200"/>
            <a:ext cx="18288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Comic Sans MS" pitchFamily="66" charset="0"/>
              </a:rPr>
              <a:t>N_____</a:t>
            </a:r>
          </a:p>
        </p:txBody>
      </p:sp>
      <p:sp>
        <p:nvSpPr>
          <p:cNvPr id="204816" name="Line 16"/>
          <p:cNvSpPr>
            <a:spLocks noChangeShapeType="1"/>
          </p:cNvSpPr>
          <p:nvPr/>
        </p:nvSpPr>
        <p:spPr bwMode="auto">
          <a:xfrm flipH="1">
            <a:off x="3505200" y="1143000"/>
            <a:ext cx="2209800" cy="838200"/>
          </a:xfrm>
          <a:prstGeom prst="line">
            <a:avLst/>
          </a:prstGeom>
          <a:noFill/>
          <a:ln w="38100">
            <a:solidFill>
              <a:srgbClr val="FF9900"/>
            </a:solidFill>
            <a:round/>
            <a:headEnd/>
            <a:tailEnd type="triangle" w="med" len="med"/>
          </a:ln>
          <a:effectLst/>
        </p:spPr>
        <p:txBody>
          <a:bodyPr/>
          <a:lstStyle/>
          <a:p>
            <a:endParaRPr lang="es-ES"/>
          </a:p>
        </p:txBody>
      </p:sp>
      <p:sp>
        <p:nvSpPr>
          <p:cNvPr id="204817" name="Text Box 17"/>
          <p:cNvSpPr txBox="1">
            <a:spLocks noChangeArrowheads="1"/>
          </p:cNvSpPr>
          <p:nvPr/>
        </p:nvSpPr>
        <p:spPr bwMode="auto">
          <a:xfrm>
            <a:off x="6477000" y="2514600"/>
            <a:ext cx="18288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Comic Sans MS" pitchFamily="66" charset="0"/>
              </a:rPr>
              <a:t>E_____</a:t>
            </a:r>
          </a:p>
        </p:txBody>
      </p:sp>
      <p:sp>
        <p:nvSpPr>
          <p:cNvPr id="204818" name="Line 18"/>
          <p:cNvSpPr>
            <a:spLocks noChangeShapeType="1"/>
          </p:cNvSpPr>
          <p:nvPr/>
        </p:nvSpPr>
        <p:spPr bwMode="auto">
          <a:xfrm flipH="1">
            <a:off x="5029200" y="2819400"/>
            <a:ext cx="1447800" cy="76200"/>
          </a:xfrm>
          <a:prstGeom prst="line">
            <a:avLst/>
          </a:prstGeom>
          <a:noFill/>
          <a:ln w="38100">
            <a:solidFill>
              <a:srgbClr val="FF9900"/>
            </a:solidFill>
            <a:round/>
            <a:headEnd/>
            <a:tailEnd type="triangle" w="med" len="med"/>
          </a:ln>
          <a:effectLst/>
        </p:spPr>
        <p:txBody>
          <a:bodyPr/>
          <a:lstStyle/>
          <a:p>
            <a:endParaRPr lang="es-ES"/>
          </a:p>
        </p:txBody>
      </p:sp>
      <p:sp>
        <p:nvSpPr>
          <p:cNvPr id="204819" name="Text Box 19"/>
          <p:cNvSpPr txBox="1">
            <a:spLocks noChangeArrowheads="1"/>
          </p:cNvSpPr>
          <p:nvPr/>
        </p:nvSpPr>
        <p:spPr bwMode="auto">
          <a:xfrm>
            <a:off x="3048000" y="1752600"/>
            <a:ext cx="304800" cy="579438"/>
          </a:xfrm>
          <a:prstGeom prst="rect">
            <a:avLst/>
          </a:prstGeom>
          <a:noFill/>
          <a:ln w="9525">
            <a:noFill/>
            <a:miter lim="800000"/>
            <a:headEnd/>
            <a:tailEnd/>
          </a:ln>
          <a:effectLst/>
        </p:spPr>
        <p:txBody>
          <a:bodyPr>
            <a:spAutoFit/>
          </a:bodyPr>
          <a:lstStyle/>
          <a:p>
            <a:pPr>
              <a:spcBef>
                <a:spcPct val="50000"/>
              </a:spcBef>
            </a:pPr>
            <a:r>
              <a:rPr lang="en-GB" sz="3200" b="1">
                <a:solidFill>
                  <a:srgbClr val="FF9900"/>
                </a:solidFill>
              </a:rPr>
              <a:t>{</a:t>
            </a:r>
          </a:p>
        </p:txBody>
      </p:sp>
      <p:sp>
        <p:nvSpPr>
          <p:cNvPr id="204820" name="Line 20"/>
          <p:cNvSpPr>
            <a:spLocks noChangeShapeType="1"/>
          </p:cNvSpPr>
          <p:nvPr/>
        </p:nvSpPr>
        <p:spPr bwMode="auto">
          <a:xfrm flipV="1">
            <a:off x="1143000" y="2057400"/>
            <a:ext cx="2057400" cy="1143000"/>
          </a:xfrm>
          <a:prstGeom prst="line">
            <a:avLst/>
          </a:prstGeom>
          <a:noFill/>
          <a:ln w="28575">
            <a:solidFill>
              <a:srgbClr val="FF9900"/>
            </a:solidFill>
            <a:round/>
            <a:headEnd/>
            <a:tailEnd/>
          </a:ln>
          <a:effectLst/>
        </p:spPr>
        <p:txBody>
          <a:bodyPr/>
          <a:lstStyle/>
          <a:p>
            <a:endParaRPr lang="es-ES"/>
          </a:p>
        </p:txBody>
      </p:sp>
      <p:sp>
        <p:nvSpPr>
          <p:cNvPr id="204821" name="Text Box 21"/>
          <p:cNvSpPr txBox="1">
            <a:spLocks noChangeArrowheads="1"/>
          </p:cNvSpPr>
          <p:nvPr/>
        </p:nvSpPr>
        <p:spPr bwMode="auto">
          <a:xfrm>
            <a:off x="304800" y="3200400"/>
            <a:ext cx="18288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Comic Sans MS" pitchFamily="66" charset="0"/>
              </a:rPr>
              <a:t>N_____</a:t>
            </a:r>
          </a:p>
        </p:txBody>
      </p:sp>
      <p:graphicFrame>
        <p:nvGraphicFramePr>
          <p:cNvPr id="204862" name="Group 62"/>
          <p:cNvGraphicFramePr>
            <a:graphicFrameLocks noGrp="1"/>
          </p:cNvGraphicFramePr>
          <p:nvPr/>
        </p:nvGraphicFramePr>
        <p:xfrm>
          <a:off x="1371600" y="4343400"/>
          <a:ext cx="5943600" cy="2072640"/>
        </p:xfrm>
        <a:graphic>
          <a:graphicData uri="http://schemas.openxmlformats.org/drawingml/2006/table">
            <a:tbl>
              <a:tblPr/>
              <a:tblGrid>
                <a:gridCol w="1981200"/>
                <a:gridCol w="1981200"/>
                <a:gridCol w="1981200"/>
              </a:tblGrid>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bg1"/>
                          </a:solidFill>
                          <a:effectLst/>
                          <a:latin typeface="Arial" charset="0"/>
                        </a:rPr>
                        <a:t>Particle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bg1"/>
                          </a:solidFill>
                          <a:effectLst/>
                          <a:latin typeface="Arial" charset="0"/>
                        </a:rPr>
                        <a:t>Mass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bg1"/>
                          </a:solidFill>
                          <a:effectLst/>
                          <a:latin typeface="Arial" charset="0"/>
                        </a:rPr>
                        <a:t>Charge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Arial" charset="0"/>
                        </a:rPr>
                        <a:t>Proton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Arial" charset="0"/>
                        </a:rPr>
                        <a:t>Neutron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Arial" charset="0"/>
                        </a:rPr>
                        <a:t>Electron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FF"/>
                    </a:solidFill>
                  </a:tcPr>
                </a:tc>
              </a:tr>
            </a:tbl>
          </a:graphicData>
        </a:graphic>
      </p:graphicFrame>
      <p:sp>
        <p:nvSpPr>
          <p:cNvPr id="204850" name="Text Box 50"/>
          <p:cNvSpPr txBox="1">
            <a:spLocks noChangeArrowheads="1"/>
          </p:cNvSpPr>
          <p:nvPr/>
        </p:nvSpPr>
        <p:spPr bwMode="auto">
          <a:xfrm>
            <a:off x="5943600" y="838200"/>
            <a:ext cx="1371600" cy="457200"/>
          </a:xfrm>
          <a:prstGeom prst="rect">
            <a:avLst/>
          </a:prstGeom>
          <a:noFill/>
          <a:ln w="9525">
            <a:noFill/>
            <a:miter lim="800000"/>
            <a:headEnd/>
            <a:tailEnd/>
          </a:ln>
          <a:effectLst/>
        </p:spPr>
        <p:txBody>
          <a:bodyPr>
            <a:spAutoFit/>
          </a:bodyPr>
          <a:lstStyle/>
          <a:p>
            <a:pPr>
              <a:spcBef>
                <a:spcPct val="50000"/>
              </a:spcBef>
            </a:pPr>
            <a:r>
              <a:rPr lang="en-GB" dirty="0" err="1">
                <a:solidFill>
                  <a:schemeClr val="accent2"/>
                </a:solidFill>
                <a:latin typeface="Comic Sans MS" pitchFamily="66" charset="0"/>
              </a:rPr>
              <a:t>eutron</a:t>
            </a:r>
            <a:endParaRPr lang="en-GB" dirty="0">
              <a:solidFill>
                <a:schemeClr val="accent2"/>
              </a:solidFill>
              <a:latin typeface="Comic Sans MS" pitchFamily="66" charset="0"/>
            </a:endParaRPr>
          </a:p>
        </p:txBody>
      </p:sp>
      <p:sp>
        <p:nvSpPr>
          <p:cNvPr id="204851" name="Text Box 51"/>
          <p:cNvSpPr txBox="1">
            <a:spLocks noChangeArrowheads="1"/>
          </p:cNvSpPr>
          <p:nvPr/>
        </p:nvSpPr>
        <p:spPr bwMode="auto">
          <a:xfrm>
            <a:off x="6705600" y="2514600"/>
            <a:ext cx="13716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Comic Sans MS" pitchFamily="66" charset="0"/>
              </a:rPr>
              <a:t>lectron</a:t>
            </a:r>
          </a:p>
        </p:txBody>
      </p:sp>
      <p:sp>
        <p:nvSpPr>
          <p:cNvPr id="204852" name="Text Box 52"/>
          <p:cNvSpPr txBox="1">
            <a:spLocks noChangeArrowheads="1"/>
          </p:cNvSpPr>
          <p:nvPr/>
        </p:nvSpPr>
        <p:spPr bwMode="auto">
          <a:xfrm>
            <a:off x="4038600" y="3276600"/>
            <a:ext cx="13716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Comic Sans MS" pitchFamily="66" charset="0"/>
              </a:rPr>
              <a:t>roton</a:t>
            </a:r>
          </a:p>
        </p:txBody>
      </p:sp>
      <p:sp>
        <p:nvSpPr>
          <p:cNvPr id="204853" name="Text Box 53"/>
          <p:cNvSpPr txBox="1">
            <a:spLocks noChangeArrowheads="1"/>
          </p:cNvSpPr>
          <p:nvPr/>
        </p:nvSpPr>
        <p:spPr bwMode="auto">
          <a:xfrm>
            <a:off x="609600" y="3200400"/>
            <a:ext cx="13716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Comic Sans MS" pitchFamily="66" charset="0"/>
              </a:rPr>
              <a:t>ucleus</a:t>
            </a:r>
          </a:p>
        </p:txBody>
      </p:sp>
      <p:sp>
        <p:nvSpPr>
          <p:cNvPr id="204856" name="Text Box 56"/>
          <p:cNvSpPr txBox="1">
            <a:spLocks noChangeArrowheads="1"/>
          </p:cNvSpPr>
          <p:nvPr/>
        </p:nvSpPr>
        <p:spPr bwMode="auto">
          <a:xfrm>
            <a:off x="4038600" y="4876800"/>
            <a:ext cx="381000" cy="457200"/>
          </a:xfrm>
          <a:prstGeom prst="rect">
            <a:avLst/>
          </a:prstGeom>
          <a:noFill/>
          <a:ln w="9525">
            <a:noFill/>
            <a:miter lim="800000"/>
            <a:headEnd/>
            <a:tailEnd/>
          </a:ln>
          <a:effectLst/>
        </p:spPr>
        <p:txBody>
          <a:bodyPr>
            <a:spAutoFit/>
          </a:bodyPr>
          <a:lstStyle/>
          <a:p>
            <a:pPr algn="ctr">
              <a:spcBef>
                <a:spcPct val="50000"/>
              </a:spcBef>
            </a:pPr>
            <a:r>
              <a:rPr lang="en-GB">
                <a:solidFill>
                  <a:schemeClr val="bg1"/>
                </a:solidFill>
                <a:latin typeface="Arial" charset="0"/>
              </a:rPr>
              <a:t>1</a:t>
            </a:r>
          </a:p>
        </p:txBody>
      </p:sp>
      <p:sp>
        <p:nvSpPr>
          <p:cNvPr id="204857" name="Text Box 57"/>
          <p:cNvSpPr txBox="1">
            <a:spLocks noChangeArrowheads="1"/>
          </p:cNvSpPr>
          <p:nvPr/>
        </p:nvSpPr>
        <p:spPr bwMode="auto">
          <a:xfrm>
            <a:off x="4038600" y="5410200"/>
            <a:ext cx="381000" cy="457200"/>
          </a:xfrm>
          <a:prstGeom prst="rect">
            <a:avLst/>
          </a:prstGeom>
          <a:noFill/>
          <a:ln w="9525">
            <a:noFill/>
            <a:miter lim="800000"/>
            <a:headEnd/>
            <a:tailEnd/>
          </a:ln>
          <a:effectLst/>
        </p:spPr>
        <p:txBody>
          <a:bodyPr>
            <a:spAutoFit/>
          </a:bodyPr>
          <a:lstStyle/>
          <a:p>
            <a:pPr algn="ctr">
              <a:spcBef>
                <a:spcPct val="50000"/>
              </a:spcBef>
            </a:pPr>
            <a:r>
              <a:rPr lang="en-GB">
                <a:solidFill>
                  <a:schemeClr val="bg1"/>
                </a:solidFill>
                <a:latin typeface="Arial" charset="0"/>
              </a:rPr>
              <a:t>1</a:t>
            </a:r>
          </a:p>
        </p:txBody>
      </p:sp>
      <p:sp>
        <p:nvSpPr>
          <p:cNvPr id="204858" name="Text Box 58"/>
          <p:cNvSpPr txBox="1">
            <a:spLocks noChangeArrowheads="1"/>
          </p:cNvSpPr>
          <p:nvPr/>
        </p:nvSpPr>
        <p:spPr bwMode="auto">
          <a:xfrm>
            <a:off x="3657600" y="5943600"/>
            <a:ext cx="1752600" cy="457200"/>
          </a:xfrm>
          <a:prstGeom prst="rect">
            <a:avLst/>
          </a:prstGeom>
          <a:noFill/>
          <a:ln w="9525">
            <a:noFill/>
            <a:miter lim="800000"/>
            <a:headEnd/>
            <a:tailEnd/>
          </a:ln>
          <a:effectLst/>
        </p:spPr>
        <p:txBody>
          <a:bodyPr>
            <a:spAutoFit/>
          </a:bodyPr>
          <a:lstStyle/>
          <a:p>
            <a:pPr algn="ctr">
              <a:spcBef>
                <a:spcPct val="50000"/>
              </a:spcBef>
            </a:pPr>
            <a:r>
              <a:rPr lang="en-GB">
                <a:solidFill>
                  <a:schemeClr val="bg1"/>
                </a:solidFill>
                <a:latin typeface="Arial" charset="0"/>
              </a:rPr>
              <a:t>1/1840th</a:t>
            </a:r>
          </a:p>
        </p:txBody>
      </p:sp>
      <p:sp>
        <p:nvSpPr>
          <p:cNvPr id="204859" name="Text Box 59"/>
          <p:cNvSpPr txBox="1">
            <a:spLocks noChangeArrowheads="1"/>
          </p:cNvSpPr>
          <p:nvPr/>
        </p:nvSpPr>
        <p:spPr bwMode="auto">
          <a:xfrm>
            <a:off x="6172200" y="4876800"/>
            <a:ext cx="685800" cy="457200"/>
          </a:xfrm>
          <a:prstGeom prst="rect">
            <a:avLst/>
          </a:prstGeom>
          <a:noFill/>
          <a:ln w="9525">
            <a:noFill/>
            <a:miter lim="800000"/>
            <a:headEnd/>
            <a:tailEnd/>
          </a:ln>
          <a:effectLst/>
        </p:spPr>
        <p:txBody>
          <a:bodyPr>
            <a:spAutoFit/>
          </a:bodyPr>
          <a:lstStyle/>
          <a:p>
            <a:pPr algn="ctr">
              <a:spcBef>
                <a:spcPct val="50000"/>
              </a:spcBef>
            </a:pPr>
            <a:r>
              <a:rPr lang="en-GB">
                <a:solidFill>
                  <a:schemeClr val="bg1"/>
                </a:solidFill>
                <a:latin typeface="Arial" charset="0"/>
              </a:rPr>
              <a:t>+1</a:t>
            </a:r>
          </a:p>
        </p:txBody>
      </p:sp>
      <p:sp>
        <p:nvSpPr>
          <p:cNvPr id="204860" name="Text Box 60"/>
          <p:cNvSpPr txBox="1">
            <a:spLocks noChangeArrowheads="1"/>
          </p:cNvSpPr>
          <p:nvPr/>
        </p:nvSpPr>
        <p:spPr bwMode="auto">
          <a:xfrm>
            <a:off x="5943600" y="5410200"/>
            <a:ext cx="1066800" cy="457200"/>
          </a:xfrm>
          <a:prstGeom prst="rect">
            <a:avLst/>
          </a:prstGeom>
          <a:noFill/>
          <a:ln w="9525">
            <a:noFill/>
            <a:miter lim="800000"/>
            <a:headEnd/>
            <a:tailEnd/>
          </a:ln>
          <a:effectLst/>
        </p:spPr>
        <p:txBody>
          <a:bodyPr>
            <a:spAutoFit/>
          </a:bodyPr>
          <a:lstStyle/>
          <a:p>
            <a:pPr algn="ctr">
              <a:spcBef>
                <a:spcPct val="50000"/>
              </a:spcBef>
            </a:pPr>
            <a:r>
              <a:rPr lang="en-GB">
                <a:solidFill>
                  <a:schemeClr val="bg1"/>
                </a:solidFill>
                <a:latin typeface="Arial" charset="0"/>
              </a:rPr>
              <a:t>none</a:t>
            </a:r>
          </a:p>
        </p:txBody>
      </p:sp>
      <p:sp>
        <p:nvSpPr>
          <p:cNvPr id="204861" name="Text Box 61"/>
          <p:cNvSpPr txBox="1">
            <a:spLocks noChangeArrowheads="1"/>
          </p:cNvSpPr>
          <p:nvPr/>
        </p:nvSpPr>
        <p:spPr bwMode="auto">
          <a:xfrm>
            <a:off x="6172200" y="5943600"/>
            <a:ext cx="609600" cy="457200"/>
          </a:xfrm>
          <a:prstGeom prst="rect">
            <a:avLst/>
          </a:prstGeom>
          <a:noFill/>
          <a:ln w="9525">
            <a:noFill/>
            <a:miter lim="800000"/>
            <a:headEnd/>
            <a:tailEnd/>
          </a:ln>
          <a:effectLst/>
        </p:spPr>
        <p:txBody>
          <a:bodyPr>
            <a:spAutoFit/>
          </a:bodyPr>
          <a:lstStyle/>
          <a:p>
            <a:pPr algn="ctr">
              <a:spcBef>
                <a:spcPct val="50000"/>
              </a:spcBef>
            </a:pPr>
            <a:r>
              <a:rPr lang="en-GB">
                <a:solidFill>
                  <a:schemeClr val="bg1"/>
                </a:solidFill>
                <a:latin typeface="Arial" charset="0"/>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4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0" grpId="0"/>
      <p:bldP spid="204851" grpId="0"/>
      <p:bldP spid="204852" grpId="0"/>
      <p:bldP spid="204853" grpId="0"/>
      <p:bldP spid="204856" grpId="0"/>
      <p:bldP spid="204857" grpId="0"/>
      <p:bldP spid="204858" grpId="0"/>
      <p:bldP spid="204859" grpId="0"/>
      <p:bldP spid="204860" grpId="0"/>
      <p:bldP spid="2048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ph type="title"/>
          </p:nvPr>
        </p:nvSpPr>
        <p:spPr bwMode="auto">
          <a:xfrm>
            <a:off x="0" y="0"/>
            <a:ext cx="7772400" cy="533400"/>
          </a:xfrm>
          <a:solidFill>
            <a:srgbClr val="0000FF"/>
          </a:solidFill>
          <a:ln>
            <a:solidFill>
              <a:srgbClr val="000066"/>
            </a:solidFill>
            <a:miter lim="800000"/>
            <a:headEnd/>
            <a:tailEnd/>
          </a:ln>
        </p:spPr>
        <p:txBody>
          <a:bodyPr vert="horz" wrap="square" lIns="91440" tIns="45720" rIns="91440" bIns="45720" numCol="1" anchor="t" anchorCtr="0" compatLnSpc="1">
            <a:prstTxWarp prst="textNoShape">
              <a:avLst/>
            </a:prstTxWarp>
          </a:bodyPr>
          <a:lstStyle/>
          <a:p>
            <a:pPr algn="l"/>
            <a:r>
              <a:rPr lang="en-GB" sz="2800">
                <a:solidFill>
                  <a:schemeClr val="bg1"/>
                </a:solidFill>
                <a:latin typeface="Arial" charset="0"/>
              </a:rPr>
              <a:t>What we used to think… </a:t>
            </a:r>
          </a:p>
        </p:txBody>
      </p:sp>
      <p:sp>
        <p:nvSpPr>
          <p:cNvPr id="205827" name="Text Box 3"/>
          <p:cNvSpPr txBox="1">
            <a:spLocks noChangeArrowheads="1"/>
          </p:cNvSpPr>
          <p:nvPr/>
        </p:nvSpPr>
        <p:spPr bwMode="auto">
          <a:xfrm>
            <a:off x="381000" y="914400"/>
            <a:ext cx="5029200" cy="1200329"/>
          </a:xfrm>
          <a:prstGeom prst="rect">
            <a:avLst/>
          </a:prstGeom>
          <a:solidFill>
            <a:schemeClr val="tx1"/>
          </a:solidFill>
          <a:ln w="9525">
            <a:noFill/>
            <a:miter lim="800000"/>
            <a:headEnd/>
            <a:tailEnd/>
          </a:ln>
          <a:effectLst/>
        </p:spPr>
        <p:txBody>
          <a:bodyPr>
            <a:spAutoFit/>
          </a:bodyPr>
          <a:lstStyle/>
          <a:p>
            <a:pPr marL="457200" indent="-457200">
              <a:spcBef>
                <a:spcPct val="50000"/>
              </a:spcBef>
            </a:pPr>
            <a:r>
              <a:rPr lang="en-GB" dirty="0">
                <a:solidFill>
                  <a:schemeClr val="accent2"/>
                </a:solidFill>
                <a:latin typeface="Arial" charset="0"/>
              </a:rPr>
              <a:t>It was believed that atoms were:</a:t>
            </a:r>
          </a:p>
          <a:p>
            <a:pPr marL="457200" indent="-457200">
              <a:spcBef>
                <a:spcPct val="50000"/>
              </a:spcBef>
              <a:buFontTx/>
              <a:buAutoNum type="arabicPeriod"/>
            </a:pPr>
            <a:r>
              <a:rPr lang="en-GB" dirty="0">
                <a:solidFill>
                  <a:srgbClr val="FFFF00"/>
                </a:solidFill>
                <a:latin typeface="Arial" charset="0"/>
              </a:rPr>
              <a:t>Spheres of positive charge.</a:t>
            </a:r>
          </a:p>
          <a:p>
            <a:pPr marL="457200" indent="-457200">
              <a:spcBef>
                <a:spcPct val="50000"/>
              </a:spcBef>
              <a:buFontTx/>
              <a:buAutoNum type="arabicPeriod"/>
            </a:pPr>
            <a:r>
              <a:rPr lang="en-GB" dirty="0">
                <a:solidFill>
                  <a:srgbClr val="FFFF00"/>
                </a:solidFill>
                <a:latin typeface="Arial" charset="0"/>
              </a:rPr>
              <a:t>With negative charges spread through it.</a:t>
            </a:r>
          </a:p>
        </p:txBody>
      </p:sp>
      <p:sp>
        <p:nvSpPr>
          <p:cNvPr id="205828" name="Text Box 4"/>
          <p:cNvSpPr txBox="1">
            <a:spLocks noChangeArrowheads="1"/>
          </p:cNvSpPr>
          <p:nvPr/>
        </p:nvSpPr>
        <p:spPr bwMode="auto">
          <a:xfrm>
            <a:off x="457200" y="3200400"/>
            <a:ext cx="5105400" cy="2647950"/>
          </a:xfrm>
          <a:prstGeom prst="rect">
            <a:avLst/>
          </a:prstGeom>
          <a:solidFill>
            <a:schemeClr val="tx1"/>
          </a:solidFill>
          <a:ln w="9525">
            <a:noFill/>
            <a:miter lim="800000"/>
            <a:headEnd/>
            <a:tailEnd/>
          </a:ln>
          <a:effectLst/>
        </p:spPr>
        <p:txBody>
          <a:bodyPr>
            <a:spAutoFit/>
          </a:bodyPr>
          <a:lstStyle/>
          <a:p>
            <a:pPr>
              <a:spcBef>
                <a:spcPct val="50000"/>
              </a:spcBef>
            </a:pPr>
            <a:r>
              <a:rPr lang="en-GB" dirty="0">
                <a:solidFill>
                  <a:schemeClr val="accent2"/>
                </a:solidFill>
                <a:latin typeface="Arial" charset="0"/>
              </a:rPr>
              <a:t>This resembled a plum-pudding, so it was called the ‘Plum –pudding’ model.</a:t>
            </a:r>
          </a:p>
          <a:p>
            <a:pPr>
              <a:spcBef>
                <a:spcPct val="50000"/>
              </a:spcBef>
            </a:pPr>
            <a:r>
              <a:rPr lang="en-GB" dirty="0">
                <a:solidFill>
                  <a:schemeClr val="accent2"/>
                </a:solidFill>
                <a:latin typeface="Arial" charset="0"/>
              </a:rPr>
              <a:t>This was wrong!</a:t>
            </a:r>
          </a:p>
          <a:p>
            <a:pPr>
              <a:spcBef>
                <a:spcPct val="50000"/>
              </a:spcBef>
            </a:pPr>
            <a:r>
              <a:rPr lang="en-GB" dirty="0">
                <a:solidFill>
                  <a:schemeClr val="accent2"/>
                </a:solidFill>
                <a:latin typeface="Arial" charset="0"/>
              </a:rPr>
              <a:t>How did we discover current ideas about the structure of the atom?</a:t>
            </a:r>
          </a:p>
        </p:txBody>
      </p:sp>
      <p:sp>
        <p:nvSpPr>
          <p:cNvPr id="205831" name="Oval 7"/>
          <p:cNvSpPr>
            <a:spLocks noChangeArrowheads="1"/>
          </p:cNvSpPr>
          <p:nvPr/>
        </p:nvSpPr>
        <p:spPr bwMode="auto">
          <a:xfrm>
            <a:off x="6400800" y="2057400"/>
            <a:ext cx="304800" cy="3048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5833" name="Oval 9"/>
          <p:cNvSpPr>
            <a:spLocks noChangeArrowheads="1"/>
          </p:cNvSpPr>
          <p:nvPr/>
        </p:nvSpPr>
        <p:spPr bwMode="auto">
          <a:xfrm>
            <a:off x="8077200" y="2362200"/>
            <a:ext cx="304800" cy="3048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5834" name="Oval 10"/>
          <p:cNvSpPr>
            <a:spLocks noChangeArrowheads="1"/>
          </p:cNvSpPr>
          <p:nvPr/>
        </p:nvSpPr>
        <p:spPr bwMode="auto">
          <a:xfrm>
            <a:off x="5791200" y="1981200"/>
            <a:ext cx="2743200" cy="2895600"/>
          </a:xfrm>
          <a:prstGeom prst="ellipse">
            <a:avLst/>
          </a:prstGeom>
          <a:gradFill rotWithShape="0">
            <a:gsLst>
              <a:gs pos="0">
                <a:srgbClr val="C9FFC9"/>
              </a:gs>
              <a:gs pos="100000">
                <a:srgbClr val="663300"/>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5835" name="Oval 11"/>
          <p:cNvSpPr>
            <a:spLocks noChangeArrowheads="1"/>
          </p:cNvSpPr>
          <p:nvPr/>
        </p:nvSpPr>
        <p:spPr bwMode="auto">
          <a:xfrm>
            <a:off x="6248400" y="2895600"/>
            <a:ext cx="304800" cy="3048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5836" name="Oval 12"/>
          <p:cNvSpPr>
            <a:spLocks noChangeArrowheads="1"/>
          </p:cNvSpPr>
          <p:nvPr/>
        </p:nvSpPr>
        <p:spPr bwMode="auto">
          <a:xfrm>
            <a:off x="7315200" y="2286000"/>
            <a:ext cx="304800" cy="3048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5837" name="Oval 13"/>
          <p:cNvSpPr>
            <a:spLocks noChangeArrowheads="1"/>
          </p:cNvSpPr>
          <p:nvPr/>
        </p:nvSpPr>
        <p:spPr bwMode="auto">
          <a:xfrm>
            <a:off x="7696200" y="3581400"/>
            <a:ext cx="304800" cy="3048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5838" name="Oval 14"/>
          <p:cNvSpPr>
            <a:spLocks noChangeArrowheads="1"/>
          </p:cNvSpPr>
          <p:nvPr/>
        </p:nvSpPr>
        <p:spPr bwMode="auto">
          <a:xfrm>
            <a:off x="6400800" y="4191000"/>
            <a:ext cx="304800" cy="3048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05839" name="Oval 15"/>
          <p:cNvSpPr>
            <a:spLocks noChangeArrowheads="1"/>
          </p:cNvSpPr>
          <p:nvPr/>
        </p:nvSpPr>
        <p:spPr bwMode="auto">
          <a:xfrm>
            <a:off x="7239000" y="4724400"/>
            <a:ext cx="304800" cy="304800"/>
          </a:xfrm>
          <a:prstGeom prst="ellipse">
            <a:avLst/>
          </a:prstGeom>
          <a:gradFill rotWithShape="0">
            <a:gsLst>
              <a:gs pos="0">
                <a:schemeClr val="accent1">
                  <a:gamma/>
                  <a:shade val="46275"/>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ChangeArrowheads="1"/>
          </p:cNvSpPr>
          <p:nvPr>
            <p:ph type="title"/>
          </p:nvPr>
        </p:nvSpPr>
        <p:spPr bwMode="auto">
          <a:xfrm>
            <a:off x="0" y="0"/>
            <a:ext cx="3962400" cy="533400"/>
          </a:xfrm>
          <a:solidFill>
            <a:srgbClr val="0000FF"/>
          </a:solidFill>
          <a:ln>
            <a:solidFill>
              <a:srgbClr val="000066"/>
            </a:solidFill>
            <a:miter lim="800000"/>
            <a:headEnd/>
            <a:tailEnd/>
          </a:ln>
        </p:spPr>
        <p:txBody>
          <a:bodyPr vert="horz" wrap="square" lIns="91440" tIns="45720" rIns="91440" bIns="45720" numCol="1" anchor="t" anchorCtr="0" compatLnSpc="1">
            <a:prstTxWarp prst="textNoShape">
              <a:avLst/>
            </a:prstTxWarp>
            <a:normAutofit fontScale="90000"/>
          </a:bodyPr>
          <a:lstStyle/>
          <a:p>
            <a:pPr algn="l"/>
            <a:r>
              <a:rPr lang="en-GB" sz="2800">
                <a:solidFill>
                  <a:schemeClr val="bg1"/>
                </a:solidFill>
                <a:latin typeface="Arial" charset="0"/>
              </a:rPr>
              <a:t>Rutherford’s team:</a:t>
            </a:r>
            <a:br>
              <a:rPr lang="en-GB" sz="2800">
                <a:solidFill>
                  <a:schemeClr val="bg1"/>
                </a:solidFill>
                <a:latin typeface="Arial" charset="0"/>
              </a:rPr>
            </a:br>
            <a:endParaRPr lang="en-GB" sz="2800">
              <a:solidFill>
                <a:schemeClr val="bg1"/>
              </a:solidFill>
              <a:latin typeface="Arial" charset="0"/>
            </a:endParaRPr>
          </a:p>
        </p:txBody>
      </p:sp>
      <p:sp>
        <p:nvSpPr>
          <p:cNvPr id="237571" name="Text Box 3"/>
          <p:cNvSpPr txBox="1">
            <a:spLocks noChangeArrowheads="1"/>
          </p:cNvSpPr>
          <p:nvPr/>
        </p:nvSpPr>
        <p:spPr bwMode="auto">
          <a:xfrm>
            <a:off x="152400" y="1143000"/>
            <a:ext cx="8229600" cy="1735138"/>
          </a:xfrm>
          <a:prstGeom prst="rect">
            <a:avLst/>
          </a:prstGeom>
          <a:solidFill>
            <a:schemeClr val="tx1"/>
          </a:solidFill>
          <a:ln w="9525">
            <a:noFill/>
            <a:miter lim="800000"/>
            <a:headEnd/>
            <a:tailEnd/>
          </a:ln>
          <a:effectLst/>
        </p:spPr>
        <p:txBody>
          <a:bodyPr>
            <a:spAutoFit/>
          </a:bodyPr>
          <a:lstStyle/>
          <a:p>
            <a:pPr>
              <a:spcBef>
                <a:spcPct val="50000"/>
              </a:spcBef>
            </a:pPr>
            <a:r>
              <a:rPr lang="en-GB" dirty="0">
                <a:solidFill>
                  <a:schemeClr val="accent2"/>
                </a:solidFill>
                <a:latin typeface="Arial" charset="0"/>
              </a:rPr>
              <a:t>Ernest Rutherford and his team of scientists performed a famous experiment in Manchester:</a:t>
            </a:r>
          </a:p>
          <a:p>
            <a:pPr>
              <a:spcBef>
                <a:spcPct val="50000"/>
              </a:spcBef>
            </a:pPr>
            <a:r>
              <a:rPr lang="en-GB" dirty="0">
                <a:solidFill>
                  <a:schemeClr val="accent2"/>
                </a:solidFill>
                <a:latin typeface="Arial" charset="0"/>
              </a:rPr>
              <a:t>They fired some alpha particles at a piece of thin gold foil (only a few atoms thick):</a:t>
            </a:r>
          </a:p>
        </p:txBody>
      </p:sp>
      <p:sp>
        <p:nvSpPr>
          <p:cNvPr id="237572" name="AutoShape 4"/>
          <p:cNvSpPr>
            <a:spLocks noChangeArrowheads="1"/>
          </p:cNvSpPr>
          <p:nvPr/>
        </p:nvSpPr>
        <p:spPr bwMode="auto">
          <a:xfrm flipH="1">
            <a:off x="4343400" y="3581400"/>
            <a:ext cx="1295400" cy="2895600"/>
          </a:xfrm>
          <a:prstGeom prst="parallelogram">
            <a:avLst>
              <a:gd name="adj" fmla="val 25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a:solidFill>
              <a:schemeClr val="tx1"/>
            </a:solidFill>
            <a:miter lim="800000"/>
            <a:headEnd/>
            <a:tailEnd/>
          </a:ln>
          <a:effectLst/>
        </p:spPr>
        <p:txBody>
          <a:bodyPr wrap="none" anchor="ctr"/>
          <a:lstStyle/>
          <a:p>
            <a:endParaRPr lang="es-ES"/>
          </a:p>
        </p:txBody>
      </p:sp>
      <p:sp>
        <p:nvSpPr>
          <p:cNvPr id="237573" name="Text Box 5"/>
          <p:cNvSpPr txBox="1">
            <a:spLocks noChangeArrowheads="1"/>
          </p:cNvSpPr>
          <p:nvPr/>
        </p:nvSpPr>
        <p:spPr bwMode="auto">
          <a:xfrm>
            <a:off x="304800" y="3581400"/>
            <a:ext cx="3581400" cy="2282825"/>
          </a:xfrm>
          <a:prstGeom prst="rect">
            <a:avLst/>
          </a:prstGeom>
          <a:solidFill>
            <a:schemeClr val="tx1"/>
          </a:solidFill>
          <a:ln w="9525">
            <a:noFill/>
            <a:miter lim="800000"/>
            <a:headEnd/>
            <a:tailEnd/>
          </a:ln>
          <a:effectLst/>
        </p:spPr>
        <p:txBody>
          <a:bodyPr>
            <a:spAutoFit/>
          </a:bodyPr>
          <a:lstStyle/>
          <a:p>
            <a:pPr algn="ctr">
              <a:spcBef>
                <a:spcPct val="50000"/>
              </a:spcBef>
            </a:pPr>
            <a:r>
              <a:rPr lang="en-GB" dirty="0">
                <a:solidFill>
                  <a:schemeClr val="accent2"/>
                </a:solidFill>
                <a:latin typeface="Arial" charset="0"/>
              </a:rPr>
              <a:t>If the ‘Plum Pudding’ model of the atom was correct, the alpha particles should pass straight through and only be slightly deflected.</a:t>
            </a:r>
          </a:p>
        </p:txBody>
      </p:sp>
      <p:sp>
        <p:nvSpPr>
          <p:cNvPr id="237574" name="Text Box 6"/>
          <p:cNvSpPr txBox="1">
            <a:spLocks noChangeArrowheads="1"/>
          </p:cNvSpPr>
          <p:nvPr/>
        </p:nvSpPr>
        <p:spPr bwMode="auto">
          <a:xfrm>
            <a:off x="6096000" y="4343400"/>
            <a:ext cx="2057400" cy="822325"/>
          </a:xfrm>
          <a:prstGeom prst="rect">
            <a:avLst/>
          </a:prstGeom>
          <a:solidFill>
            <a:schemeClr val="tx1"/>
          </a:solidFill>
          <a:ln w="9525">
            <a:noFill/>
            <a:miter lim="800000"/>
            <a:headEnd/>
            <a:tailEnd/>
          </a:ln>
          <a:effectLst/>
        </p:spPr>
        <p:txBody>
          <a:bodyPr>
            <a:spAutoFit/>
          </a:bodyPr>
          <a:lstStyle/>
          <a:p>
            <a:pPr algn="ctr">
              <a:spcBef>
                <a:spcPct val="50000"/>
              </a:spcBef>
            </a:pPr>
            <a:r>
              <a:rPr lang="en-GB" dirty="0">
                <a:solidFill>
                  <a:schemeClr val="accent2"/>
                </a:solidFill>
                <a:latin typeface="Arial" charset="0"/>
              </a:rPr>
              <a:t>This did not happen.</a:t>
            </a:r>
          </a:p>
        </p:txBody>
      </p:sp>
      <p:grpSp>
        <p:nvGrpSpPr>
          <p:cNvPr id="2" name="Group 7"/>
          <p:cNvGrpSpPr>
            <a:grpSpLocks/>
          </p:cNvGrpSpPr>
          <p:nvPr/>
        </p:nvGrpSpPr>
        <p:grpSpPr bwMode="auto">
          <a:xfrm>
            <a:off x="4800600" y="4800600"/>
            <a:ext cx="379413" cy="446088"/>
            <a:chOff x="4128" y="192"/>
            <a:chExt cx="239" cy="281"/>
          </a:xfrm>
        </p:grpSpPr>
        <p:sp>
          <p:nvSpPr>
            <p:cNvPr id="237576" name="Oval 8"/>
            <p:cNvSpPr>
              <a:spLocks noChangeArrowheads="1"/>
            </p:cNvSpPr>
            <p:nvPr/>
          </p:nvSpPr>
          <p:spPr bwMode="auto">
            <a:xfrm>
              <a:off x="4128" y="336"/>
              <a:ext cx="143" cy="137"/>
            </a:xfrm>
            <a:prstGeom prst="ellipse">
              <a:avLst/>
            </a:prstGeom>
            <a:gradFill rotWithShape="0">
              <a:gsLst>
                <a:gs pos="0">
                  <a:schemeClr val="bg1"/>
                </a:gs>
                <a:gs pos="100000">
                  <a:schemeClr val="bg1">
                    <a:gamma/>
                    <a:shade val="0"/>
                    <a:invGamma/>
                  </a:schemeClr>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37577" name="Oval 9"/>
            <p:cNvSpPr>
              <a:spLocks noChangeArrowheads="1"/>
            </p:cNvSpPr>
            <p:nvPr/>
          </p:nvSpPr>
          <p:spPr bwMode="auto">
            <a:xfrm>
              <a:off x="4224" y="192"/>
              <a:ext cx="143" cy="137"/>
            </a:xfrm>
            <a:prstGeom prst="ellipse">
              <a:avLst/>
            </a:prstGeom>
            <a:gradFill rotWithShape="0">
              <a:gsLst>
                <a:gs pos="0">
                  <a:schemeClr val="bg1"/>
                </a:gs>
                <a:gs pos="100000">
                  <a:schemeClr val="bg1">
                    <a:gamma/>
                    <a:shade val="0"/>
                    <a:invGamma/>
                  </a:schemeClr>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37578" name="Oval 10"/>
            <p:cNvSpPr>
              <a:spLocks noChangeArrowheads="1"/>
            </p:cNvSpPr>
            <p:nvPr/>
          </p:nvSpPr>
          <p:spPr bwMode="auto">
            <a:xfrm>
              <a:off x="4224" y="288"/>
              <a:ext cx="123" cy="122"/>
            </a:xfrm>
            <a:prstGeom prst="ellipse">
              <a:avLst/>
            </a:prstGeom>
            <a:gradFill rotWithShape="0">
              <a:gsLst>
                <a:gs pos="0">
                  <a:srgbClr val="FF0000">
                    <a:gamma/>
                    <a:tint val="27451"/>
                    <a:invGamma/>
                  </a:srgbClr>
                </a:gs>
                <a:gs pos="100000">
                  <a:srgbClr val="FF0000"/>
                </a:gs>
              </a:gsLst>
              <a:path path="shape">
                <a:fillToRect l="50000" t="50000" r="50000" b="50000"/>
              </a:path>
            </a:gradFill>
            <a:ln w="9525">
              <a:solidFill>
                <a:schemeClr val="tx1"/>
              </a:solidFill>
              <a:round/>
              <a:headEnd/>
              <a:tailEnd/>
            </a:ln>
            <a:effectLst/>
          </p:spPr>
          <p:txBody>
            <a:bodyPr wrap="none" anchor="ctr"/>
            <a:lstStyle/>
            <a:p>
              <a:endParaRPr lang="es-ES"/>
            </a:p>
          </p:txBody>
        </p:sp>
        <p:sp>
          <p:nvSpPr>
            <p:cNvPr id="237579" name="Oval 11"/>
            <p:cNvSpPr>
              <a:spLocks noChangeArrowheads="1"/>
            </p:cNvSpPr>
            <p:nvPr/>
          </p:nvSpPr>
          <p:spPr bwMode="auto">
            <a:xfrm>
              <a:off x="4176" y="240"/>
              <a:ext cx="123" cy="122"/>
            </a:xfrm>
            <a:prstGeom prst="ellipse">
              <a:avLst/>
            </a:prstGeom>
            <a:gradFill rotWithShape="0">
              <a:gsLst>
                <a:gs pos="0">
                  <a:srgbClr val="FF0000">
                    <a:gamma/>
                    <a:tint val="27451"/>
                    <a:invGamma/>
                  </a:srgbClr>
                </a:gs>
                <a:gs pos="100000">
                  <a:srgbClr val="FF0000"/>
                </a:gs>
              </a:gsLst>
              <a:path path="shape">
                <a:fillToRect l="50000" t="50000" r="50000" b="50000"/>
              </a:path>
            </a:gradFill>
            <a:ln w="9525">
              <a:solidFill>
                <a:schemeClr val="tx1"/>
              </a:solidFill>
              <a:round/>
              <a:headEnd/>
              <a:tailEnd/>
            </a:ln>
            <a:effectLst/>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7573"/>
                                        </p:tgtEl>
                                        <p:attrNameLst>
                                          <p:attrName>style.visibility</p:attrName>
                                        </p:attrNameLst>
                                      </p:cBhvr>
                                      <p:to>
                                        <p:strVal val="visible"/>
                                      </p:to>
                                    </p:set>
                                    <p:anim calcmode="lin" valueType="num">
                                      <p:cBhvr additive="base">
                                        <p:cTn id="7" dur="500" fill="hold"/>
                                        <p:tgtEl>
                                          <p:spTgt spid="237573"/>
                                        </p:tgtEl>
                                        <p:attrNameLst>
                                          <p:attrName>ppt_x</p:attrName>
                                        </p:attrNameLst>
                                      </p:cBhvr>
                                      <p:tavLst>
                                        <p:tav tm="0">
                                          <p:val>
                                            <p:strVal val="0-#ppt_w/2"/>
                                          </p:val>
                                        </p:tav>
                                        <p:tav tm="100000">
                                          <p:val>
                                            <p:strVal val="#ppt_x"/>
                                          </p:val>
                                        </p:tav>
                                      </p:tavLst>
                                    </p:anim>
                                    <p:anim calcmode="lin" valueType="num">
                                      <p:cBhvr additive="base">
                                        <p:cTn id="8" dur="500" fill="hold"/>
                                        <p:tgtEl>
                                          <p:spTgt spid="2375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7574"/>
                                        </p:tgtEl>
                                        <p:attrNameLst>
                                          <p:attrName>style.visibility</p:attrName>
                                        </p:attrNameLst>
                                      </p:cBhvr>
                                      <p:to>
                                        <p:strVal val="visible"/>
                                      </p:to>
                                    </p:set>
                                    <p:anim calcmode="lin" valueType="num">
                                      <p:cBhvr additive="base">
                                        <p:cTn id="13" dur="500" fill="hold"/>
                                        <p:tgtEl>
                                          <p:spTgt spid="237574"/>
                                        </p:tgtEl>
                                        <p:attrNameLst>
                                          <p:attrName>ppt_x</p:attrName>
                                        </p:attrNameLst>
                                      </p:cBhvr>
                                      <p:tavLst>
                                        <p:tav tm="0">
                                          <p:val>
                                            <p:strVal val="0-#ppt_w/2"/>
                                          </p:val>
                                        </p:tav>
                                        <p:tav tm="100000">
                                          <p:val>
                                            <p:strVal val="#ppt_x"/>
                                          </p:val>
                                        </p:tav>
                                      </p:tavLst>
                                    </p:anim>
                                    <p:anim calcmode="lin" valueType="num">
                                      <p:cBhvr additive="base">
                                        <p:cTn id="14" dur="500" fill="hold"/>
                                        <p:tgtEl>
                                          <p:spTgt spid="2375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3" grpId="0" autoUpdateAnimBg="0"/>
      <p:bldP spid="23757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1026"/>
          <p:cNvSpPr>
            <a:spLocks noChangeArrowheads="1"/>
          </p:cNvSpPr>
          <p:nvPr>
            <p:ph type="title"/>
          </p:nvPr>
        </p:nvSpPr>
        <p:spPr bwMode="auto">
          <a:xfrm>
            <a:off x="0" y="0"/>
            <a:ext cx="7010400" cy="609600"/>
          </a:xfrm>
          <a:solidFill>
            <a:srgbClr val="0000FF"/>
          </a:solidFill>
          <a:ln>
            <a:solidFill>
              <a:srgbClr val="000066"/>
            </a:solidFill>
            <a:miter lim="800000"/>
            <a:headEnd/>
            <a:tailEnd/>
          </a:ln>
        </p:spPr>
        <p:txBody>
          <a:bodyPr vert="horz" wrap="square" lIns="91440" tIns="45720" rIns="91440" bIns="45720" numCol="1" anchor="t" anchorCtr="0" compatLnSpc="1">
            <a:prstTxWarp prst="textNoShape">
              <a:avLst/>
            </a:prstTxWarp>
          </a:bodyPr>
          <a:lstStyle/>
          <a:p>
            <a:pPr algn="l"/>
            <a:r>
              <a:rPr lang="en-GB" sz="2800">
                <a:solidFill>
                  <a:schemeClr val="bg1"/>
                </a:solidFill>
                <a:latin typeface="Arial" charset="0"/>
              </a:rPr>
              <a:t>What Rutherford’s team observed……..</a:t>
            </a:r>
          </a:p>
        </p:txBody>
      </p:sp>
      <p:sp>
        <p:nvSpPr>
          <p:cNvPr id="207875" name="Rectangle 1027"/>
          <p:cNvSpPr>
            <a:spLocks noChangeArrowheads="1"/>
          </p:cNvSpPr>
          <p:nvPr/>
        </p:nvSpPr>
        <p:spPr bwMode="auto">
          <a:xfrm>
            <a:off x="4191000" y="3733800"/>
            <a:ext cx="76200" cy="2743200"/>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9525">
            <a:solidFill>
              <a:schemeClr val="tx1"/>
            </a:solidFill>
            <a:miter lim="800000"/>
            <a:headEnd/>
            <a:tailEnd/>
          </a:ln>
          <a:effectLst/>
        </p:spPr>
        <p:txBody>
          <a:bodyPr wrap="none" anchor="ctr"/>
          <a:lstStyle/>
          <a:p>
            <a:endParaRPr lang="es-ES"/>
          </a:p>
        </p:txBody>
      </p:sp>
      <p:sp>
        <p:nvSpPr>
          <p:cNvPr id="207879" name="Line 1031"/>
          <p:cNvSpPr>
            <a:spLocks noChangeShapeType="1"/>
          </p:cNvSpPr>
          <p:nvPr/>
        </p:nvSpPr>
        <p:spPr bwMode="auto">
          <a:xfrm>
            <a:off x="838200" y="3962400"/>
            <a:ext cx="7543800" cy="0"/>
          </a:xfrm>
          <a:prstGeom prst="line">
            <a:avLst/>
          </a:prstGeom>
          <a:noFill/>
          <a:ln w="38100">
            <a:solidFill>
              <a:srgbClr val="FF0000"/>
            </a:solidFill>
            <a:round/>
            <a:headEnd/>
            <a:tailEnd type="triangle" w="med" len="med"/>
          </a:ln>
          <a:effectLst/>
        </p:spPr>
        <p:txBody>
          <a:bodyPr/>
          <a:lstStyle/>
          <a:p>
            <a:endParaRPr lang="es-ES"/>
          </a:p>
        </p:txBody>
      </p:sp>
      <p:sp>
        <p:nvSpPr>
          <p:cNvPr id="207880" name="Line 1032"/>
          <p:cNvSpPr>
            <a:spLocks noChangeShapeType="1"/>
          </p:cNvSpPr>
          <p:nvPr/>
        </p:nvSpPr>
        <p:spPr bwMode="auto">
          <a:xfrm>
            <a:off x="838200" y="4419600"/>
            <a:ext cx="7543800" cy="0"/>
          </a:xfrm>
          <a:prstGeom prst="line">
            <a:avLst/>
          </a:prstGeom>
          <a:noFill/>
          <a:ln w="38100">
            <a:solidFill>
              <a:srgbClr val="FF0000"/>
            </a:solidFill>
            <a:round/>
            <a:headEnd/>
            <a:tailEnd type="triangle" w="med" len="med"/>
          </a:ln>
          <a:effectLst/>
        </p:spPr>
        <p:txBody>
          <a:bodyPr/>
          <a:lstStyle/>
          <a:p>
            <a:endParaRPr lang="es-ES"/>
          </a:p>
        </p:txBody>
      </p:sp>
      <p:sp>
        <p:nvSpPr>
          <p:cNvPr id="207881" name="Line 1033"/>
          <p:cNvSpPr>
            <a:spLocks noChangeShapeType="1"/>
          </p:cNvSpPr>
          <p:nvPr/>
        </p:nvSpPr>
        <p:spPr bwMode="auto">
          <a:xfrm>
            <a:off x="838200" y="4572000"/>
            <a:ext cx="7543800" cy="0"/>
          </a:xfrm>
          <a:prstGeom prst="line">
            <a:avLst/>
          </a:prstGeom>
          <a:noFill/>
          <a:ln w="38100">
            <a:solidFill>
              <a:srgbClr val="FF0000"/>
            </a:solidFill>
            <a:round/>
            <a:headEnd/>
            <a:tailEnd type="triangle" w="med" len="med"/>
          </a:ln>
          <a:effectLst/>
        </p:spPr>
        <p:txBody>
          <a:bodyPr/>
          <a:lstStyle/>
          <a:p>
            <a:endParaRPr lang="es-ES"/>
          </a:p>
        </p:txBody>
      </p:sp>
      <p:sp>
        <p:nvSpPr>
          <p:cNvPr id="207882" name="Line 1034"/>
          <p:cNvSpPr>
            <a:spLocks noChangeShapeType="1"/>
          </p:cNvSpPr>
          <p:nvPr/>
        </p:nvSpPr>
        <p:spPr bwMode="auto">
          <a:xfrm>
            <a:off x="838200" y="4724400"/>
            <a:ext cx="7543800" cy="0"/>
          </a:xfrm>
          <a:prstGeom prst="line">
            <a:avLst/>
          </a:prstGeom>
          <a:noFill/>
          <a:ln w="38100">
            <a:solidFill>
              <a:srgbClr val="FF0000"/>
            </a:solidFill>
            <a:round/>
            <a:headEnd/>
            <a:tailEnd type="triangle" w="med" len="med"/>
          </a:ln>
          <a:effectLst/>
        </p:spPr>
        <p:txBody>
          <a:bodyPr/>
          <a:lstStyle/>
          <a:p>
            <a:endParaRPr lang="es-ES"/>
          </a:p>
        </p:txBody>
      </p:sp>
      <p:sp>
        <p:nvSpPr>
          <p:cNvPr id="207883" name="Line 1035"/>
          <p:cNvSpPr>
            <a:spLocks noChangeShapeType="1"/>
          </p:cNvSpPr>
          <p:nvPr/>
        </p:nvSpPr>
        <p:spPr bwMode="auto">
          <a:xfrm>
            <a:off x="838200" y="4953000"/>
            <a:ext cx="7543800" cy="0"/>
          </a:xfrm>
          <a:prstGeom prst="line">
            <a:avLst/>
          </a:prstGeom>
          <a:noFill/>
          <a:ln w="38100">
            <a:solidFill>
              <a:srgbClr val="FF0000"/>
            </a:solidFill>
            <a:round/>
            <a:headEnd/>
            <a:tailEnd type="triangle" w="med" len="med"/>
          </a:ln>
          <a:effectLst/>
        </p:spPr>
        <p:txBody>
          <a:bodyPr/>
          <a:lstStyle/>
          <a:p>
            <a:endParaRPr lang="es-ES"/>
          </a:p>
        </p:txBody>
      </p:sp>
      <p:sp>
        <p:nvSpPr>
          <p:cNvPr id="207884" name="Line 1036"/>
          <p:cNvSpPr>
            <a:spLocks noChangeShapeType="1"/>
          </p:cNvSpPr>
          <p:nvPr/>
        </p:nvSpPr>
        <p:spPr bwMode="auto">
          <a:xfrm>
            <a:off x="838200" y="5410200"/>
            <a:ext cx="7543800" cy="0"/>
          </a:xfrm>
          <a:prstGeom prst="line">
            <a:avLst/>
          </a:prstGeom>
          <a:noFill/>
          <a:ln w="38100">
            <a:solidFill>
              <a:srgbClr val="FF0000"/>
            </a:solidFill>
            <a:round/>
            <a:headEnd/>
            <a:tailEnd type="triangle" w="med" len="med"/>
          </a:ln>
          <a:effectLst/>
        </p:spPr>
        <p:txBody>
          <a:bodyPr/>
          <a:lstStyle/>
          <a:p>
            <a:endParaRPr lang="es-ES"/>
          </a:p>
        </p:txBody>
      </p:sp>
      <p:sp>
        <p:nvSpPr>
          <p:cNvPr id="207885" name="Line 1037"/>
          <p:cNvSpPr>
            <a:spLocks noChangeShapeType="1"/>
          </p:cNvSpPr>
          <p:nvPr/>
        </p:nvSpPr>
        <p:spPr bwMode="auto">
          <a:xfrm>
            <a:off x="838200" y="6172200"/>
            <a:ext cx="7543800" cy="0"/>
          </a:xfrm>
          <a:prstGeom prst="line">
            <a:avLst/>
          </a:prstGeom>
          <a:noFill/>
          <a:ln w="38100">
            <a:solidFill>
              <a:srgbClr val="FF0000"/>
            </a:solidFill>
            <a:round/>
            <a:headEnd/>
            <a:tailEnd type="triangle" w="med" len="med"/>
          </a:ln>
          <a:effectLst/>
        </p:spPr>
        <p:txBody>
          <a:bodyPr/>
          <a:lstStyle/>
          <a:p>
            <a:endParaRPr lang="es-ES"/>
          </a:p>
        </p:txBody>
      </p:sp>
      <p:sp>
        <p:nvSpPr>
          <p:cNvPr id="207886" name="Text Box 1038"/>
          <p:cNvSpPr txBox="1">
            <a:spLocks noChangeArrowheads="1"/>
          </p:cNvSpPr>
          <p:nvPr/>
        </p:nvSpPr>
        <p:spPr bwMode="auto">
          <a:xfrm>
            <a:off x="762000" y="914400"/>
            <a:ext cx="7543800" cy="830997"/>
          </a:xfrm>
          <a:prstGeom prst="rect">
            <a:avLst/>
          </a:prstGeom>
          <a:solidFill>
            <a:schemeClr val="tx1"/>
          </a:solidFill>
          <a:ln w="9525">
            <a:noFill/>
            <a:miter lim="800000"/>
            <a:headEnd/>
            <a:tailEnd/>
          </a:ln>
          <a:effectLst/>
        </p:spPr>
        <p:txBody>
          <a:bodyPr>
            <a:spAutoFit/>
          </a:bodyPr>
          <a:lstStyle/>
          <a:p>
            <a:pPr marL="457200" indent="-457200">
              <a:spcBef>
                <a:spcPct val="50000"/>
              </a:spcBef>
              <a:buFontTx/>
              <a:buAutoNum type="arabicPeriod"/>
            </a:pPr>
            <a:r>
              <a:rPr lang="en-GB" sz="2400" dirty="0">
                <a:solidFill>
                  <a:srgbClr val="FFFF00"/>
                </a:solidFill>
                <a:latin typeface="Arial" charset="0"/>
              </a:rPr>
              <a:t>Most of the alpha particles went straight through the foil</a:t>
            </a:r>
            <a:r>
              <a:rPr lang="en-GB" sz="2400" dirty="0">
                <a:solidFill>
                  <a:schemeClr val="accent2"/>
                </a:solidFill>
                <a:latin typeface="Arial" charset="0"/>
              </a:rPr>
              <a:t>.</a:t>
            </a:r>
          </a:p>
        </p:txBody>
      </p:sp>
      <p:sp>
        <p:nvSpPr>
          <p:cNvPr id="207890" name="Line 1042"/>
          <p:cNvSpPr>
            <a:spLocks noChangeShapeType="1"/>
          </p:cNvSpPr>
          <p:nvPr/>
        </p:nvSpPr>
        <p:spPr bwMode="auto">
          <a:xfrm>
            <a:off x="838200" y="4191000"/>
            <a:ext cx="3352800" cy="0"/>
          </a:xfrm>
          <a:prstGeom prst="line">
            <a:avLst/>
          </a:prstGeom>
          <a:noFill/>
          <a:ln w="38100">
            <a:solidFill>
              <a:srgbClr val="FF0000"/>
            </a:solidFill>
            <a:round/>
            <a:headEnd/>
            <a:tailEnd/>
          </a:ln>
          <a:effectLst/>
        </p:spPr>
        <p:txBody>
          <a:bodyPr/>
          <a:lstStyle/>
          <a:p>
            <a:endParaRPr lang="es-ES"/>
          </a:p>
        </p:txBody>
      </p:sp>
      <p:sp>
        <p:nvSpPr>
          <p:cNvPr id="207891" name="Arc 1043"/>
          <p:cNvSpPr>
            <a:spLocks/>
          </p:cNvSpPr>
          <p:nvPr/>
        </p:nvSpPr>
        <p:spPr bwMode="auto">
          <a:xfrm flipV="1">
            <a:off x="4191000" y="3429000"/>
            <a:ext cx="2362200" cy="762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type="triangle" w="med" len="med"/>
          </a:ln>
          <a:effectLst/>
        </p:spPr>
        <p:txBody>
          <a:bodyPr wrap="none" anchor="ctr"/>
          <a:lstStyle/>
          <a:p>
            <a:endParaRPr lang="es-ES"/>
          </a:p>
        </p:txBody>
      </p:sp>
      <p:sp>
        <p:nvSpPr>
          <p:cNvPr id="207892" name="Line 1044"/>
          <p:cNvSpPr>
            <a:spLocks noChangeShapeType="1"/>
          </p:cNvSpPr>
          <p:nvPr/>
        </p:nvSpPr>
        <p:spPr bwMode="auto">
          <a:xfrm>
            <a:off x="838200" y="5181600"/>
            <a:ext cx="3352800" cy="0"/>
          </a:xfrm>
          <a:prstGeom prst="line">
            <a:avLst/>
          </a:prstGeom>
          <a:noFill/>
          <a:ln w="38100">
            <a:solidFill>
              <a:srgbClr val="FF0000"/>
            </a:solidFill>
            <a:round/>
            <a:headEnd/>
            <a:tailEnd/>
          </a:ln>
          <a:effectLst/>
        </p:spPr>
        <p:txBody>
          <a:bodyPr/>
          <a:lstStyle/>
          <a:p>
            <a:endParaRPr lang="es-ES"/>
          </a:p>
        </p:txBody>
      </p:sp>
      <p:sp>
        <p:nvSpPr>
          <p:cNvPr id="207893" name="Arc 1045"/>
          <p:cNvSpPr>
            <a:spLocks/>
          </p:cNvSpPr>
          <p:nvPr/>
        </p:nvSpPr>
        <p:spPr bwMode="auto">
          <a:xfrm>
            <a:off x="4191000" y="5181600"/>
            <a:ext cx="2971800" cy="762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type="triangle" w="med" len="med"/>
          </a:ln>
          <a:effectLst/>
        </p:spPr>
        <p:txBody>
          <a:bodyPr wrap="none" anchor="ctr"/>
          <a:lstStyle/>
          <a:p>
            <a:endParaRPr lang="es-ES"/>
          </a:p>
        </p:txBody>
      </p:sp>
      <p:sp>
        <p:nvSpPr>
          <p:cNvPr id="207895" name="Line 1047"/>
          <p:cNvSpPr>
            <a:spLocks noChangeShapeType="1"/>
          </p:cNvSpPr>
          <p:nvPr/>
        </p:nvSpPr>
        <p:spPr bwMode="auto">
          <a:xfrm>
            <a:off x="838200" y="5638800"/>
            <a:ext cx="3352800" cy="0"/>
          </a:xfrm>
          <a:prstGeom prst="line">
            <a:avLst/>
          </a:prstGeom>
          <a:noFill/>
          <a:ln w="57150">
            <a:solidFill>
              <a:srgbClr val="FF0000"/>
            </a:solidFill>
            <a:round/>
            <a:headEnd/>
            <a:tailEnd/>
          </a:ln>
          <a:effectLst/>
        </p:spPr>
        <p:txBody>
          <a:bodyPr/>
          <a:lstStyle/>
          <a:p>
            <a:endParaRPr lang="es-ES"/>
          </a:p>
        </p:txBody>
      </p:sp>
      <p:sp>
        <p:nvSpPr>
          <p:cNvPr id="207896" name="Line 1048"/>
          <p:cNvSpPr>
            <a:spLocks noChangeShapeType="1"/>
          </p:cNvSpPr>
          <p:nvPr/>
        </p:nvSpPr>
        <p:spPr bwMode="auto">
          <a:xfrm flipH="1">
            <a:off x="2286000" y="5638800"/>
            <a:ext cx="1905000" cy="0"/>
          </a:xfrm>
          <a:prstGeom prst="line">
            <a:avLst/>
          </a:prstGeom>
          <a:noFill/>
          <a:ln w="57150">
            <a:solidFill>
              <a:srgbClr val="FF9900"/>
            </a:solidFill>
            <a:round/>
            <a:headEnd/>
            <a:tailEnd type="triangle" w="med" len="med"/>
          </a:ln>
          <a:effectLst/>
        </p:spPr>
        <p:txBody>
          <a:bodyPr/>
          <a:lstStyle/>
          <a:p>
            <a:endParaRPr lang="es-ES"/>
          </a:p>
        </p:txBody>
      </p:sp>
      <p:sp>
        <p:nvSpPr>
          <p:cNvPr id="207897" name="Text Box 1049"/>
          <p:cNvSpPr txBox="1">
            <a:spLocks noChangeArrowheads="1"/>
          </p:cNvSpPr>
          <p:nvPr/>
        </p:nvSpPr>
        <p:spPr bwMode="auto">
          <a:xfrm>
            <a:off x="762000" y="1828800"/>
            <a:ext cx="7543800" cy="830997"/>
          </a:xfrm>
          <a:prstGeom prst="rect">
            <a:avLst/>
          </a:prstGeom>
          <a:solidFill>
            <a:schemeClr val="tx1"/>
          </a:solidFill>
          <a:ln w="9525">
            <a:noFill/>
            <a:miter lim="800000"/>
            <a:headEnd/>
            <a:tailEnd/>
          </a:ln>
          <a:effectLst/>
        </p:spPr>
        <p:txBody>
          <a:bodyPr>
            <a:spAutoFit/>
          </a:bodyPr>
          <a:lstStyle/>
          <a:p>
            <a:pPr marL="457200" indent="-457200">
              <a:spcBef>
                <a:spcPct val="50000"/>
              </a:spcBef>
              <a:buFontTx/>
              <a:buAutoNum type="arabicPeriod" startAt="2"/>
            </a:pPr>
            <a:r>
              <a:rPr lang="en-GB" sz="2400" dirty="0">
                <a:solidFill>
                  <a:srgbClr val="FFFF00"/>
                </a:solidFill>
                <a:latin typeface="Arial" charset="0"/>
              </a:rPr>
              <a:t>Some alpha particles were deflected through large angles.</a:t>
            </a:r>
          </a:p>
        </p:txBody>
      </p:sp>
      <p:sp>
        <p:nvSpPr>
          <p:cNvPr id="207898" name="Text Box 1050"/>
          <p:cNvSpPr txBox="1">
            <a:spLocks noChangeArrowheads="1"/>
          </p:cNvSpPr>
          <p:nvPr/>
        </p:nvSpPr>
        <p:spPr bwMode="auto">
          <a:xfrm>
            <a:off x="762000" y="2743201"/>
            <a:ext cx="7543800" cy="830997"/>
          </a:xfrm>
          <a:prstGeom prst="rect">
            <a:avLst/>
          </a:prstGeom>
          <a:solidFill>
            <a:schemeClr val="tx1"/>
          </a:solidFill>
          <a:ln w="9525">
            <a:noFill/>
            <a:miter lim="800000"/>
            <a:headEnd/>
            <a:tailEnd/>
          </a:ln>
          <a:effectLst/>
        </p:spPr>
        <p:txBody>
          <a:bodyPr wrap="square">
            <a:spAutoFit/>
          </a:bodyPr>
          <a:lstStyle/>
          <a:p>
            <a:pPr marL="457200" indent="-457200">
              <a:spcBef>
                <a:spcPct val="50000"/>
              </a:spcBef>
            </a:pPr>
            <a:r>
              <a:rPr lang="en-GB" sz="2400" dirty="0">
                <a:solidFill>
                  <a:srgbClr val="FFFF00"/>
                </a:solidFill>
                <a:latin typeface="Arial" charset="0"/>
              </a:rPr>
              <a:t>3.  A very few alpha particles were reflected straight back</a:t>
            </a:r>
            <a:r>
              <a:rPr lang="en-GB" dirty="0">
                <a:solidFill>
                  <a:srgbClr val="FFFF00"/>
                </a:solidFill>
                <a:latin typeface="Arial"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1026"/>
          <p:cNvSpPr>
            <a:spLocks noChangeArrowheads="1"/>
          </p:cNvSpPr>
          <p:nvPr>
            <p:ph type="title"/>
          </p:nvPr>
        </p:nvSpPr>
        <p:spPr bwMode="auto">
          <a:xfrm>
            <a:off x="0" y="0"/>
            <a:ext cx="4876800" cy="533400"/>
          </a:xfrm>
          <a:solidFill>
            <a:srgbClr val="0000FF"/>
          </a:solidFill>
          <a:ln>
            <a:solidFill>
              <a:srgbClr val="000066"/>
            </a:solidFill>
            <a:miter lim="800000"/>
            <a:headEnd/>
            <a:tailEnd/>
          </a:ln>
        </p:spPr>
        <p:txBody>
          <a:bodyPr vert="horz" wrap="square" lIns="91440" tIns="45720" rIns="91440" bIns="45720" numCol="1" anchor="t" anchorCtr="0" compatLnSpc="1">
            <a:prstTxWarp prst="textNoShape">
              <a:avLst/>
            </a:prstTxWarp>
          </a:bodyPr>
          <a:lstStyle/>
          <a:p>
            <a:pPr algn="l"/>
            <a:r>
              <a:rPr lang="en-GB" sz="2800">
                <a:solidFill>
                  <a:schemeClr val="bg1"/>
                </a:solidFill>
                <a:latin typeface="Arial" charset="0"/>
              </a:rPr>
              <a:t>Rutherford’s conclusions</a:t>
            </a:r>
          </a:p>
        </p:txBody>
      </p:sp>
      <p:graphicFrame>
        <p:nvGraphicFramePr>
          <p:cNvPr id="238617" name="Group 1049"/>
          <p:cNvGraphicFramePr>
            <a:graphicFrameLocks noGrp="1"/>
          </p:cNvGraphicFramePr>
          <p:nvPr/>
        </p:nvGraphicFramePr>
        <p:xfrm>
          <a:off x="1447800" y="1371600"/>
          <a:ext cx="6629400" cy="3632200"/>
        </p:xfrm>
        <a:graphic>
          <a:graphicData uri="http://schemas.openxmlformats.org/drawingml/2006/table">
            <a:tbl>
              <a:tblPr/>
              <a:tblGrid>
                <a:gridCol w="3314700"/>
                <a:gridCol w="331470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Arial" charset="0"/>
                        </a:rPr>
                        <a:t>Observation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Arial" charset="0"/>
                        </a:rPr>
                        <a:t>Conclusion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FF"/>
                    </a:solid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rPr>
                        <a:t>Most alpha particles went straight through the foil.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rPr>
                        <a:t>A few were deflected through large angles.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2"/>
                          </a:solidFill>
                          <a:effectLst/>
                          <a:latin typeface="Arial" charset="0"/>
                        </a:rPr>
                        <a:t>A very few were reflected straight back.</a:t>
                      </a:r>
                      <a:r>
                        <a:rPr kumimoji="0" lang="en-GB" sz="2800" b="0" i="0" u="none" strike="noStrike" cap="none" normalizeH="0" baseline="0" smtClean="0">
                          <a:ln>
                            <a:noFill/>
                          </a:ln>
                          <a:solidFill>
                            <a:schemeClr val="tx2"/>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38614" name="Text Box 1046"/>
          <p:cNvSpPr txBox="1">
            <a:spLocks noChangeArrowheads="1"/>
          </p:cNvSpPr>
          <p:nvPr/>
        </p:nvSpPr>
        <p:spPr bwMode="auto">
          <a:xfrm>
            <a:off x="4800600" y="2209800"/>
            <a:ext cx="3124200" cy="396875"/>
          </a:xfrm>
          <a:prstGeom prst="rect">
            <a:avLst/>
          </a:prstGeom>
          <a:noFill/>
          <a:ln w="9525">
            <a:noFill/>
            <a:miter lim="800000"/>
            <a:headEnd/>
            <a:tailEnd/>
          </a:ln>
          <a:effectLst/>
        </p:spPr>
        <p:txBody>
          <a:bodyPr>
            <a:spAutoFit/>
          </a:bodyPr>
          <a:lstStyle/>
          <a:p>
            <a:pPr>
              <a:spcBef>
                <a:spcPct val="50000"/>
              </a:spcBef>
            </a:pPr>
            <a:r>
              <a:rPr lang="en-GB" sz="2000">
                <a:latin typeface="Arial" charset="0"/>
              </a:rPr>
              <a:t>Atoms are mostly space.</a:t>
            </a:r>
          </a:p>
        </p:txBody>
      </p:sp>
      <p:sp>
        <p:nvSpPr>
          <p:cNvPr id="238615" name="Text Box 1047"/>
          <p:cNvSpPr txBox="1">
            <a:spLocks noChangeArrowheads="1"/>
          </p:cNvSpPr>
          <p:nvPr/>
        </p:nvSpPr>
        <p:spPr bwMode="auto">
          <a:xfrm>
            <a:off x="4800600" y="3108325"/>
            <a:ext cx="3200400" cy="1616075"/>
          </a:xfrm>
          <a:prstGeom prst="rect">
            <a:avLst/>
          </a:prstGeom>
          <a:noFill/>
          <a:ln w="9525">
            <a:noFill/>
            <a:miter lim="800000"/>
            <a:headEnd/>
            <a:tailEnd/>
          </a:ln>
          <a:effectLst/>
        </p:spPr>
        <p:txBody>
          <a:bodyPr>
            <a:spAutoFit/>
          </a:bodyPr>
          <a:lstStyle/>
          <a:p>
            <a:pPr>
              <a:spcBef>
                <a:spcPct val="50000"/>
              </a:spcBef>
            </a:pPr>
            <a:r>
              <a:rPr lang="en-GB" sz="2000">
                <a:latin typeface="Arial" charset="0"/>
              </a:rPr>
              <a:t>The nucleus is very small compared to the size of the atom and it contains most of the mass and all the positive charge.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To</a:t>
            </a:r>
            <a:r>
              <a:rPr lang="es-ES" dirty="0" smtClean="0"/>
              <a:t> do</a:t>
            </a:r>
            <a:endParaRPr lang="es-ES" dirty="0"/>
          </a:p>
        </p:txBody>
      </p:sp>
      <p:sp>
        <p:nvSpPr>
          <p:cNvPr id="3" name="2 Marcador de contenido"/>
          <p:cNvSpPr>
            <a:spLocks noGrp="1"/>
          </p:cNvSpPr>
          <p:nvPr>
            <p:ph idx="1"/>
          </p:nvPr>
        </p:nvSpPr>
        <p:spPr/>
        <p:txBody>
          <a:bodyPr>
            <a:normAutofit/>
          </a:bodyPr>
          <a:lstStyle/>
          <a:p>
            <a:r>
              <a:rPr lang="es-ES" sz="4800" dirty="0" smtClean="0"/>
              <a:t>P 266-7</a:t>
            </a:r>
          </a:p>
          <a:p>
            <a:r>
              <a:rPr lang="es-ES" sz="4800" dirty="0" err="1" smtClean="0"/>
              <a:t>Answer</a:t>
            </a:r>
            <a:r>
              <a:rPr lang="es-ES" sz="4800" dirty="0" smtClean="0"/>
              <a:t> </a:t>
            </a:r>
            <a:r>
              <a:rPr lang="es-ES" sz="4800" dirty="0" err="1" smtClean="0"/>
              <a:t>all</a:t>
            </a:r>
            <a:r>
              <a:rPr lang="es-ES" sz="4800" dirty="0" smtClean="0"/>
              <a:t> </a:t>
            </a:r>
            <a:r>
              <a:rPr lang="es-ES" sz="4800" dirty="0" err="1" smtClean="0"/>
              <a:t>questions</a:t>
            </a:r>
            <a:endParaRPr lang="es-E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Supplement</a:t>
            </a:r>
            <a:endParaRPr lang="es-ES" dirty="0"/>
          </a:p>
        </p:txBody>
      </p:sp>
      <p:sp>
        <p:nvSpPr>
          <p:cNvPr id="3" name="2 Marcador de contenido"/>
          <p:cNvSpPr>
            <a:spLocks noGrp="1"/>
          </p:cNvSpPr>
          <p:nvPr>
            <p:ph idx="1"/>
          </p:nvPr>
        </p:nvSpPr>
        <p:spPr/>
        <p:txBody>
          <a:bodyPr/>
          <a:lstStyle/>
          <a:p>
            <a:r>
              <a:rPr lang="es-ES" dirty="0" smtClean="0"/>
              <a:t>use </a:t>
            </a:r>
            <a:r>
              <a:rPr lang="es-ES" dirty="0" err="1" smtClean="0"/>
              <a:t>the</a:t>
            </a:r>
            <a:r>
              <a:rPr lang="es-ES" dirty="0" smtClean="0"/>
              <a:t> </a:t>
            </a:r>
            <a:r>
              <a:rPr lang="es-ES" dirty="0" err="1" smtClean="0"/>
              <a:t>term</a:t>
            </a:r>
            <a:r>
              <a:rPr lang="es-ES" dirty="0" smtClean="0"/>
              <a:t> </a:t>
            </a:r>
            <a:r>
              <a:rPr lang="es-ES" dirty="0" err="1" smtClean="0"/>
              <a:t>isotope</a:t>
            </a:r>
            <a:endParaRPr lang="es-ES" dirty="0" smtClean="0"/>
          </a:p>
          <a:p>
            <a:r>
              <a:rPr lang="en-US" dirty="0" smtClean="0"/>
              <a:t>give </a:t>
            </a:r>
            <a:r>
              <a:rPr lang="en-US" dirty="0" smtClean="0"/>
              <a:t>and explain examples of </a:t>
            </a:r>
            <a:r>
              <a:rPr lang="en-US" dirty="0" smtClean="0"/>
              <a:t>practical a</a:t>
            </a:r>
            <a:r>
              <a:rPr lang="es-ES" dirty="0" err="1" smtClean="0"/>
              <a:t>pplications</a:t>
            </a:r>
            <a:r>
              <a:rPr lang="es-ES" dirty="0" smtClean="0"/>
              <a:t> </a:t>
            </a:r>
            <a:r>
              <a:rPr lang="es-ES" dirty="0" smtClean="0"/>
              <a:t>of </a:t>
            </a:r>
            <a:r>
              <a:rPr lang="es-ES" dirty="0" err="1" smtClean="0"/>
              <a:t>isotopes</a:t>
            </a:r>
            <a:endParaRPr lang="es-ES" dirty="0" smtClean="0"/>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688</Words>
  <Application>Microsoft Office PowerPoint</Application>
  <PresentationFormat>Presentación en pantalla (4:3)</PresentationFormat>
  <Paragraphs>90</Paragraphs>
  <Slides>16</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18" baseType="lpstr">
      <vt:lpstr>Tema de Office</vt:lpstr>
      <vt:lpstr>Microsoft Clip Gallery</vt:lpstr>
      <vt:lpstr>Atomic Physics</vt:lpstr>
      <vt:lpstr>Supplement</vt:lpstr>
      <vt:lpstr>Label the helium atom and fill in the table:</vt:lpstr>
      <vt:lpstr>What we used to think… </vt:lpstr>
      <vt:lpstr>Rutherford’s team: </vt:lpstr>
      <vt:lpstr>What Rutherford’s team observed……..</vt:lpstr>
      <vt:lpstr>Rutherford’s conclusions</vt:lpstr>
      <vt:lpstr>To do</vt:lpstr>
      <vt:lpstr>Supplement</vt:lpstr>
      <vt:lpstr>Uses of radiation</vt:lpstr>
      <vt:lpstr>Diapositiva 11</vt:lpstr>
      <vt:lpstr>Diapositiva 12</vt:lpstr>
      <vt:lpstr>Diapositiva 13</vt:lpstr>
      <vt:lpstr>Diapositiva 14</vt:lpstr>
      <vt:lpstr>To do</vt:lpstr>
      <vt:lpstr>Which of the following is not a use of radiation?</vt:lpstr>
    </vt:vector>
  </TitlesOfParts>
  <Company>grange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Physics</dc:title>
  <dc:creator>sciencia</dc:creator>
  <cp:lastModifiedBy>sciencia</cp:lastModifiedBy>
  <cp:revision>13</cp:revision>
  <dcterms:created xsi:type="dcterms:W3CDTF">2010-04-16T16:49:37Z</dcterms:created>
  <dcterms:modified xsi:type="dcterms:W3CDTF">2010-04-25T19:22:17Z</dcterms:modified>
</cp:coreProperties>
</file>