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2" d="100"/>
          <a:sy n="32" d="100"/>
        </p:scale>
        <p:origin x="-7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EDB3-D2B7-42ED-8F79-3892AEA270AE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AA5D-A878-46C0-9C59-771628AF5A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EDB3-D2B7-42ED-8F79-3892AEA270AE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AA5D-A878-46C0-9C59-771628AF5A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EDB3-D2B7-42ED-8F79-3892AEA270AE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AA5D-A878-46C0-9C59-771628AF5A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EDB3-D2B7-42ED-8F79-3892AEA270AE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AA5D-A878-46C0-9C59-771628AF5A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EDB3-D2B7-42ED-8F79-3892AEA270AE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AA5D-A878-46C0-9C59-771628AF5A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EDB3-D2B7-42ED-8F79-3892AEA270AE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AA5D-A878-46C0-9C59-771628AF5A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EDB3-D2B7-42ED-8F79-3892AEA270AE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AA5D-A878-46C0-9C59-771628AF5A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EDB3-D2B7-42ED-8F79-3892AEA270AE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AA5D-A878-46C0-9C59-771628AF5A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EDB3-D2B7-42ED-8F79-3892AEA270AE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AA5D-A878-46C0-9C59-771628AF5A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EDB3-D2B7-42ED-8F79-3892AEA270AE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AA5D-A878-46C0-9C59-771628AF5A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EDB3-D2B7-42ED-8F79-3892AEA270AE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AA5D-A878-46C0-9C59-771628AF5A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1EDB3-D2B7-42ED-8F79-3892AEA270AE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EAA5D-A878-46C0-9C59-771628AF5A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tient.co.uk/search.asp?searchterm=ULTRASOUND+SCAN&amp;collections=PPsearc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radiologyinfo.org/en/glossary/glossary1.cfm?gid=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2" Type="http://schemas.openxmlformats.org/officeDocument/2006/relationships/video" Target="NULL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3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2.png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CT scanning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en-US" dirty="0"/>
              <a:t>(f) Candidates should be able to show an understanding of the principles of CT scanning.</a:t>
            </a:r>
          </a:p>
          <a:p>
            <a:pPr algn="l"/>
            <a:r>
              <a:rPr lang="en-US" dirty="0"/>
              <a:t>(g) Candidates should be able to show an understanding of how the image of an 8-voxel cube can </a:t>
            </a:r>
            <a:r>
              <a:rPr lang="en-US" dirty="0" smtClean="0"/>
              <a:t>be developed </a:t>
            </a:r>
            <a:r>
              <a:rPr lang="en-US" dirty="0"/>
              <a:t>using CT scanning.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rrowheads="1"/>
          </p:cNvPicPr>
          <p:nvPr/>
        </p:nvPicPr>
        <p:blipFill>
          <a:blip r:embed="rId2"/>
          <a:srcRect l="1237"/>
          <a:stretch>
            <a:fillRect/>
          </a:stretch>
        </p:blipFill>
        <p:spPr bwMode="auto">
          <a:xfrm>
            <a:off x="3735388" y="2838450"/>
            <a:ext cx="5024437" cy="2738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CT 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CT - Computed Tomography </a:t>
            </a:r>
          </a:p>
          <a:p>
            <a:r>
              <a:rPr lang="en-US" smtClean="0"/>
              <a:t>CAT Scan - Computerized Axial Tomography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Scanning methods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Surview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AP,Lat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Surview, Scanogram , Topogram….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Conventional CT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Axial</a:t>
            </a:r>
          </a:p>
          <a:p>
            <a:pPr lvl="2">
              <a:lnSpc>
                <a:spcPct val="90000"/>
              </a:lnSpc>
            </a:pPr>
            <a:r>
              <a:rPr lang="en-US" sz="1800" smtClean="0"/>
              <a:t>Start/stop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Volumetric CT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Helical or spiral CT </a:t>
            </a:r>
          </a:p>
          <a:p>
            <a:pPr lvl="2">
              <a:lnSpc>
                <a:spcPct val="90000"/>
              </a:lnSpc>
            </a:pPr>
            <a:r>
              <a:rPr lang="en-US" sz="1800" smtClean="0"/>
              <a:t>Continuous acquisition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up an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section (or slice) through the body is divided up into a series of small units called </a:t>
            </a:r>
            <a:r>
              <a:rPr lang="en-US" dirty="0" err="1"/>
              <a:t>voxels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image </a:t>
            </a:r>
            <a:r>
              <a:rPr lang="en-US" dirty="0"/>
              <a:t>of each </a:t>
            </a:r>
            <a:r>
              <a:rPr lang="en-US" dirty="0" err="1"/>
              <a:t>voxel</a:t>
            </a:r>
            <a:r>
              <a:rPr lang="en-US" dirty="0"/>
              <a:t> would have a particular intensity, known as a pixel.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pixels are built up </a:t>
            </a:r>
            <a:r>
              <a:rPr lang="en-US" dirty="0" smtClean="0"/>
              <a:t>from measurements </a:t>
            </a:r>
            <a:r>
              <a:rPr lang="en-US" dirty="0"/>
              <a:t>of X-ray intensity made along a series of different directions around the section of </a:t>
            </a:r>
            <a:r>
              <a:rPr lang="en-US" dirty="0" smtClean="0"/>
              <a:t>the body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4 </a:t>
            </a:r>
            <a:r>
              <a:rPr lang="en-US" dirty="0" err="1" smtClean="0"/>
              <a:t>voxel</a:t>
            </a:r>
            <a:r>
              <a:rPr lang="en-US" dirty="0" smtClean="0"/>
              <a:t>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This section is made up of 4 </a:t>
            </a:r>
            <a:r>
              <a:rPr lang="en-US" dirty="0" err="1" smtClean="0"/>
              <a:t>voxels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Each </a:t>
            </a:r>
            <a:r>
              <a:rPr lang="en-US" dirty="0" err="1" smtClean="0"/>
              <a:t>voxel</a:t>
            </a:r>
            <a:r>
              <a:rPr lang="en-US" dirty="0" smtClean="0"/>
              <a:t> in the section has a particular intensity (the lower the intensity the more X-rays are absorbed.</a:t>
            </a:r>
          </a:p>
          <a:p>
            <a:r>
              <a:rPr lang="en-US" dirty="0" smtClean="0"/>
              <a:t>(We do not know this before the scan)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133600"/>
            <a:ext cx="2819400" cy="249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up an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r>
              <a:rPr lang="en-US" dirty="0" smtClean="0"/>
              <a:t>X-rays are directed at  the sample from one direction.</a:t>
            </a:r>
          </a:p>
          <a:p>
            <a:r>
              <a:rPr lang="en-US" dirty="0" smtClean="0"/>
              <a:t>And the measurement of intensity taken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438400"/>
            <a:ext cx="4368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Total intensity direction 1 recorded</a:t>
            </a:r>
          </a:p>
          <a:p>
            <a:r>
              <a:rPr lang="en-US" dirty="0" smtClean="0"/>
              <a:t>It is not known how much each </a:t>
            </a:r>
            <a:r>
              <a:rPr lang="en-US" dirty="0" err="1" smtClean="0"/>
              <a:t>voxel</a:t>
            </a:r>
            <a:r>
              <a:rPr lang="en-US" dirty="0" smtClean="0"/>
              <a:t> contributes to the intensity.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057400"/>
            <a:ext cx="5232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 from 2</a:t>
            </a:r>
            <a:r>
              <a:rPr lang="en-US" baseline="30000" dirty="0" smtClean="0"/>
              <a:t>nd</a:t>
            </a:r>
            <a:r>
              <a:rPr lang="en-US" dirty="0" smtClean="0"/>
              <a:t> direction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981200"/>
            <a:ext cx="4267200" cy="409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add to values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676400"/>
            <a:ext cx="4557712" cy="41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1138" y="1647825"/>
            <a:ext cx="61817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one more time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788" y="1657350"/>
            <a:ext cx="644842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rrowheads="1"/>
          </p:cNvPicPr>
          <p:nvPr/>
        </p:nvPicPr>
        <p:blipFill>
          <a:blip r:embed="rId2"/>
          <a:srcRect l="4408" b="2133"/>
          <a:stretch>
            <a:fillRect/>
          </a:stretch>
        </p:blipFill>
        <p:spPr bwMode="auto">
          <a:xfrm>
            <a:off x="6246813" y="1676400"/>
            <a:ext cx="2513012" cy="386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pic>
        <p:nvPicPr>
          <p:cNvPr id="11267" name="Picture 3"/>
          <p:cNvPicPr>
            <a:picLocks noChangeArrowheads="1"/>
          </p:cNvPicPr>
          <p:nvPr/>
        </p:nvPicPr>
        <p:blipFill>
          <a:blip r:embed="rId3"/>
          <a:srcRect l="12843" t="5515" r="11003"/>
          <a:stretch>
            <a:fillRect/>
          </a:stretch>
        </p:blipFill>
        <p:spPr bwMode="auto">
          <a:xfrm>
            <a:off x="2700338" y="2654300"/>
            <a:ext cx="3482975" cy="288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X-ray: The beginning 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0525" y="1676400"/>
            <a:ext cx="5773738" cy="3657600"/>
          </a:xfrm>
        </p:spPr>
        <p:txBody>
          <a:bodyPr/>
          <a:lstStyle/>
          <a:p>
            <a:r>
              <a:rPr lang="en-US" sz="2800" dirty="0" smtClean="0"/>
              <a:t>X-Rays </a:t>
            </a:r>
            <a:r>
              <a:rPr lang="en-US" sz="2800" dirty="0" smtClean="0"/>
              <a:t>discovered </a:t>
            </a:r>
            <a:r>
              <a:rPr lang="en-US" sz="2800" dirty="0" smtClean="0"/>
              <a:t>in 1895 by Wilhelm Conrad Roentgen </a:t>
            </a:r>
          </a:p>
          <a:p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to build up our </a:t>
            </a:r>
            <a:r>
              <a:rPr lang="en-US" dirty="0" err="1" smtClean="0"/>
              <a:t>voxels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1"/>
            <a:ext cx="6096000" cy="2209800"/>
          </a:xfrm>
        </p:spPr>
        <p:txBody>
          <a:bodyPr/>
          <a:lstStyle/>
          <a:p>
            <a:r>
              <a:rPr lang="en-US" dirty="0" smtClean="0"/>
              <a:t>Deduct the ‘background’ intensity.  The  sum of the intensities in each case (14 here)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962400"/>
            <a:ext cx="643190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Divide by the number of extra views.</a:t>
            </a:r>
          </a:p>
          <a:p>
            <a:r>
              <a:rPr lang="en-US" dirty="0" smtClean="0"/>
              <a:t>And there is your image</a:t>
            </a:r>
          </a:p>
          <a:p>
            <a:r>
              <a:rPr lang="en-US" dirty="0" smtClean="0"/>
              <a:t>Now multiply by a few billion times to get a CT image!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4310" y="2819400"/>
            <a:ext cx="513969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CT scans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Better detail compared with </a:t>
            </a:r>
            <a:r>
              <a:rPr lang="en-US" dirty="0" err="1" smtClean="0">
                <a:hlinkClick r:id="rId2"/>
              </a:rPr>
              <a:t>ultrasonography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Relatively quick compared with MRI scanning.</a:t>
            </a:r>
          </a:p>
          <a:p>
            <a:r>
              <a:rPr lang="en-US" dirty="0" smtClean="0"/>
              <a:t>Most systems can be scanned, </a:t>
            </a:r>
            <a:r>
              <a:rPr lang="en-US" dirty="0" err="1" smtClean="0"/>
              <a:t>eg</a:t>
            </a:r>
            <a:r>
              <a:rPr lang="en-US" dirty="0" smtClean="0"/>
              <a:t> brain to leg.</a:t>
            </a:r>
          </a:p>
          <a:p>
            <a:r>
              <a:rPr lang="en-US" dirty="0" smtClean="0"/>
              <a:t>painless non invasive procedure with good sensitivity to detect pathology of the head </a:t>
            </a:r>
            <a:endParaRPr lang="en-US" dirty="0"/>
          </a:p>
          <a:p>
            <a:r>
              <a:rPr lang="en-US" dirty="0" smtClean="0"/>
              <a:t>superior to an MRI when evaluating skull fractures </a:t>
            </a:r>
          </a:p>
          <a:p>
            <a:r>
              <a:rPr lang="en-US" dirty="0" smtClean="0"/>
              <a:t>Can provide detailed images of the brain nervous tissue</a:t>
            </a:r>
          </a:p>
          <a:p>
            <a:r>
              <a:rPr lang="en-US" dirty="0" smtClean="0"/>
              <a:t>Much cheaper than an MRI an equally as fast </a:t>
            </a:r>
            <a:endParaRPr lang="en-US" dirty="0"/>
          </a:p>
          <a:p>
            <a:r>
              <a:rPr lang="en-US" dirty="0" smtClean="0"/>
              <a:t>The motion artifacts are less of a problem with a CT scan compared to an MRI. </a:t>
            </a:r>
          </a:p>
          <a:p>
            <a:r>
              <a:rPr lang="en-US" dirty="0"/>
              <a:t>C</a:t>
            </a:r>
            <a:r>
              <a:rPr lang="en-US" dirty="0" smtClean="0"/>
              <a:t>an be performed in patients with implanted medical devices.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1950" y="3144838"/>
            <a:ext cx="2051050" cy="2344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1525" y="3144838"/>
            <a:ext cx="3316288" cy="2333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CT: The beginning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CT founded in 1970 by Sir Godfrey Hounsfield</a:t>
            </a:r>
          </a:p>
          <a:p>
            <a:pPr lvl="1"/>
            <a:r>
              <a:rPr lang="en-US" sz="2400" smtClean="0"/>
              <a:t>Engineer with EMI, LTD. </a:t>
            </a:r>
          </a:p>
          <a:p>
            <a:pPr lvl="1"/>
            <a:r>
              <a:rPr lang="en-US" sz="2400" smtClean="0"/>
              <a:t>first applications were in neuroradiology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X-rays </a:t>
            </a:r>
            <a:r>
              <a:rPr lang="en-US" dirty="0" err="1" smtClean="0"/>
              <a:t>vs</a:t>
            </a:r>
            <a:r>
              <a:rPr lang="en-US" dirty="0" smtClean="0"/>
              <a:t> CT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Both CT and conventional </a:t>
            </a:r>
            <a:r>
              <a:rPr lang="en-US" sz="2000" dirty="0" smtClean="0">
                <a:hlinkClick r:id="rId2" tooltip="Go to glossary"/>
              </a:rPr>
              <a:t>x-rays</a:t>
            </a:r>
            <a:r>
              <a:rPr lang="en-US" sz="2000" dirty="0" smtClean="0"/>
              <a:t> take pictures of internal body structures. I</a:t>
            </a:r>
          </a:p>
          <a:p>
            <a:r>
              <a:rPr lang="en-US" sz="2000" dirty="0" smtClean="0"/>
              <a:t>n conventional x-rays, the structures overlap. For example, the ribs overlay the lung and heart. In an x-ray, structures of medical concern are often obscured by other organs or bones, making diagnosis difficult.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3314" name="Picture 2" descr="CT - internal body structu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648200"/>
            <a:ext cx="2428875" cy="1562100"/>
          </a:xfrm>
          <a:prstGeom prst="rect">
            <a:avLst/>
          </a:prstGeom>
          <a:noFill/>
        </p:spPr>
      </p:pic>
      <p:pic>
        <p:nvPicPr>
          <p:cNvPr id="13316" name="Picture 4" descr="x-ray - internal body structur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828800"/>
            <a:ext cx="2143125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2" descr="IMG0070"/>
          <p:cNvPicPr>
            <a:picLocks noChangeAspect="1" noChangeArrowheads="1"/>
          </p:cNvPicPr>
          <p:nvPr/>
        </p:nvPicPr>
        <p:blipFill>
          <a:blip r:embed="rId4"/>
          <a:srcRect l="10863" r="13765"/>
          <a:stretch>
            <a:fillRect/>
          </a:stretch>
        </p:blipFill>
        <p:spPr bwMode="auto">
          <a:xfrm>
            <a:off x="7151688" y="228600"/>
            <a:ext cx="1608137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6146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000875" y="3725863"/>
            <a:ext cx="17589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084763" y="3736975"/>
          <a:ext cx="1852612" cy="1852613"/>
        </p:xfrm>
        <a:graphic>
          <a:graphicData uri="http://schemas.openxmlformats.org/presentationml/2006/ole">
            <p:oleObj spid="_x0000_s1026" name="Photo Editor Photo" r:id="rId6" imgW="4877481" imgH="4877481" progId="">
              <p:embed/>
            </p:oleObj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6994525" y="1676400"/>
          <a:ext cx="1765300" cy="1981200"/>
        </p:xfrm>
        <a:graphic>
          <a:graphicData uri="http://schemas.openxmlformats.org/presentationml/2006/ole">
            <p:oleObj spid="_x0000_s1027" name="Photo Editor Photo" r:id="rId7" imgW="2486372" imgH="2790476" progId="">
              <p:embed/>
            </p:oleObj>
          </a:graphicData>
        </a:graphic>
      </p:graphicFrame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1862138" y="319088"/>
          <a:ext cx="896937" cy="1274762"/>
        </p:xfrm>
        <a:graphic>
          <a:graphicData uri="http://schemas.openxmlformats.org/presentationml/2006/ole">
            <p:oleObj spid="_x0000_s1028" name="Photo Editor Photo" r:id="rId8" imgW="2142857" imgH="3048426" progId="">
              <p:embed/>
            </p:oleObj>
          </a:graphicData>
        </a:graphic>
      </p:graphicFrame>
      <p:graphicFrame>
        <p:nvGraphicFramePr>
          <p:cNvPr id="1029" name="Object 7"/>
          <p:cNvGraphicFramePr>
            <a:graphicFrameLocks noChangeAspect="1"/>
          </p:cNvGraphicFramePr>
          <p:nvPr/>
        </p:nvGraphicFramePr>
        <p:xfrm>
          <a:off x="5222875" y="1676400"/>
          <a:ext cx="1716088" cy="1989138"/>
        </p:xfrm>
        <a:graphic>
          <a:graphicData uri="http://schemas.openxmlformats.org/presentationml/2006/ole">
            <p:oleObj spid="_x0000_s1029" name="Photo Editor Photo" r:id="rId9" imgW="1790476" imgH="2076740" progId="">
              <p:embed/>
            </p:oleObj>
          </a:graphicData>
        </a:graphic>
      </p:graphicFrame>
      <p:graphicFrame>
        <p:nvGraphicFramePr>
          <p:cNvPr id="1030" name="Object 8"/>
          <p:cNvGraphicFramePr>
            <a:graphicFrameLocks noChangeAspect="1"/>
          </p:cNvGraphicFramePr>
          <p:nvPr/>
        </p:nvGraphicFramePr>
        <p:xfrm>
          <a:off x="503238" y="320675"/>
          <a:ext cx="1274762" cy="1274763"/>
        </p:xfrm>
        <a:graphic>
          <a:graphicData uri="http://schemas.openxmlformats.org/presentationml/2006/ole">
            <p:oleObj spid="_x0000_s1030" name="Photo Editor Photo" r:id="rId10" imgW="2438095" imgH="2438095" progId="">
              <p:embed/>
            </p:oleObj>
          </a:graphicData>
        </a:graphic>
      </p:graphicFrame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CT Scanner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90525" y="2222500"/>
            <a:ext cx="4219575" cy="2776538"/>
          </a:xfrm>
        </p:spPr>
        <p:txBody>
          <a:bodyPr/>
          <a:lstStyle/>
          <a:p>
            <a:r>
              <a:rPr lang="en-US" sz="2000" smtClean="0"/>
              <a:t>X-Ray modality used to the body in cross section</a:t>
            </a:r>
          </a:p>
          <a:p>
            <a:r>
              <a:rPr lang="en-US" sz="2000" smtClean="0"/>
              <a:t>Used to determine</a:t>
            </a:r>
          </a:p>
          <a:p>
            <a:pPr lvl="1"/>
            <a:r>
              <a:rPr lang="en-US" sz="1800" smtClean="0"/>
              <a:t>extent of trauma</a:t>
            </a:r>
          </a:p>
          <a:p>
            <a:pPr lvl="1"/>
            <a:r>
              <a:rPr lang="en-US" sz="1800" smtClean="0"/>
              <a:t>location and type of tumors</a:t>
            </a:r>
          </a:p>
          <a:p>
            <a:pPr lvl="1"/>
            <a:r>
              <a:rPr lang="en-US" sz="1800" smtClean="0"/>
              <a:t>status of blood vessels</a:t>
            </a:r>
          </a:p>
          <a:p>
            <a:pPr lvl="1"/>
            <a:r>
              <a:rPr lang="en-US" sz="1800" smtClean="0"/>
              <a:t>pre surgical planning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14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1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CT System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3136900" y="1470025"/>
          <a:ext cx="3114675" cy="4222750"/>
        </p:xfrm>
        <a:graphic>
          <a:graphicData uri="http://schemas.openxmlformats.org/presentationml/2006/ole">
            <p:oleObj spid="_x0000_s2050" name="Photo Editor Photo" r:id="rId3" imgW="3428571" imgH="464884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CT scanner components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676400"/>
            <a:ext cx="6480175" cy="3657600"/>
          </a:xfrm>
        </p:spPr>
        <p:txBody>
          <a:bodyPr/>
          <a:lstStyle/>
          <a:p>
            <a:r>
              <a:rPr lang="en-US" smtClean="0"/>
              <a:t>Gantry </a:t>
            </a:r>
          </a:p>
          <a:p>
            <a:r>
              <a:rPr lang="en-US" smtClean="0"/>
              <a:t>X-Ray Tube </a:t>
            </a:r>
          </a:p>
          <a:p>
            <a:r>
              <a:rPr lang="en-US" smtClean="0"/>
              <a:t>Detector</a:t>
            </a:r>
          </a:p>
          <a:p>
            <a:r>
              <a:rPr lang="en-US" smtClean="0"/>
              <a:t>Control Console </a:t>
            </a:r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0338" y="1676400"/>
            <a:ext cx="3519487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Gantry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CT X-ray tube</a:t>
            </a:r>
          </a:p>
          <a:p>
            <a:r>
              <a:rPr lang="en-US" smtClean="0"/>
              <a:t>High voltage generator</a:t>
            </a:r>
          </a:p>
          <a:p>
            <a:r>
              <a:rPr lang="en-US" smtClean="0"/>
              <a:t>Detector array</a:t>
            </a:r>
          </a:p>
          <a:p>
            <a:r>
              <a:rPr lang="en-US" smtClean="0"/>
              <a:t>Data acquistion system</a:t>
            </a:r>
          </a:p>
          <a:p>
            <a:r>
              <a:rPr lang="en-US" smtClean="0"/>
              <a:t>Slip ring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5363" y="2824163"/>
            <a:ext cx="3327400" cy="2657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</p:pic>
      <p:graphicFrame>
        <p:nvGraphicFramePr>
          <p:cNvPr id="3074" name="Object 1024"/>
          <p:cNvGraphicFramePr>
            <a:graphicFrameLocks noChangeAspect="1"/>
          </p:cNvGraphicFramePr>
          <p:nvPr/>
        </p:nvGraphicFramePr>
        <p:xfrm>
          <a:off x="930275" y="2824163"/>
          <a:ext cx="3425825" cy="2657475"/>
        </p:xfrm>
        <a:graphic>
          <a:graphicData uri="http://schemas.openxmlformats.org/presentationml/2006/ole">
            <p:oleObj spid="_x0000_s3074" name="Photo Editor Photo" r:id="rId4" imgW="4019048" imgH="3067478" progId="">
              <p:embed/>
            </p:oleObj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Detector Elements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Capture energy  that has not been attenuated by the patient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541</Words>
  <Application>Microsoft Office PowerPoint</Application>
  <PresentationFormat>On-screen Show (4:3)</PresentationFormat>
  <Paragraphs>80</Paragraphs>
  <Slides>22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Photo Editor Photo</vt:lpstr>
      <vt:lpstr>CT scanning</vt:lpstr>
      <vt:lpstr>X-ray: The beginning </vt:lpstr>
      <vt:lpstr>CT: The beginning</vt:lpstr>
      <vt:lpstr>X-rays vs CT</vt:lpstr>
      <vt:lpstr>CT Scanner</vt:lpstr>
      <vt:lpstr>CT System</vt:lpstr>
      <vt:lpstr>Basic CT scanner components </vt:lpstr>
      <vt:lpstr>Gantry</vt:lpstr>
      <vt:lpstr>Detector Elements</vt:lpstr>
      <vt:lpstr>CT </vt:lpstr>
      <vt:lpstr>Scanning methods </vt:lpstr>
      <vt:lpstr>Building up an image</vt:lpstr>
      <vt:lpstr>A 4 voxel section</vt:lpstr>
      <vt:lpstr>Building up an image</vt:lpstr>
      <vt:lpstr>Slide 15</vt:lpstr>
      <vt:lpstr>Repeat from 2nd direction</vt:lpstr>
      <vt:lpstr>And add to values</vt:lpstr>
      <vt:lpstr>Repeat</vt:lpstr>
      <vt:lpstr>And one more time</vt:lpstr>
      <vt:lpstr>Now to build up our voxels</vt:lpstr>
      <vt:lpstr>Slide 21</vt:lpstr>
      <vt:lpstr>Advantages of CT scans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scanning</dc:title>
  <dc:creator>S-8</dc:creator>
  <cp:lastModifiedBy>S-8</cp:lastModifiedBy>
  <cp:revision>10</cp:revision>
  <dcterms:created xsi:type="dcterms:W3CDTF">2014-02-25T10:27:06Z</dcterms:created>
  <dcterms:modified xsi:type="dcterms:W3CDTF">2014-02-25T12:03:52Z</dcterms:modified>
</cp:coreProperties>
</file>