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4" r:id="rId5"/>
    <p:sldId id="265" r:id="rId6"/>
    <p:sldId id="257" r:id="rId7"/>
    <p:sldId id="259" r:id="rId8"/>
    <p:sldId id="260" r:id="rId9"/>
    <p:sldId id="263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6C8FA786-27C0-4064-B47D-29D820F0036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0E311DA7-C409-4674-B3DB-3E5CB88826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athworld.wolfram.com/DampedSimpleHarmonicMotionCriticalDamp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Damping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5344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State </a:t>
            </a:r>
            <a:r>
              <a:rPr lang="en-US" dirty="0" smtClean="0"/>
              <a:t>what is meant by damping. </a:t>
            </a:r>
          </a:p>
          <a:p>
            <a:r>
              <a:rPr lang="en-US" dirty="0" smtClean="0"/>
              <a:t>Describe </a:t>
            </a:r>
            <a:r>
              <a:rPr lang="en-US" dirty="0" smtClean="0"/>
              <a:t>examples of damped oscillations.</a:t>
            </a:r>
          </a:p>
          <a:p>
            <a:r>
              <a:rPr lang="en-US" dirty="0" smtClean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asketball swish chain net rattle ball bounce_BLASTWAVEFX_2965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858000" cy="3886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Text book p 115</a:t>
            </a:r>
          </a:p>
          <a:p>
            <a:r>
              <a:rPr lang="en-US" dirty="0" smtClean="0">
                <a:hlinkClick r:id="rId2"/>
              </a:rPr>
              <a:t>http://mathworld.wolfram.com/DampedSimpleHarmonicMotionCriticalDamping.html</a:t>
            </a:r>
            <a:r>
              <a:rPr lang="en-US" dirty="0" smtClean="0"/>
              <a:t> - for </a:t>
            </a:r>
            <a:r>
              <a:rPr lang="en-US" dirty="0" err="1" smtClean="0"/>
              <a:t>maths</a:t>
            </a:r>
            <a:r>
              <a:rPr lang="en-US" dirty="0" smtClean="0"/>
              <a:t> heads</a:t>
            </a:r>
          </a:p>
          <a:p>
            <a:r>
              <a:rPr lang="en-US" dirty="0" smtClean="0"/>
              <a:t>http://hyperphysics.phy-astr.gsu.edu/hbase/oscda2.html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- It is sufficient for students to know that damping involves a force that is always in the opposite direction to the direction of motion of the oscillating particle and that the force is a dissipative force.</a:t>
            </a:r>
          </a:p>
          <a:p>
            <a:r>
              <a:rPr lang="en-US" i="1" dirty="0" smtClean="0"/>
              <a:t>Reference should be made to the degree of damping and the importance of critical damping. A detailed account of degrees of damping is not required.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damping?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A damped oscillator is subject to a damping force which is linearly dependent upon the velocity,</a:t>
            </a:r>
          </a:p>
          <a:p>
            <a:r>
              <a:rPr lang="en-US" dirty="0" smtClean="0"/>
              <a:t>The oscillation will have exponential decay terms which depend upon a damping coefficient. </a:t>
            </a:r>
          </a:p>
          <a:p>
            <a:r>
              <a:rPr lang="en-US" dirty="0" smtClean="0"/>
              <a:t>If a damping force is related to velocity F=-</a:t>
            </a:r>
            <a:r>
              <a:rPr lang="en-US" dirty="0" err="1" smtClean="0"/>
              <a:t>cv</a:t>
            </a:r>
            <a:r>
              <a:rPr lang="en-US" dirty="0" smtClean="0"/>
              <a:t> (note the negative sign)</a:t>
            </a:r>
          </a:p>
          <a:p>
            <a:r>
              <a:rPr lang="en-US" dirty="0" smtClean="0"/>
              <a:t>The damping force is proportional to c, but in the opposite direction to the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Investigating damping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your own arrangement for investigating damped SHM. </a:t>
            </a:r>
          </a:p>
          <a:p>
            <a:r>
              <a:rPr lang="en-US" dirty="0" smtClean="0"/>
              <a:t>You can investigate the pattern of decrease of amplitude, and whether the frequency is affected by damping.</a:t>
            </a:r>
          </a:p>
          <a:p>
            <a:r>
              <a:rPr lang="en-US" dirty="0" smtClean="0"/>
              <a:t>Plot amplitude versus number of swings or against time.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162800" cy="3886200"/>
          </a:xfrm>
        </p:spPr>
        <p:txBody>
          <a:bodyPr/>
          <a:lstStyle/>
          <a:p>
            <a:r>
              <a:rPr lang="en-US" dirty="0" smtClean="0"/>
              <a:t>The decay of the amplitude is exponential and careful measurement of the period may show that it is slightly less than the ‘</a:t>
            </a:r>
            <a:r>
              <a:rPr lang="en-US" dirty="0" err="1" smtClean="0"/>
              <a:t>undamped</a:t>
            </a:r>
            <a:r>
              <a:rPr lang="en-US" dirty="0" smtClean="0"/>
              <a:t>’ value.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001000" cy="3886200"/>
          </a:xfrm>
        </p:spPr>
        <p:txBody>
          <a:bodyPr>
            <a:normAutofit/>
          </a:bodyPr>
          <a:lstStyle/>
          <a:p>
            <a:r>
              <a:rPr lang="en-GB" dirty="0" smtClean="0"/>
              <a:t>Exponential decay of the amplitude A implies that: </a:t>
            </a:r>
            <a:endParaRPr lang="en-US" dirty="0" smtClean="0"/>
          </a:p>
          <a:p>
            <a:r>
              <a:rPr lang="en-GB" dirty="0" smtClean="0"/>
              <a:t>Rate of decay of maximum amplitude </a:t>
            </a:r>
            <a:r>
              <a:rPr lang="en-GB" i="1" dirty="0" smtClean="0"/>
              <a:t>A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</a:t>
            </a:r>
            <a:r>
              <a:rPr lang="en-GB" dirty="0" smtClean="0"/>
              <a:t> present value of </a:t>
            </a:r>
            <a:r>
              <a:rPr lang="en-GB" i="1" dirty="0" smtClean="0"/>
              <a:t>A</a:t>
            </a:r>
            <a:r>
              <a:rPr lang="en-GB" dirty="0" smtClean="0"/>
              <a:t>. </a:t>
            </a:r>
            <a:endParaRPr lang="en-US" dirty="0" smtClean="0"/>
          </a:p>
          <a:p>
            <a:r>
              <a:rPr lang="en-GB" dirty="0" smtClean="0"/>
              <a:t>Large amplitude implies high maximum velocity, which implies greater drag. </a:t>
            </a:r>
            <a:endParaRPr lang="en-US" dirty="0" smtClean="0"/>
          </a:p>
          <a:p>
            <a:r>
              <a:rPr lang="en-GB" dirty="0" smtClean="0"/>
              <a:t>PE</a:t>
            </a:r>
            <a:r>
              <a:rPr lang="en-GB" baseline="-25000" dirty="0" smtClean="0"/>
              <a:t>MAX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</a:t>
            </a:r>
            <a:r>
              <a:rPr lang="en-GB" dirty="0" smtClean="0"/>
              <a:t> </a:t>
            </a:r>
            <a:r>
              <a:rPr lang="en-GB" i="1" dirty="0" smtClean="0"/>
              <a:t>A</a:t>
            </a:r>
            <a:r>
              <a:rPr lang="en-GB" baseline="30000" dirty="0" smtClean="0"/>
              <a:t>2</a:t>
            </a:r>
            <a:r>
              <a:rPr lang="en-GB" dirty="0" smtClean="0"/>
              <a:t>, so the total energy of an oscillator </a:t>
            </a:r>
            <a:r>
              <a:rPr lang="en-GB" dirty="0" smtClean="0">
                <a:sym typeface="Symbol"/>
              </a:rPr>
              <a:t></a:t>
            </a:r>
            <a:r>
              <a:rPr lang="en-GB" dirty="0" smtClean="0"/>
              <a:t> </a:t>
            </a:r>
            <a:r>
              <a:rPr lang="en-GB" i="1" dirty="0" smtClean="0"/>
              <a:t>A</a:t>
            </a:r>
            <a:r>
              <a:rPr lang="en-GB" baseline="30000" dirty="0" smtClean="0"/>
              <a:t>2</a:t>
            </a:r>
            <a:endParaRPr lang="en-US" dirty="0" smtClean="0"/>
          </a:p>
          <a:p>
            <a:r>
              <a:rPr lang="en-GB" dirty="0" smtClean="0"/>
              <a:t>When the amplitude has decayed to 1/2 its original value, the energy has been reduced to 1/4 of the original input and so 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681265" cy="838200"/>
          </a:xfrm>
        </p:spPr>
        <p:txBody>
          <a:bodyPr/>
          <a:lstStyle/>
          <a:p>
            <a:r>
              <a:rPr lang="en-US" dirty="0" smtClean="0"/>
              <a:t>Types of damping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1534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Critical damping provides the quickest approach to zero amplitude for a damped oscillator</a:t>
            </a:r>
          </a:p>
          <a:p>
            <a:r>
              <a:rPr lang="en-US" dirty="0" smtClean="0"/>
              <a:t>With less damping (</a:t>
            </a:r>
            <a:r>
              <a:rPr lang="en-US" dirty="0" err="1" smtClean="0"/>
              <a:t>underdamping</a:t>
            </a:r>
            <a:r>
              <a:rPr lang="en-US" dirty="0" smtClean="0"/>
              <a:t>) it reaches the zero position more quickly, but oscillates around it. </a:t>
            </a:r>
          </a:p>
          <a:p>
            <a:r>
              <a:rPr lang="en-US" dirty="0" smtClean="0"/>
              <a:t>With more damping (</a:t>
            </a:r>
            <a:r>
              <a:rPr lang="en-US" dirty="0" err="1" smtClean="0"/>
              <a:t>overdamping</a:t>
            </a:r>
            <a:r>
              <a:rPr lang="en-US" dirty="0" smtClean="0"/>
              <a:t>), the approach to zero is slower. </a:t>
            </a:r>
          </a:p>
          <a:p>
            <a:r>
              <a:rPr lang="en-US" dirty="0" smtClean="0"/>
              <a:t>Critical damping occurs when the damping coefficient is equal to the </a:t>
            </a:r>
            <a:r>
              <a:rPr lang="en-US" dirty="0" err="1" smtClean="0"/>
              <a:t>undamped</a:t>
            </a:r>
            <a:r>
              <a:rPr lang="en-US" dirty="0" smtClean="0"/>
              <a:t> resonant frequency of the oscillator (next lesson)</a:t>
            </a:r>
          </a:p>
          <a:p>
            <a:r>
              <a:rPr lang="en-US" dirty="0" err="1" smtClean="0"/>
              <a:t>Overdamping</a:t>
            </a:r>
            <a:r>
              <a:rPr lang="en-US" dirty="0" smtClean="0"/>
              <a:t> of a damped oscillator will cause it to approach zero amplitude more slowly than for the case of critical damping. </a:t>
            </a:r>
          </a:p>
          <a:p>
            <a:r>
              <a:rPr lang="en-US" dirty="0" smtClean="0"/>
              <a:t>When a damped oscillator is </a:t>
            </a:r>
            <a:r>
              <a:rPr lang="en-US" dirty="0" err="1" smtClean="0"/>
              <a:t>underdamped</a:t>
            </a:r>
            <a:r>
              <a:rPr lang="en-US" dirty="0" smtClean="0"/>
              <a:t>, it approaches zero faster than in the case of critical damping, but oscillates about that zero point.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55626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http://hyperphysics.phy-astr.gsu.edu/hbase/oscda2.html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mp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8457974" cy="601337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damping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010400" cy="4648200"/>
          </a:xfrm>
        </p:spPr>
        <p:txBody>
          <a:bodyPr>
            <a:normAutofit/>
          </a:bodyPr>
          <a:lstStyle/>
          <a:p>
            <a:r>
              <a:rPr lang="en-GB" dirty="0" smtClean="0"/>
              <a:t>For some oscillators (e.g. clocks) we want minimum damping; </a:t>
            </a:r>
          </a:p>
          <a:p>
            <a:r>
              <a:rPr lang="en-GB" dirty="0" smtClean="0"/>
              <a:t>for others (e.g. a vehicle shock absorbing system) we want them to return to equilibrium as fast as possible. </a:t>
            </a:r>
          </a:p>
          <a:p>
            <a:r>
              <a:rPr lang="en-GB" dirty="0" smtClean="0"/>
              <a:t>The latter requires a unique value of the damping (‘critical damping’) so that the system returns to equilibrium without overshooting; i.e. it gets to equilibrium in the minimum time without oscillating at all. </a:t>
            </a:r>
          </a:p>
          <a:p>
            <a:r>
              <a:rPr lang="en-GB" dirty="0" err="1" smtClean="0"/>
              <a:t>Overdamping</a:t>
            </a:r>
            <a:r>
              <a:rPr lang="en-GB" dirty="0" smtClean="0"/>
              <a:t> prevents over-shooting and thus any oscillations,</a:t>
            </a:r>
          </a:p>
          <a:p>
            <a:r>
              <a:rPr lang="en-GB" dirty="0" smtClean="0"/>
              <a:t>By making the damping large enough the system can take as long as you want to regain its starting equilibrium position.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light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97</TotalTime>
  <Words>535</Words>
  <Application>Microsoft Office PowerPoint</Application>
  <PresentationFormat>Presentación en pantalla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Firelight</vt:lpstr>
      <vt:lpstr>Damping</vt:lpstr>
      <vt:lpstr>Need to know</vt:lpstr>
      <vt:lpstr>What is damping?</vt:lpstr>
      <vt:lpstr>Investigating damping</vt:lpstr>
      <vt:lpstr>Results</vt:lpstr>
      <vt:lpstr>Exponential decay</vt:lpstr>
      <vt:lpstr>Types of damping</vt:lpstr>
      <vt:lpstr>Diapositiva 8</vt:lpstr>
      <vt:lpstr>Using damping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Damping</dc:title>
  <dc:creator>jonathanb</dc:creator>
  <cp:lastModifiedBy>IBM_Fisica</cp:lastModifiedBy>
  <cp:revision>11</cp:revision>
  <dcterms:created xsi:type="dcterms:W3CDTF">2008-09-26T00:53:16Z</dcterms:created>
  <dcterms:modified xsi:type="dcterms:W3CDTF">2011-08-02T14:15:29Z</dcterms:modified>
</cp:coreProperties>
</file>