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7" r:id="rId9"/>
    <p:sldId id="262" r:id="rId10"/>
    <p:sldId id="263" r:id="rId11"/>
    <p:sldId id="264" r:id="rId12"/>
    <p:sldId id="265"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08"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4ADA0B-FF97-47CD-997C-FBA2E7C7175D}" type="datetimeFigureOut">
              <a:rPr lang="es-ES" smtClean="0"/>
              <a:pPr/>
              <a:t>22/04/2010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7C4146-BA3A-4A5A-96C8-D5C435C9FA4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9000" b="-29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a:solidFill>
            <a:srgbClr val="FFFF00"/>
          </a:solidFill>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a:solidFill>
            <a:schemeClr val="tx1">
              <a:lumMod val="95000"/>
              <a:lumOff val="5000"/>
            </a:schemeClr>
          </a:solidFill>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4ADA0B-FF97-47CD-997C-FBA2E7C7175D}" type="datetimeFigureOut">
              <a:rPr lang="es-ES" smtClean="0"/>
              <a:pPr/>
              <a:t>22/04/2010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C4146-BA3A-4A5A-96C8-D5C435C9FA4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FF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FF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FFFF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hyperphysics.phy-astr.gsu.edu/Hbase/mas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err="1" smtClean="0"/>
              <a:t>Density</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Archimedes</a:t>
            </a:r>
            <a:r>
              <a:rPr lang="es-ES" dirty="0" smtClean="0"/>
              <a:t>` </a:t>
            </a:r>
            <a:r>
              <a:rPr lang="es-ES" dirty="0" err="1" smtClean="0"/>
              <a:t>principle</a:t>
            </a:r>
            <a:endParaRPr lang="es-ES" dirty="0"/>
          </a:p>
        </p:txBody>
      </p:sp>
      <p:sp>
        <p:nvSpPr>
          <p:cNvPr id="6" name="5 Marcador de contenido"/>
          <p:cNvSpPr>
            <a:spLocks noGrp="1"/>
          </p:cNvSpPr>
          <p:nvPr>
            <p:ph sz="half" idx="2"/>
          </p:nvPr>
        </p:nvSpPr>
        <p:spPr>
          <a:xfrm>
            <a:off x="4429124" y="1600200"/>
            <a:ext cx="4429156" cy="4972072"/>
          </a:xfrm>
        </p:spPr>
        <p:txBody>
          <a:bodyPr>
            <a:normAutofit fontScale="62500" lnSpcReduction="20000"/>
          </a:bodyPr>
          <a:lstStyle/>
          <a:p>
            <a:r>
              <a:rPr lang="en-US" dirty="0" smtClean="0"/>
              <a:t>In the figure on the left, there are arrows on the top and bottom of the solid block. </a:t>
            </a:r>
          </a:p>
          <a:p>
            <a:r>
              <a:rPr lang="en-US" dirty="0" smtClean="0"/>
              <a:t>The downward arrow represent the weight of the block pulling it downwards and </a:t>
            </a:r>
          </a:p>
          <a:p>
            <a:r>
              <a:rPr lang="en-US" dirty="0" smtClean="0"/>
              <a:t>the upward arrow represent the </a:t>
            </a:r>
            <a:r>
              <a:rPr lang="en-US" dirty="0" err="1" smtClean="0"/>
              <a:t>upthrust</a:t>
            </a:r>
            <a:r>
              <a:rPr lang="en-US" dirty="0" smtClean="0"/>
              <a:t> pushing it upwards. </a:t>
            </a:r>
          </a:p>
          <a:p>
            <a:r>
              <a:rPr lang="en-US" dirty="0" smtClean="0"/>
              <a:t>If one were to measure the weight of the solid block when it is immersed in the fluid, he will find that the weight of the block is less than that in air. </a:t>
            </a:r>
          </a:p>
          <a:p>
            <a:r>
              <a:rPr lang="en-US" dirty="0" smtClean="0"/>
              <a:t>There is a so-called “apparent loss in weight”, because the buoyant force has supported some of the block’s weight.</a:t>
            </a:r>
            <a:br>
              <a:rPr lang="en-US" dirty="0" smtClean="0"/>
            </a:br>
            <a:r>
              <a:rPr lang="en-US" dirty="0" smtClean="0"/>
              <a:t/>
            </a:r>
            <a:br>
              <a:rPr lang="en-US" dirty="0" smtClean="0"/>
            </a:br>
            <a:r>
              <a:rPr lang="en-US" dirty="0" smtClean="0"/>
              <a:t>Weight in air – </a:t>
            </a:r>
            <a:r>
              <a:rPr lang="en-US" dirty="0" err="1" smtClean="0"/>
              <a:t>Upthrust</a:t>
            </a:r>
            <a:r>
              <a:rPr lang="en-US" dirty="0" smtClean="0"/>
              <a:t> = Weight in fluid </a:t>
            </a:r>
            <a:r>
              <a:rPr lang="en-US" dirty="0" err="1" smtClean="0"/>
              <a:t>Upthrust</a:t>
            </a:r>
            <a:r>
              <a:rPr lang="en-US" dirty="0" smtClean="0"/>
              <a:t> = Weight in air - Weight in fluid</a:t>
            </a:r>
            <a:br>
              <a:rPr lang="en-US" dirty="0" smtClean="0"/>
            </a:br>
            <a:r>
              <a:rPr lang="en-US" dirty="0" smtClean="0"/>
              <a:t>∴ </a:t>
            </a:r>
            <a:r>
              <a:rPr lang="en-US" dirty="0" err="1" smtClean="0"/>
              <a:t>Upthrust</a:t>
            </a:r>
            <a:r>
              <a:rPr lang="en-US" dirty="0" smtClean="0"/>
              <a:t> = Apparent loss in weight</a:t>
            </a:r>
            <a:endParaRPr lang="es-ES" dirty="0" smtClean="0"/>
          </a:p>
          <a:p>
            <a:endParaRPr lang="es-ES" dirty="0"/>
          </a:p>
        </p:txBody>
      </p:sp>
      <p:pic>
        <p:nvPicPr>
          <p:cNvPr id="16390" name="Picture 6" descr="Figure 2: Forces acting on an immersed object"/>
          <p:cNvPicPr>
            <a:picLocks noChangeAspect="1" noChangeArrowheads="1"/>
          </p:cNvPicPr>
          <p:nvPr/>
        </p:nvPicPr>
        <p:blipFill>
          <a:blip r:embed="rId2"/>
          <a:srcRect/>
          <a:stretch>
            <a:fillRect/>
          </a:stretch>
        </p:blipFill>
        <p:spPr bwMode="auto">
          <a:xfrm>
            <a:off x="357158" y="1643050"/>
            <a:ext cx="3919509" cy="435771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ES" dirty="0" err="1" smtClean="0"/>
              <a:t>Measuring</a:t>
            </a:r>
            <a:r>
              <a:rPr lang="es-ES" dirty="0" smtClean="0"/>
              <a:t> </a:t>
            </a:r>
            <a:r>
              <a:rPr lang="es-ES" dirty="0" err="1" smtClean="0"/>
              <a:t>density</a:t>
            </a:r>
            <a:endParaRPr lang="es-ES" dirty="0"/>
          </a:p>
        </p:txBody>
      </p:sp>
      <p:sp>
        <p:nvSpPr>
          <p:cNvPr id="6" name="5 Marcador de contenido"/>
          <p:cNvSpPr>
            <a:spLocks noGrp="1"/>
          </p:cNvSpPr>
          <p:nvPr>
            <p:ph idx="1"/>
          </p:nvPr>
        </p:nvSpPr>
        <p:spPr/>
        <p:txBody>
          <a:bodyPr/>
          <a:lstStyle/>
          <a:p>
            <a:r>
              <a:rPr lang="es-ES" dirty="0" err="1" smtClean="0"/>
              <a:t>Using</a:t>
            </a:r>
            <a:r>
              <a:rPr lang="es-ES" dirty="0" smtClean="0"/>
              <a:t> </a:t>
            </a:r>
            <a:r>
              <a:rPr lang="es-ES" dirty="0" err="1" smtClean="0"/>
              <a:t>Archimedes</a:t>
            </a:r>
            <a:r>
              <a:rPr lang="es-ES" dirty="0" smtClean="0"/>
              <a:t> </a:t>
            </a:r>
            <a:r>
              <a:rPr lang="es-ES" dirty="0" err="1" smtClean="0"/>
              <a:t>principle</a:t>
            </a:r>
            <a:r>
              <a:rPr lang="es-ES" dirty="0" smtClean="0"/>
              <a:t> </a:t>
            </a:r>
            <a:r>
              <a:rPr lang="es-ES" dirty="0" err="1" smtClean="0"/>
              <a:t>to</a:t>
            </a:r>
            <a:r>
              <a:rPr lang="es-ES" dirty="0" smtClean="0"/>
              <a:t> </a:t>
            </a:r>
            <a:r>
              <a:rPr lang="es-ES" dirty="0" err="1" smtClean="0"/>
              <a:t>measure</a:t>
            </a:r>
            <a:r>
              <a:rPr lang="es-ES" dirty="0" smtClean="0"/>
              <a:t> </a:t>
            </a:r>
            <a:r>
              <a:rPr lang="es-ES" dirty="0" err="1" smtClean="0"/>
              <a:t>density</a:t>
            </a:r>
            <a:endParaRPr lang="es-ES" dirty="0" smtClean="0"/>
          </a:p>
          <a:p>
            <a:r>
              <a:rPr lang="es-ES" dirty="0" err="1" smtClean="0"/>
              <a:t>Carry</a:t>
            </a:r>
            <a:r>
              <a:rPr lang="es-ES" dirty="0" smtClean="0"/>
              <a:t> </a:t>
            </a:r>
            <a:r>
              <a:rPr lang="es-ES" dirty="0" err="1" smtClean="0"/>
              <a:t>out</a:t>
            </a:r>
            <a:r>
              <a:rPr lang="es-ES" dirty="0" smtClean="0"/>
              <a:t> </a:t>
            </a:r>
            <a:r>
              <a:rPr lang="es-ES" dirty="0" err="1" smtClean="0"/>
              <a:t>the</a:t>
            </a:r>
            <a:r>
              <a:rPr lang="es-ES" dirty="0" smtClean="0"/>
              <a:t> </a:t>
            </a:r>
            <a:r>
              <a:rPr lang="es-ES" dirty="0" err="1" smtClean="0"/>
              <a:t>experiment</a:t>
            </a:r>
            <a:endParaRPr lang="es-ES" dirty="0" smtClean="0"/>
          </a:p>
          <a:p>
            <a:r>
              <a:rPr lang="es-ES" dirty="0" err="1" smtClean="0"/>
              <a:t>Consider</a:t>
            </a:r>
            <a:r>
              <a:rPr lang="es-ES" dirty="0" smtClean="0"/>
              <a:t> </a:t>
            </a:r>
            <a:r>
              <a:rPr lang="es-ES" dirty="0" err="1" smtClean="0"/>
              <a:t>the</a:t>
            </a:r>
            <a:r>
              <a:rPr lang="es-ES" dirty="0" smtClean="0"/>
              <a:t> </a:t>
            </a:r>
            <a:r>
              <a:rPr lang="es-ES" dirty="0" err="1" smtClean="0"/>
              <a:t>errors</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Exercises</a:t>
            </a:r>
            <a:endParaRPr lang="es-ES" dirty="0"/>
          </a:p>
        </p:txBody>
      </p:sp>
      <p:sp>
        <p:nvSpPr>
          <p:cNvPr id="3" name="2 Marcador de contenido"/>
          <p:cNvSpPr>
            <a:spLocks noGrp="1"/>
          </p:cNvSpPr>
          <p:nvPr>
            <p:ph idx="1"/>
          </p:nvPr>
        </p:nvSpPr>
        <p:spPr/>
        <p:txBody>
          <a:bodyPr/>
          <a:lstStyle/>
          <a:p>
            <a:r>
              <a:rPr lang="es-ES" dirty="0" err="1" smtClean="0"/>
              <a:t>Read</a:t>
            </a:r>
            <a:r>
              <a:rPr lang="es-ES" dirty="0" smtClean="0"/>
              <a:t> P288</a:t>
            </a:r>
          </a:p>
          <a:p>
            <a:r>
              <a:rPr lang="es-ES" dirty="0" smtClean="0"/>
              <a:t>P295 q 9&amp;10</a:t>
            </a:r>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n-US" i="1" dirty="0"/>
              <a:t>(a) define the term density</a:t>
            </a:r>
          </a:p>
          <a:p>
            <a:pPr>
              <a:buNone/>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What</a:t>
            </a:r>
            <a:r>
              <a:rPr lang="es-ES" dirty="0" smtClean="0"/>
              <a:t> </a:t>
            </a:r>
            <a:r>
              <a:rPr lang="es-ES" dirty="0" err="1" smtClean="0"/>
              <a:t>is</a:t>
            </a:r>
            <a:r>
              <a:rPr lang="es-ES" dirty="0" smtClean="0"/>
              <a:t> </a:t>
            </a:r>
            <a:r>
              <a:rPr lang="es-ES" dirty="0" err="1" smtClean="0"/>
              <a:t>density</a:t>
            </a:r>
            <a:r>
              <a:rPr lang="es-ES" dirty="0" smtClean="0"/>
              <a:t>?</a:t>
            </a:r>
            <a:endParaRPr lang="es-ES" dirty="0"/>
          </a:p>
        </p:txBody>
      </p:sp>
      <p:sp>
        <p:nvSpPr>
          <p:cNvPr id="3" name="2 Marcador de contenido"/>
          <p:cNvSpPr>
            <a:spLocks noGrp="1"/>
          </p:cNvSpPr>
          <p:nvPr>
            <p:ph idx="1"/>
          </p:nvPr>
        </p:nvSpPr>
        <p:spPr>
          <a:xfrm>
            <a:off x="457200" y="1600201"/>
            <a:ext cx="8229600" cy="757230"/>
          </a:xfrm>
        </p:spPr>
        <p:txBody>
          <a:bodyPr/>
          <a:lstStyle/>
          <a:p>
            <a:r>
              <a:rPr lang="en-US" dirty="0" smtClean="0"/>
              <a:t>Density is defined as </a:t>
            </a:r>
            <a:r>
              <a:rPr lang="en-US" dirty="0" smtClean="0">
                <a:hlinkClick r:id="rId2" action="ppaction://hlinkfile"/>
              </a:rPr>
              <a:t>mass</a:t>
            </a:r>
            <a:r>
              <a:rPr lang="en-US" dirty="0" smtClean="0"/>
              <a:t> per unit volume. </a:t>
            </a:r>
          </a:p>
          <a:p>
            <a:endParaRPr lang="es-E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Density is defined as </a:t>
            </a:r>
            <a:r>
              <a:rPr kumimoji="0" lang="es-ES" sz="1800" b="0" i="0" u="none" strike="noStrike" cap="none" normalizeH="0" baseline="0" smtClean="0">
                <a:ln>
                  <a:noFill/>
                </a:ln>
                <a:solidFill>
                  <a:schemeClr val="tx1"/>
                </a:solidFill>
                <a:effectLst/>
                <a:latin typeface="Arial" charset="0"/>
                <a:hlinkClick r:id="rId2"/>
              </a:rPr>
              <a:t>mass</a:t>
            </a:r>
            <a:r>
              <a:rPr kumimoji="0" lang="es-ES" sz="1800" b="0" i="0" u="none" strike="noStrike" cap="none" normalizeH="0" baseline="0" smtClean="0">
                <a:ln>
                  <a:noFill/>
                </a:ln>
                <a:solidFill>
                  <a:schemeClr val="tx1"/>
                </a:solidFill>
                <a:effectLst/>
                <a:latin typeface="Arial" charset="0"/>
              </a:rPr>
              <a:t> per unit volume.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a:t>
            </a:r>
            <a:r>
              <a:rPr kumimoji="0" lang="es-ES" sz="8100" b="0" i="0" u="none" strike="noStrike" cap="none" normalizeH="0" baseline="0" smtClean="0">
                <a:ln>
                  <a:noFill/>
                </a:ln>
                <a:solidFill>
                  <a:schemeClr val="tx1"/>
                </a:solidFill>
                <a:effectLst/>
                <a:latin typeface="Arial" charset="0"/>
              </a:rPr>
              <a:t> </a:t>
            </a:r>
            <a:endParaRPr kumimoji="0" lang="es-ES" sz="1800" b="0" i="0" u="none" strike="noStrike" cap="none" normalizeH="0" baseline="0" smtClean="0">
              <a:ln>
                <a:noFill/>
              </a:ln>
              <a:solidFill>
                <a:schemeClr val="tx1"/>
              </a:solidFill>
              <a:effectLst/>
              <a:latin typeface="Arial" charset="0"/>
            </a:endParaRPr>
          </a:p>
        </p:txBody>
      </p:sp>
      <p:pic>
        <p:nvPicPr>
          <p:cNvPr id="1026" name="Picture 2" descr="http://hyperphysics.phy-astr.gsu.edu/Hbase/images/dens1.gif"/>
          <p:cNvPicPr>
            <a:picLocks noChangeAspect="1" noChangeArrowheads="1"/>
          </p:cNvPicPr>
          <p:nvPr/>
        </p:nvPicPr>
        <p:blipFill>
          <a:blip r:embed="rId3"/>
          <a:srcRect/>
          <a:stretch>
            <a:fillRect/>
          </a:stretch>
        </p:blipFill>
        <p:spPr bwMode="auto">
          <a:xfrm>
            <a:off x="1357290" y="3000372"/>
            <a:ext cx="6454633" cy="17145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Archimedes</a:t>
            </a:r>
            <a:r>
              <a:rPr lang="es-ES" dirty="0" smtClean="0"/>
              <a:t>` </a:t>
            </a:r>
            <a:r>
              <a:rPr lang="es-ES" dirty="0" err="1" smtClean="0"/>
              <a:t>principle</a:t>
            </a:r>
            <a:endParaRPr lang="es-ES" dirty="0"/>
          </a:p>
        </p:txBody>
      </p:sp>
      <p:sp>
        <p:nvSpPr>
          <p:cNvPr id="3" name="2 Marcador de contenido"/>
          <p:cNvSpPr>
            <a:spLocks noGrp="1"/>
          </p:cNvSpPr>
          <p:nvPr>
            <p:ph idx="1"/>
          </p:nvPr>
        </p:nvSpPr>
        <p:spPr/>
        <p:txBody>
          <a:bodyPr>
            <a:normAutofit fontScale="92500" lnSpcReduction="10000"/>
          </a:bodyPr>
          <a:lstStyle/>
          <a:p>
            <a:r>
              <a:rPr lang="en-US" dirty="0"/>
              <a:t>Archimedes' principle is a law that explains buoyancy or </a:t>
            </a:r>
            <a:r>
              <a:rPr lang="en-US" dirty="0" err="1"/>
              <a:t>upthrust</a:t>
            </a:r>
            <a:r>
              <a:rPr lang="en-US" dirty="0"/>
              <a:t>. It states </a:t>
            </a:r>
            <a:r>
              <a:rPr lang="en-US" dirty="0" smtClean="0"/>
              <a:t>that:</a:t>
            </a:r>
            <a:r>
              <a:rPr lang="en-US" dirty="0"/>
              <a:t/>
            </a:r>
            <a:br>
              <a:rPr lang="en-US" dirty="0"/>
            </a:br>
            <a:endParaRPr lang="en-US" dirty="0" smtClean="0"/>
          </a:p>
          <a:p>
            <a:r>
              <a:rPr lang="en-US" dirty="0" smtClean="0"/>
              <a:t>When </a:t>
            </a:r>
            <a:r>
              <a:rPr lang="en-US" dirty="0"/>
              <a:t>a body is completely </a:t>
            </a:r>
            <a:r>
              <a:rPr lang="en-US" dirty="0" smtClean="0"/>
              <a:t>(or partially) </a:t>
            </a:r>
            <a:r>
              <a:rPr lang="en-US" dirty="0"/>
              <a:t>immersed in a fluid it experiences an </a:t>
            </a:r>
            <a:r>
              <a:rPr lang="en-US" dirty="0" err="1" smtClean="0"/>
              <a:t>upthrust</a:t>
            </a:r>
            <a:endParaRPr lang="en-US" dirty="0" smtClean="0"/>
          </a:p>
          <a:p>
            <a:r>
              <a:rPr lang="en-US" dirty="0" smtClean="0"/>
              <a:t>or </a:t>
            </a:r>
            <a:r>
              <a:rPr lang="en-US" dirty="0"/>
              <a:t>an apparent loss in </a:t>
            </a:r>
            <a:r>
              <a:rPr lang="en-US" dirty="0" smtClean="0"/>
              <a:t>weight</a:t>
            </a:r>
          </a:p>
          <a:p>
            <a:r>
              <a:rPr lang="en-US" dirty="0" smtClean="0"/>
              <a:t>which </a:t>
            </a:r>
            <a:r>
              <a:rPr lang="en-US" dirty="0"/>
              <a:t>is equal to the weight of fluid displaced</a:t>
            </a:r>
            <a:r>
              <a:rPr lang="en-US" dirty="0" smtClean="0"/>
              <a:t>.</a:t>
            </a:r>
          </a:p>
          <a:p>
            <a:pPr>
              <a:buNone/>
            </a:pPr>
            <a:r>
              <a:rPr lang="en-US" dirty="0" smtClean="0"/>
              <a:t/>
            </a:r>
            <a:br>
              <a:rPr lang="en-US" dirty="0" smtClean="0"/>
            </a:b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Archimedes</a:t>
            </a:r>
            <a:r>
              <a:rPr lang="es-ES" dirty="0" smtClean="0"/>
              <a:t>` </a:t>
            </a:r>
            <a:r>
              <a:rPr lang="es-ES" dirty="0" err="1" smtClean="0"/>
              <a:t>principle</a:t>
            </a:r>
            <a:endParaRPr lang="es-ES" dirty="0"/>
          </a:p>
        </p:txBody>
      </p:sp>
      <p:sp>
        <p:nvSpPr>
          <p:cNvPr id="3" name="2 Marcador de contenido"/>
          <p:cNvSpPr>
            <a:spLocks noGrp="1"/>
          </p:cNvSpPr>
          <p:nvPr>
            <p:ph idx="1"/>
          </p:nvPr>
        </p:nvSpPr>
        <p:spPr/>
        <p:txBody>
          <a:bodyPr>
            <a:normAutofit fontScale="85000" lnSpcReduction="20000"/>
          </a:bodyPr>
          <a:lstStyle/>
          <a:p>
            <a:r>
              <a:rPr lang="en-US" sz="3300" dirty="0" smtClean="0"/>
              <a:t>An object experiences </a:t>
            </a:r>
            <a:r>
              <a:rPr lang="en-US" sz="3300" dirty="0" err="1" smtClean="0"/>
              <a:t>upthrust</a:t>
            </a:r>
            <a:r>
              <a:rPr lang="en-US" sz="3300" dirty="0" smtClean="0"/>
              <a:t> due to the fact that the pressure exerted by a fluid on the lower surface of a body being greater than that on the top </a:t>
            </a:r>
            <a:r>
              <a:rPr lang="en-US" sz="3300" dirty="0" smtClean="0"/>
              <a:t>surface.</a:t>
            </a:r>
          </a:p>
          <a:p>
            <a:r>
              <a:rPr lang="en-US" sz="3300" dirty="0" smtClean="0"/>
              <a:t>Pressure increases </a:t>
            </a:r>
            <a:r>
              <a:rPr lang="en-US" sz="3300" dirty="0" smtClean="0"/>
              <a:t>with depth. </a:t>
            </a:r>
          </a:p>
          <a:p>
            <a:r>
              <a:rPr lang="en-US" sz="3300" dirty="0" smtClean="0"/>
              <a:t>Pressure, </a:t>
            </a:r>
            <a:r>
              <a:rPr lang="en-US" sz="3300" i="1" dirty="0" smtClean="0"/>
              <a:t>p</a:t>
            </a:r>
            <a:r>
              <a:rPr lang="en-US" sz="3300" dirty="0" smtClean="0"/>
              <a:t> is given by </a:t>
            </a:r>
            <a:r>
              <a:rPr lang="en-US" sz="3300" i="1" dirty="0" smtClean="0"/>
              <a:t>p</a:t>
            </a:r>
            <a:r>
              <a:rPr lang="en-US" sz="3300" dirty="0" smtClean="0"/>
              <a:t> = </a:t>
            </a:r>
            <a:r>
              <a:rPr lang="en-US" sz="3300" i="1" dirty="0" err="1" smtClean="0"/>
              <a:t>hρg</a:t>
            </a:r>
            <a:r>
              <a:rPr lang="en-US" sz="3300" i="1" dirty="0" smtClean="0"/>
              <a:t>, </a:t>
            </a:r>
            <a:r>
              <a:rPr lang="en-US" sz="3300" dirty="0" smtClean="0"/>
              <a:t>where:</a:t>
            </a:r>
            <a:br>
              <a:rPr lang="en-US" sz="3300" dirty="0" smtClean="0"/>
            </a:br>
            <a:endParaRPr lang="en-US" sz="3300" dirty="0" smtClean="0"/>
          </a:p>
          <a:p>
            <a:pPr lvl="1"/>
            <a:r>
              <a:rPr lang="en-US" sz="3300" i="1" dirty="0" smtClean="0"/>
              <a:t>h</a:t>
            </a:r>
            <a:r>
              <a:rPr lang="en-US" sz="3300" dirty="0" smtClean="0"/>
              <a:t> is the height of the fluid column</a:t>
            </a:r>
            <a:br>
              <a:rPr lang="en-US" sz="3300" dirty="0" smtClean="0"/>
            </a:br>
            <a:r>
              <a:rPr lang="en-US" sz="3300" i="1" dirty="0" smtClean="0"/>
              <a:t>ρ</a:t>
            </a:r>
            <a:r>
              <a:rPr lang="en-US" sz="3300" dirty="0" smtClean="0"/>
              <a:t> (rho) is the density of the fluid</a:t>
            </a:r>
            <a:br>
              <a:rPr lang="en-US" sz="3300" dirty="0" smtClean="0"/>
            </a:br>
            <a:r>
              <a:rPr lang="en-US" sz="3300" i="1" dirty="0" smtClean="0"/>
              <a:t>g</a:t>
            </a:r>
            <a:r>
              <a:rPr lang="en-US" sz="3300" dirty="0" smtClean="0"/>
              <a:t> is the acceleration due to gravity</a:t>
            </a:r>
            <a:r>
              <a:rPr lang="en-US" dirty="0" smtClean="0"/>
              <a:t/>
            </a:r>
            <a:br>
              <a:rPr lang="en-US" dirty="0" smtClean="0"/>
            </a:br>
            <a:r>
              <a:rPr lang="en-US" dirty="0" smtClean="0"/>
              <a:t/>
            </a:r>
            <a:br>
              <a:rPr lang="en-US" dirty="0" smtClean="0"/>
            </a:br>
            <a:r>
              <a:rPr lang="en-US" dirty="0" smtClean="0"/>
              <a:t/>
            </a:r>
            <a:br>
              <a:rPr lang="en-US" dirty="0" smtClean="0"/>
            </a:b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Archimedes</a:t>
            </a:r>
            <a:r>
              <a:rPr lang="es-ES" dirty="0" smtClean="0"/>
              <a:t>` </a:t>
            </a:r>
            <a:r>
              <a:rPr lang="es-ES" dirty="0" err="1" smtClean="0"/>
              <a:t>principle</a:t>
            </a:r>
            <a:endParaRPr lang="es-ES" dirty="0"/>
          </a:p>
        </p:txBody>
      </p:sp>
      <p:sp>
        <p:nvSpPr>
          <p:cNvPr id="3" name="2 Marcador de contenido"/>
          <p:cNvSpPr>
            <a:spLocks noGrp="1"/>
          </p:cNvSpPr>
          <p:nvPr>
            <p:ph idx="1"/>
          </p:nvPr>
        </p:nvSpPr>
        <p:spPr>
          <a:xfrm>
            <a:off x="4572000" y="1600200"/>
            <a:ext cx="4114800" cy="4686320"/>
          </a:xfrm>
        </p:spPr>
        <p:txBody>
          <a:bodyPr>
            <a:normAutofit fontScale="85000" lnSpcReduction="10000"/>
          </a:bodyPr>
          <a:lstStyle/>
          <a:p>
            <a:r>
              <a:rPr lang="en-US" dirty="0" smtClean="0"/>
              <a:t>On </a:t>
            </a:r>
            <a:r>
              <a:rPr lang="en-US" dirty="0" smtClean="0"/>
              <a:t>the figure on the left, a solid block is immersed completely in a fluid with density </a:t>
            </a:r>
            <a:r>
              <a:rPr lang="en-US" i="1" dirty="0" smtClean="0"/>
              <a:t>ρ.</a:t>
            </a:r>
            <a:r>
              <a:rPr lang="en-US" dirty="0" smtClean="0"/>
              <a:t> </a:t>
            </a:r>
            <a:endParaRPr lang="en-US" dirty="0" smtClean="0"/>
          </a:p>
          <a:p>
            <a:r>
              <a:rPr lang="en-US" dirty="0" smtClean="0"/>
              <a:t>The pressure at the bottom of the cube is</a:t>
            </a:r>
          </a:p>
          <a:p>
            <a:r>
              <a:rPr lang="en-US" dirty="0" err="1" smtClean="0"/>
              <a:t>P</a:t>
            </a:r>
            <a:r>
              <a:rPr lang="en-US" baseline="-25000" dirty="0" err="1" smtClean="0"/>
              <a:t>b</a:t>
            </a:r>
            <a:r>
              <a:rPr lang="en-US" dirty="0" smtClean="0"/>
              <a:t> = </a:t>
            </a:r>
            <a:r>
              <a:rPr lang="en-US" i="1" dirty="0" smtClean="0"/>
              <a:t>ρgh</a:t>
            </a:r>
            <a:r>
              <a:rPr lang="en-US" i="1" baseline="-25000" dirty="0" smtClean="0"/>
              <a:t>2</a:t>
            </a:r>
          </a:p>
          <a:p>
            <a:r>
              <a:rPr lang="en-US" i="1" dirty="0" smtClean="0"/>
              <a:t>And at the top</a:t>
            </a:r>
          </a:p>
          <a:p>
            <a:r>
              <a:rPr lang="en-US" dirty="0" err="1" smtClean="0"/>
              <a:t>P</a:t>
            </a:r>
            <a:r>
              <a:rPr lang="en-US" baseline="-25000" dirty="0" err="1" smtClean="0"/>
              <a:t>b</a:t>
            </a:r>
            <a:r>
              <a:rPr lang="en-US" dirty="0" smtClean="0"/>
              <a:t> = </a:t>
            </a:r>
            <a:r>
              <a:rPr lang="en-US" i="1" dirty="0" smtClean="0"/>
              <a:t>ρgh</a:t>
            </a:r>
            <a:r>
              <a:rPr lang="en-US" i="1" baseline="-25000" dirty="0" smtClean="0"/>
              <a:t>1</a:t>
            </a:r>
            <a:endParaRPr lang="en-US" i="1" baseline="-25000" dirty="0" smtClean="0"/>
          </a:p>
          <a:p>
            <a:endParaRPr lang="en-US" dirty="0" smtClean="0"/>
          </a:p>
          <a:p>
            <a:r>
              <a:rPr lang="en-US" dirty="0" smtClean="0"/>
              <a:t> </a:t>
            </a:r>
            <a:endParaRPr lang="es-ES" dirty="0" smtClean="0"/>
          </a:p>
          <a:p>
            <a:endParaRPr lang="es-ES" dirty="0"/>
          </a:p>
        </p:txBody>
      </p:sp>
      <p:pic>
        <p:nvPicPr>
          <p:cNvPr id="18434" name="Picture 2" descr="Figure 1: Pressure difference"/>
          <p:cNvPicPr>
            <a:picLocks noChangeAspect="1" noChangeArrowheads="1"/>
          </p:cNvPicPr>
          <p:nvPr/>
        </p:nvPicPr>
        <p:blipFill>
          <a:blip r:embed="rId2"/>
          <a:srcRect/>
          <a:stretch>
            <a:fillRect/>
          </a:stretch>
        </p:blipFill>
        <p:spPr bwMode="auto">
          <a:xfrm>
            <a:off x="357157" y="1571612"/>
            <a:ext cx="4080207" cy="428628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Archimedes</a:t>
            </a:r>
            <a:r>
              <a:rPr lang="es-ES" dirty="0" smtClean="0"/>
              <a:t>` </a:t>
            </a:r>
            <a:r>
              <a:rPr lang="es-ES" dirty="0" err="1" smtClean="0"/>
              <a:t>principle</a:t>
            </a:r>
            <a:endParaRPr lang="es-ES" dirty="0"/>
          </a:p>
        </p:txBody>
      </p:sp>
      <p:sp>
        <p:nvSpPr>
          <p:cNvPr id="3" name="2 Marcador de contenido"/>
          <p:cNvSpPr>
            <a:spLocks noGrp="1"/>
          </p:cNvSpPr>
          <p:nvPr>
            <p:ph idx="1"/>
          </p:nvPr>
        </p:nvSpPr>
        <p:spPr>
          <a:xfrm>
            <a:off x="4572000" y="1600200"/>
            <a:ext cx="4114800" cy="4972072"/>
          </a:xfrm>
        </p:spPr>
        <p:txBody>
          <a:bodyPr>
            <a:normAutofit fontScale="32500" lnSpcReduction="20000"/>
          </a:bodyPr>
          <a:lstStyle/>
          <a:p>
            <a:r>
              <a:rPr lang="en-US" sz="5500" dirty="0" smtClean="0"/>
              <a:t>The force on the bottom of the block is</a:t>
            </a:r>
          </a:p>
          <a:p>
            <a:r>
              <a:rPr lang="en-US" sz="5500" dirty="0" smtClean="0"/>
              <a:t>F=pa</a:t>
            </a:r>
          </a:p>
          <a:p>
            <a:r>
              <a:rPr lang="en-US" sz="5500" dirty="0" smtClean="0"/>
              <a:t>F=</a:t>
            </a:r>
            <a:r>
              <a:rPr lang="en-US" sz="5500" i="1" dirty="0" smtClean="0"/>
              <a:t> </a:t>
            </a:r>
            <a:r>
              <a:rPr lang="en-US" sz="5500" i="1" dirty="0" smtClean="0"/>
              <a:t>ρgh</a:t>
            </a:r>
            <a:r>
              <a:rPr lang="en-US" sz="5500" i="1" baseline="-25000" dirty="0" smtClean="0"/>
              <a:t>2</a:t>
            </a:r>
            <a:r>
              <a:rPr lang="en-US" sz="5500" i="1" dirty="0" smtClean="0"/>
              <a:t> a</a:t>
            </a:r>
          </a:p>
          <a:p>
            <a:r>
              <a:rPr lang="en-US" sz="5500" i="1" dirty="0" smtClean="0"/>
              <a:t>And on the top</a:t>
            </a:r>
          </a:p>
          <a:p>
            <a:r>
              <a:rPr lang="en-US" sz="5500" i="1" dirty="0" smtClean="0"/>
              <a:t>F=</a:t>
            </a:r>
            <a:r>
              <a:rPr lang="en-US" sz="5500" i="1" dirty="0" smtClean="0"/>
              <a:t> </a:t>
            </a:r>
            <a:r>
              <a:rPr lang="en-US" sz="5500" i="1" dirty="0" smtClean="0"/>
              <a:t>ρgh</a:t>
            </a:r>
            <a:r>
              <a:rPr lang="en-US" sz="5500" i="1" baseline="-25000" dirty="0" smtClean="0"/>
              <a:t>21</a:t>
            </a:r>
            <a:r>
              <a:rPr lang="en-US" sz="5500" i="1" dirty="0" smtClean="0"/>
              <a:t>a</a:t>
            </a:r>
            <a:endParaRPr lang="en-US" sz="5500" dirty="0" smtClean="0"/>
          </a:p>
          <a:p>
            <a:r>
              <a:rPr lang="en-US" sz="5500" dirty="0" smtClean="0"/>
              <a:t>The </a:t>
            </a:r>
            <a:r>
              <a:rPr lang="en-US" sz="5500" dirty="0" smtClean="0"/>
              <a:t>difference </a:t>
            </a:r>
            <a:r>
              <a:rPr lang="en-US" sz="5500" dirty="0" smtClean="0"/>
              <a:t>(d) in </a:t>
            </a:r>
            <a:r>
              <a:rPr lang="en-US" sz="5500" dirty="0" smtClean="0"/>
              <a:t>the force </a:t>
            </a:r>
            <a:r>
              <a:rPr lang="en-US" sz="5500" dirty="0" smtClean="0"/>
              <a:t>exerted on </a:t>
            </a:r>
            <a:r>
              <a:rPr lang="en-US" sz="5500" dirty="0" smtClean="0"/>
              <a:t>the top and bottom </a:t>
            </a:r>
            <a:r>
              <a:rPr lang="en-US" sz="5500" dirty="0" smtClean="0"/>
              <a:t>surfaces is </a:t>
            </a:r>
            <a:r>
              <a:rPr lang="en-US" sz="5500" dirty="0" smtClean="0"/>
              <a:t>given by</a:t>
            </a:r>
            <a:br>
              <a:rPr lang="en-US" sz="5500" dirty="0" smtClean="0"/>
            </a:br>
            <a:r>
              <a:rPr lang="en-US" sz="5500" dirty="0" smtClean="0"/>
              <a:t/>
            </a:r>
            <a:br>
              <a:rPr lang="en-US" sz="5500" dirty="0" smtClean="0"/>
            </a:br>
            <a:r>
              <a:rPr lang="en-US" sz="5500" i="1" dirty="0" smtClean="0"/>
              <a:t>d</a:t>
            </a:r>
            <a:r>
              <a:rPr lang="en-US" sz="5500" dirty="0" smtClean="0"/>
              <a:t> = </a:t>
            </a:r>
            <a:r>
              <a:rPr lang="en-US" sz="5500" i="1" dirty="0" smtClean="0"/>
              <a:t>h</a:t>
            </a:r>
            <a:r>
              <a:rPr lang="en-US" sz="5500" baseline="-25000" dirty="0" smtClean="0"/>
              <a:t>2</a:t>
            </a:r>
            <a:r>
              <a:rPr lang="en-US" sz="5500" i="1" dirty="0" smtClean="0"/>
              <a:t>aρg</a:t>
            </a:r>
            <a:r>
              <a:rPr lang="en-US" sz="5500" dirty="0" smtClean="0"/>
              <a:t> – </a:t>
            </a:r>
            <a:r>
              <a:rPr lang="en-US" sz="5500" i="1" dirty="0" smtClean="0"/>
              <a:t>h</a:t>
            </a:r>
            <a:r>
              <a:rPr lang="en-US" sz="5500" baseline="-25000" dirty="0" smtClean="0"/>
              <a:t>1</a:t>
            </a:r>
            <a:r>
              <a:rPr lang="en-US" sz="5500" i="1" dirty="0" smtClean="0"/>
              <a:t>aρg</a:t>
            </a:r>
            <a:r>
              <a:rPr lang="en-US" sz="5500" dirty="0" smtClean="0"/>
              <a:t> </a:t>
            </a:r>
            <a:endParaRPr lang="en-US" sz="5500" dirty="0" smtClean="0"/>
          </a:p>
          <a:p>
            <a:r>
              <a:rPr lang="en-US" sz="5500" dirty="0" smtClean="0"/>
              <a:t>d </a:t>
            </a:r>
            <a:r>
              <a:rPr lang="en-US" sz="5500" dirty="0" smtClean="0"/>
              <a:t>= </a:t>
            </a:r>
            <a:r>
              <a:rPr lang="en-US" sz="5500" dirty="0" smtClean="0"/>
              <a:t>(</a:t>
            </a:r>
            <a:r>
              <a:rPr lang="en-US" sz="5500" i="1" dirty="0" smtClean="0"/>
              <a:t>h</a:t>
            </a:r>
            <a:r>
              <a:rPr lang="en-US" sz="5500" baseline="-25000" dirty="0" smtClean="0"/>
              <a:t>2</a:t>
            </a:r>
            <a:r>
              <a:rPr lang="en-US" sz="5500" dirty="0" smtClean="0"/>
              <a:t> – </a:t>
            </a:r>
            <a:r>
              <a:rPr lang="en-US" sz="5500" i="1" dirty="0" smtClean="0"/>
              <a:t>h</a:t>
            </a:r>
            <a:r>
              <a:rPr lang="en-US" sz="5500" baseline="-25000" dirty="0" smtClean="0"/>
              <a:t>1</a:t>
            </a:r>
            <a:r>
              <a:rPr lang="en-US" sz="5500" dirty="0" smtClean="0"/>
              <a:t>)</a:t>
            </a:r>
            <a:r>
              <a:rPr lang="en-US" sz="5500" i="1" dirty="0" err="1" smtClean="0"/>
              <a:t>aρg</a:t>
            </a:r>
            <a:endParaRPr lang="en-US" sz="5500" i="1" dirty="0" smtClean="0"/>
          </a:p>
          <a:p>
            <a:r>
              <a:rPr lang="en-US" sz="5500" dirty="0" smtClean="0"/>
              <a:t>But </a:t>
            </a:r>
            <a:r>
              <a:rPr lang="en-US" sz="5500" dirty="0" smtClean="0"/>
              <a:t>(</a:t>
            </a:r>
            <a:r>
              <a:rPr lang="en-US" sz="5500" i="1" dirty="0" smtClean="0"/>
              <a:t>h</a:t>
            </a:r>
            <a:r>
              <a:rPr lang="en-US" sz="5500" baseline="-25000" dirty="0" smtClean="0"/>
              <a:t>2</a:t>
            </a:r>
            <a:r>
              <a:rPr lang="en-US" sz="5500" dirty="0" smtClean="0"/>
              <a:t>– </a:t>
            </a:r>
            <a:r>
              <a:rPr lang="en-US" sz="5500" i="1" dirty="0" smtClean="0"/>
              <a:t>h</a:t>
            </a:r>
            <a:r>
              <a:rPr lang="en-US" sz="5500" baseline="-25000" dirty="0" smtClean="0"/>
              <a:t>1</a:t>
            </a:r>
            <a:r>
              <a:rPr lang="en-US" sz="5500" dirty="0" smtClean="0"/>
              <a:t>) is the height of the </a:t>
            </a:r>
            <a:r>
              <a:rPr lang="en-US" sz="5500" dirty="0" smtClean="0"/>
              <a:t>block</a:t>
            </a:r>
            <a:r>
              <a:rPr lang="en-US" sz="5500" dirty="0" smtClean="0"/>
              <a:t>. </a:t>
            </a:r>
            <a:endParaRPr lang="en-US" sz="5500" dirty="0" smtClean="0"/>
          </a:p>
          <a:p>
            <a:r>
              <a:rPr lang="en-US" sz="5500" dirty="0" smtClean="0"/>
              <a:t>So</a:t>
            </a:r>
            <a:r>
              <a:rPr lang="en-US" sz="5500" dirty="0" smtClean="0"/>
              <a:t>, (</a:t>
            </a:r>
            <a:r>
              <a:rPr lang="en-US" sz="5500" i="1" dirty="0" smtClean="0"/>
              <a:t>h</a:t>
            </a:r>
            <a:r>
              <a:rPr lang="en-US" sz="5500" baseline="-25000" dirty="0" smtClean="0"/>
              <a:t>2</a:t>
            </a:r>
            <a:r>
              <a:rPr lang="en-US" sz="5500" dirty="0" smtClean="0"/>
              <a:t> – </a:t>
            </a:r>
            <a:r>
              <a:rPr lang="en-US" sz="5500" i="1" dirty="0" smtClean="0"/>
              <a:t>h</a:t>
            </a:r>
            <a:r>
              <a:rPr lang="en-US" sz="5500" baseline="-25000" dirty="0" smtClean="0"/>
              <a:t>1</a:t>
            </a:r>
            <a:r>
              <a:rPr lang="en-US" sz="5500" dirty="0" smtClean="0"/>
              <a:t>)</a:t>
            </a:r>
            <a:r>
              <a:rPr lang="en-US" sz="5500" i="1" dirty="0" smtClean="0"/>
              <a:t>a</a:t>
            </a:r>
            <a:r>
              <a:rPr lang="en-US" sz="5500" dirty="0" smtClean="0"/>
              <a:t> is the volume of the solid block, </a:t>
            </a:r>
            <a:r>
              <a:rPr lang="en-US" sz="5500" i="1" dirty="0" smtClean="0"/>
              <a:t>V</a:t>
            </a:r>
            <a:r>
              <a:rPr lang="en-US" sz="5500" dirty="0" smtClean="0"/>
              <a:t>.</a:t>
            </a:r>
          </a:p>
          <a:p>
            <a:r>
              <a:rPr lang="en-US" sz="5500" i="1" dirty="0" smtClean="0"/>
              <a:t>d</a:t>
            </a:r>
            <a:r>
              <a:rPr lang="en-US" sz="5500" dirty="0" smtClean="0"/>
              <a:t> </a:t>
            </a:r>
            <a:r>
              <a:rPr lang="en-US" sz="5500" dirty="0" smtClean="0"/>
              <a:t>= </a:t>
            </a:r>
            <a:r>
              <a:rPr lang="en-US" sz="5500" i="1" dirty="0" err="1" smtClean="0"/>
              <a:t>Vρg</a:t>
            </a:r>
            <a:endParaRPr lang="en-US" sz="5500" i="1" dirty="0" smtClean="0"/>
          </a:p>
          <a:p>
            <a:r>
              <a:rPr lang="en-US" sz="5500" dirty="0" smtClean="0"/>
              <a:t>∴ </a:t>
            </a:r>
            <a:r>
              <a:rPr lang="en-US" sz="5500" dirty="0" err="1" smtClean="0"/>
              <a:t>Upthrust</a:t>
            </a:r>
            <a:r>
              <a:rPr lang="en-US" sz="5500" dirty="0" smtClean="0"/>
              <a:t> = </a:t>
            </a:r>
            <a:r>
              <a:rPr lang="en-US" sz="5500" i="1" dirty="0" err="1" smtClean="0"/>
              <a:t>Vρg</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s-ES" dirty="0" smtClean="0"/>
          </a:p>
          <a:p>
            <a:endParaRPr lang="es-ES" dirty="0"/>
          </a:p>
        </p:txBody>
      </p:sp>
      <p:pic>
        <p:nvPicPr>
          <p:cNvPr id="18434" name="Picture 2" descr="Figure 1: Pressure difference"/>
          <p:cNvPicPr>
            <a:picLocks noChangeAspect="1" noChangeArrowheads="1"/>
          </p:cNvPicPr>
          <p:nvPr/>
        </p:nvPicPr>
        <p:blipFill>
          <a:blip r:embed="rId2"/>
          <a:srcRect/>
          <a:stretch>
            <a:fillRect/>
          </a:stretch>
        </p:blipFill>
        <p:spPr bwMode="auto">
          <a:xfrm>
            <a:off x="357157" y="1571612"/>
            <a:ext cx="4080207" cy="42862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Archimedes</a:t>
            </a:r>
            <a:r>
              <a:rPr lang="es-ES" dirty="0" smtClean="0"/>
              <a:t>` </a:t>
            </a:r>
            <a:r>
              <a:rPr lang="es-ES" dirty="0" err="1" smtClean="0"/>
              <a:t>principle</a:t>
            </a:r>
            <a:endParaRPr lang="es-ES" dirty="0"/>
          </a:p>
        </p:txBody>
      </p:sp>
      <p:sp>
        <p:nvSpPr>
          <p:cNvPr id="3" name="2 Marcador de contenido"/>
          <p:cNvSpPr>
            <a:spLocks noGrp="1"/>
          </p:cNvSpPr>
          <p:nvPr>
            <p:ph idx="1"/>
          </p:nvPr>
        </p:nvSpPr>
        <p:spPr>
          <a:xfrm>
            <a:off x="4572000" y="1600200"/>
            <a:ext cx="4114800" cy="4972072"/>
          </a:xfrm>
        </p:spPr>
        <p:txBody>
          <a:bodyPr>
            <a:normAutofit fontScale="70000" lnSpcReduction="20000"/>
          </a:bodyPr>
          <a:lstStyle/>
          <a:p>
            <a:r>
              <a:rPr lang="en-US" sz="3400" dirty="0" smtClean="0"/>
              <a:t>In </a:t>
            </a:r>
            <a:r>
              <a:rPr lang="en-US" sz="3400" dirty="0" smtClean="0"/>
              <a:t>any situation, the volume of fluid </a:t>
            </a:r>
            <a:r>
              <a:rPr lang="en-US" sz="3400" dirty="0" smtClean="0"/>
              <a:t>displaced </a:t>
            </a:r>
            <a:r>
              <a:rPr lang="en-US" sz="3400" dirty="0" smtClean="0"/>
              <a:t>is considered to calculate </a:t>
            </a:r>
            <a:r>
              <a:rPr lang="en-US" sz="3400" dirty="0" err="1" smtClean="0"/>
              <a:t>upthrust</a:t>
            </a:r>
            <a:r>
              <a:rPr lang="en-US" sz="3400" dirty="0" smtClean="0"/>
              <a:t>.</a:t>
            </a:r>
          </a:p>
          <a:p>
            <a:r>
              <a:rPr lang="en-US" sz="3400" dirty="0" smtClean="0"/>
              <a:t>because </a:t>
            </a:r>
            <a:r>
              <a:rPr lang="en-US" sz="3400" dirty="0" smtClean="0"/>
              <a:t>(</a:t>
            </a:r>
            <a:r>
              <a:rPr lang="en-US" sz="3400" i="1" dirty="0" smtClean="0"/>
              <a:t>h</a:t>
            </a:r>
            <a:r>
              <a:rPr lang="en-US" sz="3400" baseline="-25000" dirty="0" smtClean="0"/>
              <a:t>2</a:t>
            </a:r>
            <a:r>
              <a:rPr lang="en-US" sz="3400" dirty="0" smtClean="0"/>
              <a:t> –</a:t>
            </a:r>
            <a:r>
              <a:rPr lang="en-US" sz="3400" i="1" dirty="0" smtClean="0"/>
              <a:t> h</a:t>
            </a:r>
            <a:r>
              <a:rPr lang="en-US" sz="3400" baseline="-25000" dirty="0" smtClean="0"/>
              <a:t>1</a:t>
            </a:r>
            <a:r>
              <a:rPr lang="en-US" sz="3400" dirty="0" smtClean="0"/>
              <a:t>) is the height of the solid block only when it is completely immersed</a:t>
            </a:r>
            <a:r>
              <a:rPr lang="en-US" sz="3400" dirty="0" smtClean="0"/>
              <a:t>.</a:t>
            </a:r>
          </a:p>
          <a:p>
            <a:r>
              <a:rPr lang="en-US" sz="3400" dirty="0" smtClean="0"/>
              <a:t>Furthermore</a:t>
            </a:r>
            <a:r>
              <a:rPr lang="en-US" sz="3400" dirty="0" smtClean="0"/>
              <a:t>, the pressure difference of the fluid acts only on the immersed part of an object.</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s-ES" dirty="0" smtClean="0"/>
          </a:p>
          <a:p>
            <a:endParaRPr lang="es-ES" dirty="0"/>
          </a:p>
        </p:txBody>
      </p:sp>
      <p:pic>
        <p:nvPicPr>
          <p:cNvPr id="18434" name="Picture 2" descr="Figure 1: Pressure difference"/>
          <p:cNvPicPr>
            <a:picLocks noChangeAspect="1" noChangeArrowheads="1"/>
          </p:cNvPicPr>
          <p:nvPr/>
        </p:nvPicPr>
        <p:blipFill>
          <a:blip r:embed="rId2"/>
          <a:srcRect/>
          <a:stretch>
            <a:fillRect/>
          </a:stretch>
        </p:blipFill>
        <p:spPr bwMode="auto">
          <a:xfrm>
            <a:off x="357157" y="1571612"/>
            <a:ext cx="4080207" cy="42862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Archimedes</a:t>
            </a:r>
            <a:r>
              <a:rPr lang="es-ES" dirty="0" smtClean="0"/>
              <a:t>` </a:t>
            </a:r>
            <a:r>
              <a:rPr lang="es-ES" dirty="0" err="1" smtClean="0"/>
              <a:t>principle</a:t>
            </a:r>
            <a:endParaRPr lang="es-ES" dirty="0"/>
          </a:p>
        </p:txBody>
      </p:sp>
      <p:sp>
        <p:nvSpPr>
          <p:cNvPr id="3" name="2 Marcador de contenido"/>
          <p:cNvSpPr>
            <a:spLocks noGrp="1"/>
          </p:cNvSpPr>
          <p:nvPr>
            <p:ph idx="1"/>
          </p:nvPr>
        </p:nvSpPr>
        <p:spPr/>
        <p:txBody>
          <a:bodyPr>
            <a:normAutofit fontScale="85000" lnSpcReduction="10000"/>
          </a:bodyPr>
          <a:lstStyle/>
          <a:p>
            <a:r>
              <a:rPr lang="en-US" dirty="0" smtClean="0"/>
              <a:t>Now, moving back to </a:t>
            </a:r>
            <a:r>
              <a:rPr lang="en-US" i="1" dirty="0" err="1" smtClean="0"/>
              <a:t>Vρg</a:t>
            </a:r>
            <a:r>
              <a:rPr lang="en-US" dirty="0" smtClean="0"/>
              <a:t>. Since </a:t>
            </a:r>
            <a:r>
              <a:rPr lang="en-US" i="1" dirty="0" smtClean="0"/>
              <a:t>V</a:t>
            </a:r>
            <a:r>
              <a:rPr lang="en-US" dirty="0" smtClean="0"/>
              <a:t> is the volume of fluid displaced, then the product of </a:t>
            </a:r>
            <a:r>
              <a:rPr lang="en-US" i="1" dirty="0" smtClean="0"/>
              <a:t>V</a:t>
            </a:r>
            <a:r>
              <a:rPr lang="en-US" dirty="0" smtClean="0"/>
              <a:t>, </a:t>
            </a:r>
            <a:r>
              <a:rPr lang="en-US" i="1" dirty="0" smtClean="0"/>
              <a:t>ρ</a:t>
            </a:r>
            <a:r>
              <a:rPr lang="en-US" dirty="0" smtClean="0"/>
              <a:t> and </a:t>
            </a:r>
            <a:r>
              <a:rPr lang="en-US" i="1" dirty="0" smtClean="0"/>
              <a:t>g</a:t>
            </a:r>
            <a:r>
              <a:rPr lang="en-US" dirty="0" smtClean="0"/>
              <a:t> is the weight of the fluid displaced. So, we can say </a:t>
            </a:r>
            <a:r>
              <a:rPr lang="en-US" dirty="0" smtClean="0"/>
              <a:t>that</a:t>
            </a:r>
            <a:endParaRPr lang="en-US" dirty="0" smtClean="0"/>
          </a:p>
          <a:p>
            <a:r>
              <a:rPr lang="en-US" dirty="0" err="1" smtClean="0"/>
              <a:t>Upthrust</a:t>
            </a:r>
            <a:r>
              <a:rPr lang="en-US" dirty="0" smtClean="0"/>
              <a:t> </a:t>
            </a:r>
            <a:r>
              <a:rPr lang="en-US" dirty="0" smtClean="0"/>
              <a:t>= Weight of the fluid displaced</a:t>
            </a:r>
            <a:br>
              <a:rPr lang="en-US" dirty="0" smtClean="0"/>
            </a:br>
            <a:r>
              <a:rPr lang="en-US" dirty="0" smtClean="0"/>
              <a:t/>
            </a:r>
            <a:br>
              <a:rPr lang="en-US" dirty="0" smtClean="0"/>
            </a:br>
            <a:r>
              <a:rPr lang="en-US" dirty="0" smtClean="0"/>
              <a:t>Compare this conclusion with the statement above </a:t>
            </a:r>
            <a:r>
              <a:rPr lang="en-US" dirty="0" err="1" smtClean="0"/>
              <a:t>summarising</a:t>
            </a:r>
            <a:r>
              <a:rPr lang="en-US" dirty="0" smtClean="0"/>
              <a:t> Archimedes' principle. Are they the same? Well, not totally. The “apparent loss in weight” was not mentioned in the explanation.</a:t>
            </a:r>
            <a:br>
              <a:rPr lang="en-US" dirty="0" smtClean="0"/>
            </a:br>
            <a:r>
              <a:rPr lang="en-US" dirty="0" smtClean="0"/>
              <a:t/>
            </a:r>
            <a:br>
              <a:rPr lang="en-US" dirty="0" smtClean="0"/>
            </a:b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415</Words>
  <Application>Microsoft Office PowerPoint</Application>
  <PresentationFormat>Presentación en pantalla (4:3)</PresentationFormat>
  <Paragraphs>57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Density</vt:lpstr>
      <vt:lpstr>Diapositiva 2</vt:lpstr>
      <vt:lpstr>What is density?</vt:lpstr>
      <vt:lpstr>Archimedes` principle</vt:lpstr>
      <vt:lpstr>Archimedes` principle</vt:lpstr>
      <vt:lpstr>Archimedes` principle</vt:lpstr>
      <vt:lpstr>Archimedes` principle</vt:lpstr>
      <vt:lpstr>Archimedes` principle</vt:lpstr>
      <vt:lpstr>Archimedes` principle</vt:lpstr>
      <vt:lpstr>Archimedes` principle</vt:lpstr>
      <vt:lpstr>Measuring density</vt:lpstr>
      <vt:lpstr>Exercises</vt:lpstr>
    </vt:vector>
  </TitlesOfParts>
  <Company>grange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Density</dc:title>
  <dc:creator>sciencia</dc:creator>
  <cp:lastModifiedBy>Smartboard</cp:lastModifiedBy>
  <cp:revision>12</cp:revision>
  <dcterms:created xsi:type="dcterms:W3CDTF">2010-04-12T14:33:01Z</dcterms:created>
  <dcterms:modified xsi:type="dcterms:W3CDTF">2010-04-22T15:34:31Z</dcterms:modified>
</cp:coreProperties>
</file>