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0FBC09EE-5874-421A-9BC6-C9986C5DE5AD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8B2EE1DB-33BF-4EB3-AF01-84C8C4269A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400800" cy="16002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Energy in SHM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7848600" cy="4419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Describe </a:t>
            </a:r>
            <a:r>
              <a:rPr lang="en-US" dirty="0" smtClean="0"/>
              <a:t>the interchange between kinetic energy and potential energy during SHM.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Apply </a:t>
            </a:r>
            <a:r>
              <a:rPr lang="en-US" dirty="0" smtClean="0"/>
              <a:t>the expression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for the kinetic energy of a particle undergoing SHM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 for the total energy and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for the potential energy.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Solve </a:t>
            </a:r>
            <a:r>
              <a:rPr lang="en-US" dirty="0" smtClean="0"/>
              <a:t>problems, both graphically and by calculation, involving energy changes during SHM.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2895600"/>
            <a:ext cx="198543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0"/>
            <a:ext cx="1600200" cy="55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724400"/>
            <a:ext cx="176432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81265" cy="1477962"/>
          </a:xfrm>
        </p:spPr>
        <p:txBody>
          <a:bodyPr>
            <a:normAutofit/>
          </a:bodyPr>
          <a:lstStyle/>
          <a:p>
            <a:r>
              <a:rPr lang="en-GB" b="1" dirty="0" smtClean="0"/>
              <a:t>Maximum values of quantities in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96200" cy="4495800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x = A sin </a:t>
            </a:r>
            <a:r>
              <a:rPr lang="en-US" altLang="zh-CN" sz="2800" dirty="0" smtClean="0">
                <a:solidFill>
                  <a:schemeClr val="tx1"/>
                </a:solidFill>
                <a:latin typeface="Symbol" pitchFamily="18" charset="2"/>
                <a:ea typeface="SimSun" pitchFamily="2" charset="-122"/>
              </a:rPr>
              <a:t>w</a:t>
            </a:r>
            <a:r>
              <a:rPr lang="en-US" altLang="zh-CN" sz="28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t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/>
            <a:r>
              <a:rPr lang="en-GB" dirty="0" smtClean="0"/>
              <a:t>maximum displacement = A</a:t>
            </a:r>
          </a:p>
          <a:p>
            <a:r>
              <a:rPr lang="en-GB" b="1" i="1" dirty="0" smtClean="0"/>
              <a:t>v</a:t>
            </a:r>
            <a:r>
              <a:rPr lang="en-GB" b="1" dirty="0" smtClean="0"/>
              <a:t> = </a:t>
            </a:r>
            <a:r>
              <a:rPr lang="en-US" altLang="zh-CN" b="1" dirty="0" smtClean="0">
                <a:latin typeface="Symbol" pitchFamily="18" charset="2"/>
                <a:ea typeface="SimSun" pitchFamily="2" charset="-122"/>
              </a:rPr>
              <a:t>w</a:t>
            </a:r>
            <a:r>
              <a:rPr lang="en-GB" b="1" dirty="0" smtClean="0"/>
              <a:t> </a:t>
            </a:r>
            <a:r>
              <a:rPr lang="en-GB" b="1" i="1" dirty="0" smtClean="0"/>
              <a:t>A</a:t>
            </a:r>
            <a:r>
              <a:rPr lang="en-GB" b="1" dirty="0" smtClean="0"/>
              <a:t> </a:t>
            </a:r>
            <a:r>
              <a:rPr lang="en-GB" b="1" dirty="0" err="1" smtClean="0"/>
              <a:t>cos</a:t>
            </a:r>
            <a:r>
              <a:rPr lang="en-GB" b="1" dirty="0" smtClean="0"/>
              <a:t> </a:t>
            </a:r>
            <a:r>
              <a:rPr lang="en-US" altLang="zh-CN" b="1" dirty="0" smtClean="0">
                <a:latin typeface="Symbol" pitchFamily="18" charset="2"/>
                <a:ea typeface="SimSun" pitchFamily="2" charset="-122"/>
              </a:rPr>
              <a:t>w</a:t>
            </a:r>
            <a:r>
              <a:rPr lang="en-GB" b="1" i="1" dirty="0" smtClean="0"/>
              <a:t>t =v</a:t>
            </a:r>
            <a:r>
              <a:rPr lang="en-GB" b="1" i="1" baseline="-25000" dirty="0" smtClean="0"/>
              <a:t>0</a:t>
            </a:r>
            <a:r>
              <a:rPr lang="en-GB" b="1" dirty="0" smtClean="0"/>
              <a:t> </a:t>
            </a:r>
            <a:r>
              <a:rPr lang="en-GB" b="1" dirty="0" err="1" smtClean="0"/>
              <a:t>cos</a:t>
            </a:r>
            <a:r>
              <a:rPr lang="en-GB" b="1" dirty="0" smtClean="0"/>
              <a:t> </a:t>
            </a:r>
            <a:r>
              <a:rPr lang="en-US" altLang="zh-CN" b="1" dirty="0" smtClean="0">
                <a:latin typeface="Symbol" pitchFamily="18" charset="2"/>
                <a:ea typeface="SimSun" pitchFamily="2" charset="-122"/>
              </a:rPr>
              <a:t>w</a:t>
            </a:r>
            <a:r>
              <a:rPr lang="en-GB" b="1" i="1" dirty="0" smtClean="0"/>
              <a:t>t</a:t>
            </a:r>
            <a:endParaRPr lang="en-US" b="1" dirty="0" smtClean="0"/>
          </a:p>
          <a:p>
            <a:pPr lvl="0"/>
            <a:r>
              <a:rPr lang="en-GB" dirty="0" smtClean="0"/>
              <a:t>maximum velocity = A</a:t>
            </a:r>
            <a:r>
              <a:rPr lang="el-GR" dirty="0" smtClean="0"/>
              <a:t>ω</a:t>
            </a:r>
            <a:endParaRPr lang="en-GB" dirty="0" smtClean="0"/>
          </a:p>
          <a:p>
            <a:r>
              <a:rPr lang="en-GB" i="1" dirty="0" smtClean="0"/>
              <a:t>a</a:t>
            </a:r>
            <a:r>
              <a:rPr lang="en-GB" dirty="0" smtClean="0"/>
              <a:t> = -</a:t>
            </a:r>
            <a:r>
              <a:rPr lang="el-GR" dirty="0" smtClean="0"/>
              <a:t>ω</a:t>
            </a:r>
            <a:r>
              <a:rPr lang="en-GB" baseline="30000" dirty="0" smtClean="0"/>
              <a:t>2 </a:t>
            </a:r>
            <a:r>
              <a:rPr lang="en-GB" i="1" dirty="0" smtClean="0"/>
              <a:t>A</a:t>
            </a:r>
            <a:r>
              <a:rPr lang="en-GB" dirty="0" smtClean="0"/>
              <a:t> sin </a:t>
            </a:r>
            <a:r>
              <a:rPr lang="el-GR" dirty="0" smtClean="0"/>
              <a:t>ω</a:t>
            </a:r>
            <a:r>
              <a:rPr lang="en-GB" i="1" dirty="0" smtClean="0"/>
              <a:t>t</a:t>
            </a:r>
            <a:endParaRPr lang="en-US" dirty="0" smtClean="0"/>
          </a:p>
          <a:p>
            <a:pPr lvl="0"/>
            <a:r>
              <a:rPr lang="en-GB" dirty="0" smtClean="0"/>
              <a:t>maximum acceleration = A</a:t>
            </a:r>
            <a:r>
              <a:rPr lang="el-GR" dirty="0" smtClean="0"/>
              <a:t>ω</a:t>
            </a:r>
            <a:r>
              <a:rPr lang="en-GB" baseline="30000" dirty="0" smtClean="0"/>
              <a:t>2</a:t>
            </a:r>
            <a:endParaRPr lang="en-US" dirty="0" smtClean="0"/>
          </a:p>
          <a:p>
            <a:pPr lvl="0"/>
            <a:r>
              <a:rPr lang="en-GB" sz="3200" baseline="30000" dirty="0" smtClean="0"/>
              <a:t>See p111 in books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motion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057400"/>
            <a:ext cx="7543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 smtClean="0"/>
              <a:t>Compare these relationships with the equations for circular motion:</a:t>
            </a:r>
            <a:endParaRPr lang="en-US" sz="3600" dirty="0" smtClean="0"/>
          </a:p>
          <a:p>
            <a:pPr lvl="0"/>
            <a:r>
              <a:rPr lang="en-GB" sz="3600" dirty="0" smtClean="0"/>
              <a:t>displacement = r</a:t>
            </a:r>
            <a:endParaRPr lang="en-US" sz="3600" dirty="0" smtClean="0"/>
          </a:p>
          <a:p>
            <a:pPr lvl="0"/>
            <a:r>
              <a:rPr lang="en-GB" sz="3600" dirty="0" smtClean="0"/>
              <a:t>velocity = r</a:t>
            </a:r>
            <a:r>
              <a:rPr lang="el-GR" sz="3600" dirty="0" smtClean="0"/>
              <a:t>ω</a:t>
            </a:r>
            <a:endParaRPr lang="en-US" sz="3600" dirty="0" smtClean="0"/>
          </a:p>
          <a:p>
            <a:pPr lvl="0"/>
            <a:r>
              <a:rPr lang="en-GB" sz="3600" dirty="0" smtClean="0"/>
              <a:t>acceleration = r</a:t>
            </a:r>
            <a:r>
              <a:rPr lang="el-GR" sz="3600" dirty="0" smtClean="0"/>
              <a:t>ω</a:t>
            </a:r>
            <a:r>
              <a:rPr lang="en-GB" sz="3600" baseline="30000" dirty="0" smtClean="0"/>
              <a:t>2</a:t>
            </a:r>
          </a:p>
          <a:p>
            <a:pPr lvl="0"/>
            <a:r>
              <a:rPr lang="en-GB" sz="3600" baseline="30000" dirty="0" smtClean="0"/>
              <a:t>See p111 in books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changes</a:t>
            </a:r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438400" y="1905000"/>
            <a:ext cx="4800600" cy="3962400"/>
            <a:chOff x="6360" y="3953"/>
            <a:chExt cx="4380" cy="3495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6360" y="3953"/>
              <a:ext cx="4380" cy="3495"/>
              <a:chOff x="3260" y="11660"/>
              <a:chExt cx="4060" cy="3240"/>
            </a:xfrm>
          </p:grpSpPr>
          <p:grpSp>
            <p:nvGrpSpPr>
              <p:cNvPr id="2052" name="Group 4"/>
              <p:cNvGrpSpPr>
                <a:grpSpLocks/>
              </p:cNvGrpSpPr>
              <p:nvPr/>
            </p:nvGrpSpPr>
            <p:grpSpPr bwMode="auto">
              <a:xfrm>
                <a:off x="3500" y="12037"/>
                <a:ext cx="3580" cy="2523"/>
                <a:chOff x="3500" y="12037"/>
                <a:chExt cx="3580" cy="2523"/>
              </a:xfrm>
            </p:grpSpPr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3500" y="12060"/>
                  <a:ext cx="3580" cy="2480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3500" y="12057"/>
                  <a:ext cx="3580" cy="2503"/>
                </a:xfrm>
                <a:custGeom>
                  <a:avLst/>
                  <a:gdLst/>
                  <a:ahLst/>
                  <a:cxnLst>
                    <a:cxn ang="0">
                      <a:pos x="0" y="2483"/>
                    </a:cxn>
                    <a:cxn ang="0">
                      <a:pos x="1800" y="3"/>
                    </a:cxn>
                    <a:cxn ang="0">
                      <a:pos x="3580" y="2503"/>
                    </a:cxn>
                  </a:cxnLst>
                  <a:rect l="0" t="0" r="r" b="b"/>
                  <a:pathLst>
                    <a:path w="3580" h="2503">
                      <a:moveTo>
                        <a:pt x="0" y="2483"/>
                      </a:moveTo>
                      <a:cubicBezTo>
                        <a:pt x="601" y="1241"/>
                        <a:pt x="1203" y="0"/>
                        <a:pt x="1800" y="3"/>
                      </a:cubicBezTo>
                      <a:cubicBezTo>
                        <a:pt x="2397" y="6"/>
                        <a:pt x="2988" y="1254"/>
                        <a:pt x="3580" y="2503"/>
                      </a:cubicBez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 flipV="1">
                  <a:off x="3500" y="12037"/>
                  <a:ext cx="3580" cy="2503"/>
                </a:xfrm>
                <a:custGeom>
                  <a:avLst/>
                  <a:gdLst/>
                  <a:ahLst/>
                  <a:cxnLst>
                    <a:cxn ang="0">
                      <a:pos x="0" y="2483"/>
                    </a:cxn>
                    <a:cxn ang="0">
                      <a:pos x="1800" y="3"/>
                    </a:cxn>
                    <a:cxn ang="0">
                      <a:pos x="3580" y="2503"/>
                    </a:cxn>
                  </a:cxnLst>
                  <a:rect l="0" t="0" r="r" b="b"/>
                  <a:pathLst>
                    <a:path w="3580" h="2503">
                      <a:moveTo>
                        <a:pt x="0" y="2483"/>
                      </a:moveTo>
                      <a:cubicBezTo>
                        <a:pt x="601" y="1241"/>
                        <a:pt x="1203" y="0"/>
                        <a:pt x="1800" y="3"/>
                      </a:cubicBezTo>
                      <a:cubicBezTo>
                        <a:pt x="2397" y="6"/>
                        <a:pt x="2988" y="1254"/>
                        <a:pt x="3580" y="2503"/>
                      </a:cubicBezTo>
                    </a:path>
                  </a:pathLst>
                </a:cu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>
                  <a:off x="3500" y="14540"/>
                  <a:ext cx="356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>
                <a:off x="6880" y="14520"/>
                <a:ext cx="44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+A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>
                <a:off x="4340" y="12640"/>
                <a:ext cx="192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ea typeface="SimSun" pitchFamily="2" charset="-122"/>
                  </a:rPr>
                  <a:t>kinetic energy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5040" y="14520"/>
                <a:ext cx="44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3260" y="14500"/>
                <a:ext cx="44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-A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4360" y="13440"/>
                <a:ext cx="192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ea typeface="SimSun" pitchFamily="2" charset="-122"/>
                  </a:rPr>
                  <a:t>potential energy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4340" y="11660"/>
                <a:ext cx="192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total energy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6620" y="4370"/>
              <a:ext cx="3840" cy="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equilibrium</a:t>
            </a:r>
          </a:p>
          <a:p>
            <a:r>
              <a:rPr lang="en-US" dirty="0" smtClean="0"/>
              <a:t>TE=KE=1/2mv</a:t>
            </a:r>
            <a:r>
              <a:rPr lang="en-US" baseline="30000" dirty="0" smtClean="0"/>
              <a:t>2</a:t>
            </a:r>
          </a:p>
          <a:p>
            <a:pPr lvl="0"/>
            <a:r>
              <a:rPr lang="en-US" dirty="0" smtClean="0"/>
              <a:t>v=</a:t>
            </a:r>
            <a:r>
              <a:rPr lang="en-GB" b="1" i="1" dirty="0" smtClean="0"/>
              <a:t> </a:t>
            </a:r>
            <a:r>
              <a:rPr lang="en-GB" dirty="0" smtClean="0"/>
              <a:t>maximum velocity = A</a:t>
            </a:r>
            <a:r>
              <a:rPr lang="el-GR" dirty="0" smtClean="0"/>
              <a:t>ω</a:t>
            </a:r>
            <a:endParaRPr lang="en-US" dirty="0" smtClean="0"/>
          </a:p>
          <a:p>
            <a:pPr lvl="0"/>
            <a:r>
              <a:rPr lang="en-US" dirty="0" smtClean="0"/>
              <a:t>TE=1/2m (A</a:t>
            </a:r>
            <a:r>
              <a:rPr lang="el-GR" dirty="0" smtClean="0"/>
              <a:t> ω</a:t>
            </a:r>
            <a:r>
              <a:rPr lang="en-US" dirty="0" smtClean="0"/>
              <a:t>)</a:t>
            </a:r>
            <a:r>
              <a:rPr lang="en-US" baseline="30000" dirty="0" smtClean="0"/>
              <a:t>2 </a:t>
            </a:r>
          </a:p>
          <a:p>
            <a:pPr lvl="0"/>
            <a:r>
              <a:rPr lang="en-US" dirty="0" smtClean="0"/>
              <a:t>TE = 1/2m A</a:t>
            </a:r>
            <a:r>
              <a:rPr lang="en-US" baseline="30000" dirty="0" smtClean="0"/>
              <a:t>2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</a:p>
          <a:p>
            <a:pPr lvl="0"/>
            <a:endParaRPr lang="en-GB" baseline="30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 = 1/2m A</a:t>
            </a:r>
            <a:r>
              <a:rPr lang="en-US" baseline="30000" dirty="0" smtClean="0"/>
              <a:t>2</a:t>
            </a:r>
            <a:r>
              <a:rPr lang="el-GR" dirty="0" smtClean="0"/>
              <a:t> ω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en-US" dirty="0" err="1" smtClean="0"/>
              <a:t>KEmax</a:t>
            </a:r>
            <a:endParaRPr lang="en-US" dirty="0" smtClean="0"/>
          </a:p>
          <a:p>
            <a:pPr lvl="0"/>
            <a:r>
              <a:rPr lang="en-US" dirty="0" smtClean="0"/>
              <a:t>In general </a:t>
            </a:r>
          </a:p>
          <a:p>
            <a:pPr lvl="0"/>
            <a:r>
              <a:rPr lang="en-US" dirty="0" smtClean="0"/>
              <a:t>KE= 1/2m A</a:t>
            </a:r>
            <a:r>
              <a:rPr lang="en-US" baseline="30000" dirty="0" smtClean="0"/>
              <a:t>2</a:t>
            </a:r>
            <a:r>
              <a:rPr lang="el-GR" dirty="0" smtClean="0"/>
              <a:t> ω</a:t>
            </a:r>
            <a:r>
              <a:rPr lang="en-US" baseline="30000" dirty="0" smtClean="0"/>
              <a:t>2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dirty="0" smtClean="0"/>
              <a:t>t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PE=TE-KE</a:t>
            </a:r>
          </a:p>
          <a:p>
            <a:pPr lvl="0"/>
            <a:r>
              <a:rPr lang="en-US" dirty="0" smtClean="0"/>
              <a:t>PE = 1/2m A</a:t>
            </a:r>
            <a:r>
              <a:rPr lang="en-US" baseline="30000" dirty="0" smtClean="0"/>
              <a:t>2</a:t>
            </a:r>
            <a:r>
              <a:rPr lang="el-GR" dirty="0" smtClean="0"/>
              <a:t> ω</a:t>
            </a:r>
            <a:r>
              <a:rPr lang="en-US" baseline="30000" dirty="0" smtClean="0"/>
              <a:t>2  </a:t>
            </a:r>
            <a:r>
              <a:rPr lang="en-US" dirty="0" smtClean="0"/>
              <a:t>- 1/2m A</a:t>
            </a:r>
            <a:r>
              <a:rPr lang="en-US" baseline="30000" dirty="0" smtClean="0"/>
              <a:t>2</a:t>
            </a:r>
            <a:r>
              <a:rPr lang="el-GR" dirty="0" smtClean="0"/>
              <a:t> ω</a:t>
            </a:r>
            <a:r>
              <a:rPr lang="en-US" baseline="30000" dirty="0" smtClean="0"/>
              <a:t>2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dirty="0" smtClean="0"/>
              <a:t>t </a:t>
            </a:r>
          </a:p>
          <a:p>
            <a:pPr lvl="0"/>
            <a:r>
              <a:rPr lang="en-US" dirty="0" smtClean="0"/>
              <a:t>PE = 1/2m</a:t>
            </a:r>
            <a:r>
              <a:rPr lang="el-GR" dirty="0" smtClean="0"/>
              <a:t> </a:t>
            </a:r>
            <a:r>
              <a:rPr lang="en-US" dirty="0" smtClean="0"/>
              <a:t>A</a:t>
            </a:r>
            <a:r>
              <a:rPr lang="en-US" baseline="30000" dirty="0" smtClean="0"/>
              <a:t>2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  (1- cos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dirty="0" smtClean="0"/>
              <a:t>t)</a:t>
            </a:r>
          </a:p>
          <a:p>
            <a:pPr lvl="0"/>
            <a:r>
              <a:rPr lang="en-US" dirty="0" smtClean="0"/>
              <a:t>PE = 1/2m</a:t>
            </a:r>
            <a:r>
              <a:rPr lang="el-GR" dirty="0" smtClean="0"/>
              <a:t> </a:t>
            </a:r>
            <a:r>
              <a:rPr lang="en-US" dirty="0" smtClean="0"/>
              <a:t>A</a:t>
            </a:r>
            <a:r>
              <a:rPr lang="en-US" baseline="30000" dirty="0" smtClean="0"/>
              <a:t>2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  sin</a:t>
            </a:r>
            <a:r>
              <a:rPr lang="en-US" baseline="30000" dirty="0" smtClean="0"/>
              <a:t>2</a:t>
            </a:r>
            <a:r>
              <a:rPr lang="el-GR" dirty="0" smtClean="0"/>
              <a:t> ω</a:t>
            </a:r>
            <a:r>
              <a:rPr lang="en-US" dirty="0" smtClean="0"/>
              <a:t>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6324600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Complete the worksheet sections 17.1-17.3 </a:t>
            </a:r>
          </a:p>
          <a:p>
            <a:r>
              <a:rPr lang="en-US" sz="2800" dirty="0" smtClean="0"/>
              <a:t>Questions </a:t>
            </a:r>
            <a:r>
              <a:rPr lang="en-US" sz="2800" dirty="0" smtClean="0"/>
              <a:t>on p 115</a:t>
            </a:r>
          </a:p>
          <a:p>
            <a:r>
              <a:rPr lang="en-US" sz="2800" dirty="0" smtClean="0"/>
              <a:t>Any unanswered questions from           p 111 &amp; 113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ligh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288</TotalTime>
  <Words>247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Firelight</vt:lpstr>
      <vt:lpstr>Energy in SHM</vt:lpstr>
      <vt:lpstr>Maximum values of quantities in SHM</vt:lpstr>
      <vt:lpstr>Circular motion</vt:lpstr>
      <vt:lpstr>Energy changes</vt:lpstr>
      <vt:lpstr>Maximum energy</vt:lpstr>
      <vt:lpstr>Kinetic energy</vt:lpstr>
      <vt:lpstr>Potential energy</vt:lpstr>
      <vt:lpstr>To be completed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in SHM</dc:title>
  <dc:creator>jonathanb</dc:creator>
  <cp:lastModifiedBy>IBM_Fisica</cp:lastModifiedBy>
  <cp:revision>18</cp:revision>
  <dcterms:created xsi:type="dcterms:W3CDTF">2008-09-25T04:52:57Z</dcterms:created>
  <dcterms:modified xsi:type="dcterms:W3CDTF">2011-08-02T14:15:01Z</dcterms:modified>
</cp:coreProperties>
</file>