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8" r:id="rId5"/>
    <p:sldId id="273" r:id="rId6"/>
    <p:sldId id="29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59" r:id="rId32"/>
    <p:sldId id="260" r:id="rId33"/>
    <p:sldId id="263" r:id="rId34"/>
    <p:sldId id="262" r:id="rId35"/>
    <p:sldId id="264" r:id="rId36"/>
    <p:sldId id="266" r:id="rId37"/>
    <p:sldId id="267" r:id="rId38"/>
    <p:sldId id="261" r:id="rId3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E53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>
  <ax:ocxPr ax:name="_cx" ax:value="16510"/>
  <ax:ocxPr ax:name="_cy" ax:value="9948"/>
  <ax:ocxPr ax:name="FlashVars" ax:value=""/>
  <ax:ocxPr ax:name="Movie" ax:value="C:\WINDOWS\Desktop\physics\KS4 Types of Energy\fusionks4.swf"/>
  <ax:ocxPr ax:name="Src" ax:value="C:\WINDOWS\Desktop\physics\KS4 Types of Energy\fusionks4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>
  <ax:ocxPr ax:name="_cx" ax:value="17357"/>
  <ax:ocxPr ax:name="_cy" ax:value="10583"/>
  <ax:ocxPr ax:name="FlashVars" ax:value=""/>
  <ax:ocxPr ax:name="Movie" ax:value="C:\WINDOWS\Desktop\physics\KS4 Types of Energy\fissionks4.swf"/>
  <ax:ocxPr ax:name="Src" ax:value="C:\WINDOWS\Desktop\physics\KS4 Types of Energy\fissionks4.swf"/>
  <ax:ocxPr ax:name="WMode" ax:value="Window"/>
  <ax:ocxPr ax:name="Play" ax:value="0"/>
  <ax:ocxPr ax:name="Loop" ax:value="-1"/>
  <ax:ocxPr ax:name="Quality" ax:value="High"/>
  <ax:ocxPr ax:name="SAlign" ax:value=""/>
  <ax:ocxPr ax:name="Menu" ax:value="-1"/>
  <ax:ocxPr ax:name="Base" ax:value=""/>
  <ax:ocxPr ax:name="AllowScriptAccess" ax:value=""/>
  <ax:ocxPr ax:name="Scale" ax:value="ShowAll"/>
  <ax:ocxPr ax:name="DeviceFont" ax:value="0"/>
  <ax:ocxPr ax:name="EmbedMovie" ax:value="-1"/>
  <ax:ocxPr ax:name="BGColor" ax:value=""/>
  <ax:ocxPr ax:name="SWRemote" ax:value=""/>
  <ax:ocxPr ax:name="MovieData" ax:value=""/>
  <ax:ocxPr ax:name="SeamlessTabbing" ax:value="1"/>
  <ax:ocxPr ax:name="Profile" ax:value="0"/>
  <ax:ocxPr ax:name="ProfileAddress" ax:value=""/>
  <ax:ocxPr ax:name="ProfilePort" ax:value="0"/>
  <ax:ocxPr ax:name="AllowNetworking" ax:value="all"/>
  <ax:ocxPr ax:name="AllowFullScreen" ax:value="false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2" name="11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6B2EEB9-D35B-4880-9BB1-6EC71814B09C}" type="datetimeFigureOut">
              <a:rPr lang="es-ES" smtClean="0"/>
              <a:pPr/>
              <a:t>05/03/2014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1ECBE5F-0160-4CDB-9557-457EF04F41EE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ENERGY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5626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Nuclear energy summary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533400" y="1676400"/>
            <a:ext cx="7467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Nuclear energy is the energy stored in the n____ of atoms.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When atomic nuclei join together it is known as nuclear f_____. When atomic nuclei are split apart it is known as nuclear f_____.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Nuclear fission powers nuclear p____ s_____ and atomic weapons.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Nuclear fusion powers the Sun and other s____.</a:t>
            </a:r>
          </a:p>
          <a:p>
            <a:pPr algn="l">
              <a:spcBef>
                <a:spcPct val="50000"/>
              </a:spcBef>
            </a:pPr>
            <a:endParaRPr lang="en-GB" sz="2400" dirty="0">
              <a:latin typeface="Arial" charset="0"/>
            </a:endParaRPr>
          </a:p>
        </p:txBody>
      </p:sp>
      <p:pic>
        <p:nvPicPr>
          <p:cNvPr id="93191" name="Picture 7" descr="radioacti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0"/>
            <a:ext cx="685800" cy="620713"/>
          </a:xfrm>
          <a:prstGeom prst="rect">
            <a:avLst/>
          </a:prstGeom>
          <a:noFill/>
        </p:spPr>
      </p:pic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6500826" y="1643050"/>
            <a:ext cx="1905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solidFill>
                  <a:srgbClr val="FF0000"/>
                </a:solidFill>
                <a:latin typeface="Arial" charset="0"/>
              </a:rPr>
              <a:t>uclei</a:t>
            </a:r>
            <a:endParaRPr lang="en-GB" sz="2400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sz="2400" dirty="0">
              <a:solidFill>
                <a:srgbClr val="FF99FF"/>
              </a:solidFill>
              <a:latin typeface="Arial" charset="0"/>
            </a:endParaRPr>
          </a:p>
        </p:txBody>
      </p:sp>
      <p:sp>
        <p:nvSpPr>
          <p:cNvPr id="93193" name="Rectangle 9"/>
          <p:cNvSpPr>
            <a:spLocks noChangeArrowheads="1"/>
          </p:cNvSpPr>
          <p:nvPr/>
        </p:nvSpPr>
        <p:spPr bwMode="auto">
          <a:xfrm>
            <a:off x="1733550" y="2943225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Arial" charset="0"/>
              </a:rPr>
              <a:t>usion</a:t>
            </a:r>
          </a:p>
        </p:txBody>
      </p:sp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3411538" y="3317875"/>
            <a:ext cx="96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Arial" charset="0"/>
              </a:rPr>
              <a:t>ission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4951413" y="3860800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Arial" charset="0"/>
              </a:rPr>
              <a:t>ower   tations</a:t>
            </a:r>
          </a:p>
        </p:txBody>
      </p:sp>
      <p:sp>
        <p:nvSpPr>
          <p:cNvPr id="93196" name="Rectangle 12"/>
          <p:cNvSpPr>
            <a:spLocks noChangeArrowheads="1"/>
          </p:cNvSpPr>
          <p:nvPr/>
        </p:nvSpPr>
        <p:spPr bwMode="auto">
          <a:xfrm>
            <a:off x="6324600" y="4773613"/>
            <a:ext cx="692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Arial" charset="0"/>
              </a:rPr>
              <a:t>tars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3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nimBg="1" autoUpdateAnimBg="0"/>
      <p:bldP spid="93187" grpId="0" autoUpdateAnimBg="0"/>
      <p:bldP spid="93192" grpId="0" autoUpdateAnimBg="0"/>
      <p:bldP spid="93193" grpId="0" autoUpdateAnimBg="0"/>
      <p:bldP spid="93194" grpId="0" autoUpdateAnimBg="0"/>
      <p:bldP spid="93195" grpId="0" autoUpdateAnimBg="0"/>
      <p:bldP spid="9319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8006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Light energy</a:t>
            </a:r>
          </a:p>
        </p:txBody>
      </p:sp>
      <p:pic>
        <p:nvPicPr>
          <p:cNvPr id="95235" name="Picture 3" descr="Solar Lens Fl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3581400" cy="3810000"/>
          </a:xfrm>
          <a:prstGeom prst="rect">
            <a:avLst/>
          </a:prstGeom>
          <a:noFill/>
          <a:effectLst>
            <a:prstShdw prst="shdw13" dist="53882" dir="13500000">
              <a:srgbClr val="808080"/>
            </a:prstShdw>
          </a:effectLst>
        </p:spPr>
      </p:pic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4000496" y="1428736"/>
            <a:ext cx="46482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Light is a type of electromagnetic radiation. 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Light travels in straight lines. 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Light travels in transverse waves. 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Light transmits ENERGY.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Our Sun (a star) is a light source, just like a filament lamp or a firefly.</a:t>
            </a: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295400" y="5624513"/>
            <a:ext cx="55626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How do we see the planets?</a:t>
            </a:r>
          </a:p>
          <a:p>
            <a:pPr>
              <a:spcBef>
                <a:spcPct val="50000"/>
              </a:spcBef>
            </a:pPr>
            <a:endParaRPr lang="en-GB" sz="2400">
              <a:latin typeface="Arial" charset="0"/>
            </a:endParaRPr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3962400" y="5943600"/>
            <a:ext cx="2522538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  <a:latin typeface="Arial" charset="0"/>
              </a:rPr>
              <a:t>By reflected light.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657350" y="5562600"/>
            <a:ext cx="47720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Which colour of light has the most energy, red or violet?</a:t>
            </a:r>
          </a:p>
        </p:txBody>
      </p:sp>
      <p:sp>
        <p:nvSpPr>
          <p:cNvPr id="95240" name="Rectangle 8"/>
          <p:cNvSpPr>
            <a:spLocks noChangeArrowheads="1"/>
          </p:cNvSpPr>
          <p:nvPr/>
        </p:nvSpPr>
        <p:spPr bwMode="auto">
          <a:xfrm>
            <a:off x="5486400" y="5934075"/>
            <a:ext cx="1022350" cy="457200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  <a:latin typeface="Arial" charset="0"/>
              </a:rPr>
              <a:t>violet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5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52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autoUpdateAnimBg="0"/>
      <p:bldP spid="95237" grpId="0" autoUpdateAnimBg="0"/>
      <p:bldP spid="95238" grpId="0" animBg="1" autoUpdateAnimBg="0"/>
      <p:bldP spid="95239" grpId="0" autoUpdateAnimBg="0"/>
      <p:bldP spid="9524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0386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Sound energy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786182" y="1785926"/>
            <a:ext cx="5029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Sounds are caused by v_______. 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Sound travels in l_________ waves. 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Sound transmits e____.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The l_____ the sound, the more energy it transmits.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The q_____ the sound, the less energy. 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7215206" y="1714488"/>
            <a:ext cx="2154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 err="1">
                <a:solidFill>
                  <a:srgbClr val="FF0000"/>
                </a:solidFill>
                <a:latin typeface="Arial" charset="0"/>
              </a:rPr>
              <a:t>ibrations</a:t>
            </a:r>
            <a:endParaRPr lang="en-GB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6143636" y="2285992"/>
            <a:ext cx="1958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Arial" charset="0"/>
              </a:rPr>
              <a:t>ongitudinal</a:t>
            </a:r>
            <a:endParaRPr lang="en-GB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6286512" y="3214686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Arial" charset="0"/>
              </a:rPr>
              <a:t>nergy</a:t>
            </a:r>
            <a:endParaRPr lang="en-GB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500562" y="3786190"/>
            <a:ext cx="1136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Arial" charset="0"/>
              </a:rPr>
              <a:t>ouder</a:t>
            </a:r>
            <a:endParaRPr lang="en-GB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4643438" y="4714884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dirty="0" err="1">
                <a:solidFill>
                  <a:srgbClr val="FF0000"/>
                </a:solidFill>
                <a:latin typeface="Arial" charset="0"/>
              </a:rPr>
              <a:t>uieter</a:t>
            </a:r>
            <a:endParaRPr lang="en-GB" sz="24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8106" name="Rectangle 826"/>
          <p:cNvSpPr>
            <a:spLocks noChangeArrowheads="1"/>
          </p:cNvSpPr>
          <p:nvPr/>
        </p:nvSpPr>
        <p:spPr bwMode="auto">
          <a:xfrm>
            <a:off x="609600" y="1600200"/>
            <a:ext cx="2971800" cy="4267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chemeClr val="bg2"/>
              </a:gs>
              <a:gs pos="100000">
                <a:srgbClr val="000000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l"/>
          </a:scene3d>
          <a:sp3d extrusionH="887400" prstMaterial="legacyPlastic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98111" name="Oval 831"/>
          <p:cNvSpPr>
            <a:spLocks noChangeArrowheads="1"/>
          </p:cNvSpPr>
          <p:nvPr/>
        </p:nvSpPr>
        <p:spPr bwMode="auto">
          <a:xfrm>
            <a:off x="1066800" y="3581400"/>
            <a:ext cx="1981200" cy="19812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8112" name="Oval 832"/>
          <p:cNvSpPr>
            <a:spLocks noChangeArrowheads="1"/>
          </p:cNvSpPr>
          <p:nvPr/>
        </p:nvSpPr>
        <p:spPr bwMode="auto">
          <a:xfrm>
            <a:off x="1524000" y="1981200"/>
            <a:ext cx="1066800" cy="11430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8113" name="Oval 833"/>
          <p:cNvSpPr>
            <a:spLocks noChangeArrowheads="1"/>
          </p:cNvSpPr>
          <p:nvPr/>
        </p:nvSpPr>
        <p:spPr bwMode="auto">
          <a:xfrm>
            <a:off x="990600" y="2971800"/>
            <a:ext cx="533400" cy="609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98114" name="Oval 834"/>
          <p:cNvSpPr>
            <a:spLocks noChangeArrowheads="1"/>
          </p:cNvSpPr>
          <p:nvPr/>
        </p:nvSpPr>
        <p:spPr bwMode="auto">
          <a:xfrm>
            <a:off x="2743200" y="2971800"/>
            <a:ext cx="533400" cy="60960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graphicFrame>
        <p:nvGraphicFramePr>
          <p:cNvPr id="98115" name="Object 835"/>
          <p:cNvGraphicFramePr>
            <a:graphicFrameLocks noChangeAspect="1"/>
          </p:cNvGraphicFramePr>
          <p:nvPr/>
        </p:nvGraphicFramePr>
        <p:xfrm>
          <a:off x="1371600" y="3886200"/>
          <a:ext cx="736600" cy="642938"/>
        </p:xfrm>
        <a:graphic>
          <a:graphicData uri="http://schemas.openxmlformats.org/presentationml/2006/ole">
            <p:oleObj spid="_x0000_s3074" name="CorelDRAW" r:id="rId3" imgW="3376440" imgH="4771080" progId="">
              <p:embed/>
            </p:oleObj>
          </a:graphicData>
        </a:graphic>
      </p:graphicFrame>
      <p:graphicFrame>
        <p:nvGraphicFramePr>
          <p:cNvPr id="98116" name="Object 836"/>
          <p:cNvGraphicFramePr>
            <a:graphicFrameLocks noChangeAspect="1"/>
          </p:cNvGraphicFramePr>
          <p:nvPr/>
        </p:nvGraphicFramePr>
        <p:xfrm>
          <a:off x="2438400" y="3276600"/>
          <a:ext cx="965200" cy="841375"/>
        </p:xfrm>
        <a:graphic>
          <a:graphicData uri="http://schemas.openxmlformats.org/presentationml/2006/ole">
            <p:oleObj spid="_x0000_s3075" name="CorelDRAW" r:id="rId4" imgW="3376440" imgH="4771080" progId="">
              <p:embed/>
            </p:oleObj>
          </a:graphicData>
        </a:graphic>
      </p:graphicFrame>
      <p:graphicFrame>
        <p:nvGraphicFramePr>
          <p:cNvPr id="98117" name="Object 837"/>
          <p:cNvGraphicFramePr>
            <a:graphicFrameLocks noChangeAspect="1"/>
          </p:cNvGraphicFramePr>
          <p:nvPr/>
        </p:nvGraphicFramePr>
        <p:xfrm>
          <a:off x="1143000" y="4114800"/>
          <a:ext cx="2184400" cy="1905000"/>
        </p:xfrm>
        <a:graphic>
          <a:graphicData uri="http://schemas.openxmlformats.org/presentationml/2006/ole">
            <p:oleObj spid="_x0000_s3076" name="CorelDRAW" r:id="rId5" imgW="3376440" imgH="477108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8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8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8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 autoUpdateAnimBg="0"/>
      <p:bldP spid="97285" grpId="0" autoUpdateAnimBg="0"/>
      <p:bldP spid="97286" grpId="0" autoUpdateAnimBg="0"/>
      <p:bldP spid="97287" grpId="0" autoUpdateAnimBg="0"/>
      <p:bldP spid="97288" grpId="0" autoUpdateAnimBg="0"/>
      <p:bldP spid="9728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1148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Heat energy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428596" y="642918"/>
            <a:ext cx="6607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Arial" charset="0"/>
              </a:rPr>
              <a:t>The hotter an object is, the more heat or thermal energy it has.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457200" y="1752600"/>
            <a:ext cx="66294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2400">
                <a:latin typeface="Arial" charset="0"/>
              </a:rPr>
              <a:t>Electrical devices use the fact that as electrons flow along a conductor, friction between the electrons and the conductor’s atoms occurs. Whenever you get friction you get heat, so the movement of electricity generates heat energy.</a:t>
            </a:r>
          </a:p>
          <a:p>
            <a:pPr algn="l"/>
            <a:endParaRPr lang="en-GB" sz="2400">
              <a:latin typeface="Arial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119188" y="4794250"/>
            <a:ext cx="11160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Arial" charset="0"/>
              </a:rPr>
              <a:t>Kettles</a:t>
            </a:r>
          </a:p>
          <a:p>
            <a:endParaRPr lang="en-GB" sz="2400">
              <a:solidFill>
                <a:srgbClr val="FF99FF"/>
              </a:solidFill>
              <a:latin typeface="Arial" charset="0"/>
            </a:endParaRP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1035050" y="5175250"/>
            <a:ext cx="1370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Arial" charset="0"/>
              </a:rPr>
              <a:t>Toasters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1120775" y="555625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Arial" charset="0"/>
              </a:rPr>
              <a:t>Electric fires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7200" y="4114800"/>
            <a:ext cx="7696200" cy="2057400"/>
            <a:chOff x="288" y="2592"/>
            <a:chExt cx="4848" cy="1296"/>
          </a:xfrm>
        </p:grpSpPr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288" y="2592"/>
              <a:ext cx="3793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 algn="l"/>
              <a:r>
                <a:rPr lang="en-GB" sz="2400">
                  <a:latin typeface="Arial" charset="0"/>
                </a:rPr>
                <a:t>Some devices that are designed to</a:t>
              </a:r>
            </a:p>
            <a:p>
              <a:pPr marL="457200" indent="-457200" algn="l"/>
              <a:r>
                <a:rPr lang="en-GB" sz="2400">
                  <a:latin typeface="Arial" charset="0"/>
                </a:rPr>
                <a:t>produce heat energy are:</a:t>
              </a:r>
            </a:p>
            <a:p>
              <a:pPr marL="457200" indent="-457200" algn="l">
                <a:buFontTx/>
                <a:buAutoNum type="arabicPeriod"/>
              </a:pPr>
              <a:r>
                <a:rPr lang="en-GB" sz="2400">
                  <a:latin typeface="Arial" charset="0"/>
                </a:rPr>
                <a:t>________</a:t>
              </a:r>
            </a:p>
            <a:p>
              <a:pPr marL="457200" indent="-457200" algn="l">
                <a:buFontTx/>
                <a:buAutoNum type="arabicPeriod"/>
              </a:pPr>
              <a:r>
                <a:rPr lang="en-GB" sz="2400">
                  <a:latin typeface="Arial" charset="0"/>
                </a:rPr>
                <a:t>________</a:t>
              </a:r>
            </a:p>
            <a:p>
              <a:pPr marL="457200" indent="-457200" algn="l">
                <a:buFontTx/>
                <a:buAutoNum type="arabicPeriod"/>
              </a:pPr>
              <a:r>
                <a:rPr lang="en-GB" sz="2400">
                  <a:latin typeface="Arial" charset="0"/>
                </a:rPr>
                <a:t>___________</a:t>
              </a:r>
            </a:p>
          </p:txBody>
        </p:sp>
        <p:pic>
          <p:nvPicPr>
            <p:cNvPr id="100381" name="Picture 29" descr="\\AARDVARK\Boardworks\Content 1\Science\kettl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88" y="2640"/>
              <a:ext cx="1248" cy="124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utoUpdateAnimBg="0"/>
      <p:bldP spid="100359" grpId="0" autoUpdateAnimBg="0"/>
      <p:bldP spid="100360" grpId="0" autoUpdateAnimBg="0"/>
      <p:bldP spid="100361" grpId="0" autoUpdateAnimBg="0"/>
      <p:bldP spid="10035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37338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Electrical energy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785786" y="1500174"/>
            <a:ext cx="533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This is the energy electrons have as they flow around a circuit.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714348" y="2500306"/>
            <a:ext cx="7086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Electricity is so useful because it is such a convenient way to transfer energy to a desired location or to a desired device.</a:t>
            </a:r>
          </a:p>
        </p:txBody>
      </p:sp>
      <p:sp>
        <p:nvSpPr>
          <p:cNvPr id="102423" name="Line 23"/>
          <p:cNvSpPr>
            <a:spLocks noChangeShapeType="1"/>
          </p:cNvSpPr>
          <p:nvPr/>
        </p:nvSpPr>
        <p:spPr bwMode="auto">
          <a:xfrm>
            <a:off x="3529013" y="4278313"/>
            <a:ext cx="1587" cy="4619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24" name="Line 24"/>
          <p:cNvSpPr>
            <a:spLocks noChangeShapeType="1"/>
          </p:cNvSpPr>
          <p:nvPr/>
        </p:nvSpPr>
        <p:spPr bwMode="auto">
          <a:xfrm>
            <a:off x="3657600" y="4394200"/>
            <a:ext cx="1588" cy="23177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25" name="Line 25"/>
          <p:cNvSpPr>
            <a:spLocks noChangeShapeType="1"/>
          </p:cNvSpPr>
          <p:nvPr/>
        </p:nvSpPr>
        <p:spPr bwMode="auto">
          <a:xfrm>
            <a:off x="3657600" y="4495800"/>
            <a:ext cx="1608138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26" name="Line 26"/>
          <p:cNvSpPr>
            <a:spLocks noChangeShapeType="1"/>
          </p:cNvSpPr>
          <p:nvPr/>
        </p:nvSpPr>
        <p:spPr bwMode="auto">
          <a:xfrm flipV="1">
            <a:off x="1695450" y="4495800"/>
            <a:ext cx="1588" cy="8080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28" name="Line 28"/>
          <p:cNvSpPr>
            <a:spLocks noChangeShapeType="1"/>
          </p:cNvSpPr>
          <p:nvPr/>
        </p:nvSpPr>
        <p:spPr bwMode="auto">
          <a:xfrm flipH="1">
            <a:off x="3028950" y="5314950"/>
            <a:ext cx="2228850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29" name="Oval 29"/>
          <p:cNvSpPr>
            <a:spLocks noChangeArrowheads="1"/>
          </p:cNvSpPr>
          <p:nvPr/>
        </p:nvSpPr>
        <p:spPr bwMode="auto">
          <a:xfrm>
            <a:off x="2482850" y="5040313"/>
            <a:ext cx="622300" cy="582612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30" name="Oval 30"/>
          <p:cNvSpPr>
            <a:spLocks noChangeArrowheads="1"/>
          </p:cNvSpPr>
          <p:nvPr/>
        </p:nvSpPr>
        <p:spPr bwMode="auto">
          <a:xfrm>
            <a:off x="2670175" y="5207000"/>
            <a:ext cx="233363" cy="217488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31" name="Rectangle 31"/>
          <p:cNvSpPr>
            <a:spLocks noChangeArrowheads="1"/>
          </p:cNvSpPr>
          <p:nvPr/>
        </p:nvSpPr>
        <p:spPr bwMode="auto">
          <a:xfrm>
            <a:off x="2654300" y="5314950"/>
            <a:ext cx="268288" cy="158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32" name="Line 32"/>
          <p:cNvSpPr>
            <a:spLocks noChangeShapeType="1"/>
          </p:cNvSpPr>
          <p:nvPr/>
        </p:nvSpPr>
        <p:spPr bwMode="auto">
          <a:xfrm flipH="1" flipV="1">
            <a:off x="1679575" y="5313363"/>
            <a:ext cx="835025" cy="2063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33" name="Line 33"/>
          <p:cNvSpPr>
            <a:spLocks noChangeShapeType="1"/>
          </p:cNvSpPr>
          <p:nvPr/>
        </p:nvSpPr>
        <p:spPr bwMode="auto">
          <a:xfrm>
            <a:off x="5257800" y="4495800"/>
            <a:ext cx="1588" cy="8445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34" name="Line 34"/>
          <p:cNvSpPr>
            <a:spLocks noChangeShapeType="1"/>
          </p:cNvSpPr>
          <p:nvPr/>
        </p:nvSpPr>
        <p:spPr bwMode="auto">
          <a:xfrm flipV="1">
            <a:off x="2901950" y="5310188"/>
            <a:ext cx="234950" cy="47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35" name="Line 35"/>
          <p:cNvSpPr>
            <a:spLocks noChangeShapeType="1"/>
          </p:cNvSpPr>
          <p:nvPr/>
        </p:nvSpPr>
        <p:spPr bwMode="auto">
          <a:xfrm flipV="1">
            <a:off x="2438400" y="5334000"/>
            <a:ext cx="234950" cy="476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49" name="Oval 49"/>
          <p:cNvSpPr>
            <a:spLocks noChangeArrowheads="1"/>
          </p:cNvSpPr>
          <p:nvPr/>
        </p:nvSpPr>
        <p:spPr bwMode="auto">
          <a:xfrm>
            <a:off x="2438400" y="5029200"/>
            <a:ext cx="685800" cy="596900"/>
          </a:xfrm>
          <a:prstGeom prst="ellipse">
            <a:avLst/>
          </a:prstGeom>
          <a:solidFill>
            <a:srgbClr val="FFFF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50" name="Line 50"/>
          <p:cNvSpPr>
            <a:spLocks noChangeShapeType="1"/>
          </p:cNvSpPr>
          <p:nvPr/>
        </p:nvSpPr>
        <p:spPr bwMode="auto">
          <a:xfrm>
            <a:off x="1685925" y="4495800"/>
            <a:ext cx="6762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51" name="Line 51"/>
          <p:cNvSpPr>
            <a:spLocks noChangeShapeType="1"/>
          </p:cNvSpPr>
          <p:nvPr/>
        </p:nvSpPr>
        <p:spPr bwMode="auto">
          <a:xfrm>
            <a:off x="2819400" y="4495800"/>
            <a:ext cx="6762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454" name="Text Box 54"/>
          <p:cNvSpPr txBox="1">
            <a:spLocks noChangeArrowheads="1"/>
          </p:cNvSpPr>
          <p:nvPr/>
        </p:nvSpPr>
        <p:spPr bwMode="auto">
          <a:xfrm>
            <a:off x="2574925" y="40798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>
              <a:latin typeface="Arial" charset="0"/>
            </a:endParaRPr>
          </a:p>
        </p:txBody>
      </p:sp>
      <p:sp>
        <p:nvSpPr>
          <p:cNvPr id="102455" name="Line 55"/>
          <p:cNvSpPr>
            <a:spLocks noChangeShapeType="1"/>
          </p:cNvSpPr>
          <p:nvPr/>
        </p:nvSpPr>
        <p:spPr bwMode="auto">
          <a:xfrm flipH="1" flipV="1">
            <a:off x="2438400" y="4267200"/>
            <a:ext cx="381000" cy="228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456" name="Line 56"/>
          <p:cNvSpPr>
            <a:spLocks noChangeShapeType="1"/>
          </p:cNvSpPr>
          <p:nvPr/>
        </p:nvSpPr>
        <p:spPr bwMode="auto">
          <a:xfrm flipH="1" flipV="1">
            <a:off x="2438400" y="4267200"/>
            <a:ext cx="3810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457" name="Line 57"/>
          <p:cNvSpPr>
            <a:spLocks noChangeShapeType="1"/>
          </p:cNvSpPr>
          <p:nvPr/>
        </p:nvSpPr>
        <p:spPr bwMode="auto">
          <a:xfrm flipH="1">
            <a:off x="2286000" y="4495800"/>
            <a:ext cx="533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458" name="Text Box 58"/>
          <p:cNvSpPr txBox="1">
            <a:spLocks noChangeArrowheads="1"/>
          </p:cNvSpPr>
          <p:nvPr/>
        </p:nvSpPr>
        <p:spPr bwMode="auto">
          <a:xfrm>
            <a:off x="5562600" y="4114800"/>
            <a:ext cx="23622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What happens when the switch is closed?</a:t>
            </a:r>
          </a:p>
          <a:p>
            <a:pPr>
              <a:spcBef>
                <a:spcPct val="50000"/>
              </a:spcBef>
            </a:pPr>
            <a:endParaRPr lang="en-GB" sz="2400">
              <a:latin typeface="Arial" charset="0"/>
            </a:endParaRPr>
          </a:p>
        </p:txBody>
      </p:sp>
      <p:sp>
        <p:nvSpPr>
          <p:cNvPr id="102459" name="Rectangle 59"/>
          <p:cNvSpPr>
            <a:spLocks noChangeArrowheads="1"/>
          </p:cNvSpPr>
          <p:nvPr/>
        </p:nvSpPr>
        <p:spPr bwMode="auto">
          <a:xfrm>
            <a:off x="5715000" y="4267200"/>
            <a:ext cx="21558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Electricity flows and the bulb lights.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autoUpdateAnimBg="0"/>
      <p:bldP spid="102404" grpId="0" autoUpdateAnimBg="0"/>
      <p:bldP spid="102449" grpId="0" animBg="1"/>
      <p:bldP spid="102456" grpId="0" animBg="1"/>
      <p:bldP spid="102457" grpId="0" animBg="1"/>
      <p:bldP spid="102458" grpId="0" autoUpdateAnimBg="0"/>
      <p:bldP spid="10245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32766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Elastic energy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609600" y="1143000"/>
            <a:ext cx="5029200" cy="465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" charset="0"/>
              </a:rPr>
              <a:t>If you squash or c_______ an object or material, when you let go some materials have the p_______ to return to their original shape. We call the energy stored in a squashed or compressed material e_____ energy. 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latin typeface="Arial" charset="0"/>
              </a:rPr>
              <a:t>The same is true for materials that are s_______ (put under t_____) they too have the potential to return to their original shape. They too store elastic energy. </a:t>
            </a: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6019800" y="4114800"/>
            <a:ext cx="1905000" cy="198120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A603AB"/>
            </a:extrusionClr>
          </a:sp3d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6553200" y="4572000"/>
            <a:ext cx="838200" cy="381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GB" sz="2400">
                <a:solidFill>
                  <a:srgbClr val="000000"/>
                </a:solidFill>
                <a:latin typeface="Arial" charset="0"/>
              </a:rPr>
              <a:t>Press</a:t>
            </a: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6705600" y="5410200"/>
            <a:ext cx="457200" cy="533400"/>
          </a:xfrm>
          <a:prstGeom prst="upArrow">
            <a:avLst>
              <a:gd name="adj1" fmla="val 50000"/>
              <a:gd name="adj2" fmla="val 29167"/>
            </a:avLst>
          </a:prstGeom>
          <a:solidFill>
            <a:schemeClr val="tx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1386" name="Oval 10"/>
          <p:cNvSpPr>
            <a:spLocks noChangeArrowheads="1"/>
          </p:cNvSpPr>
          <p:nvPr/>
        </p:nvSpPr>
        <p:spPr bwMode="auto">
          <a:xfrm>
            <a:off x="6705600" y="51816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n-GB" sz="2400">
              <a:solidFill>
                <a:srgbClr val="FF99FF"/>
              </a:solidFill>
              <a:latin typeface="Arial" charset="0"/>
            </a:endParaRP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5867400" y="1295400"/>
            <a:ext cx="2743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FF"/>
                </a:solidFill>
                <a:latin typeface="Arial" charset="0"/>
              </a:rPr>
              <a:t>A Jack-in-the-box stores elastic energy</a:t>
            </a:r>
          </a:p>
        </p:txBody>
      </p:sp>
      <p:sp>
        <p:nvSpPr>
          <p:cNvPr id="101388" name="AutoShape 12" descr="Wide upward diagonal"/>
          <p:cNvSpPr>
            <a:spLocks noChangeArrowheads="1"/>
          </p:cNvSpPr>
          <p:nvPr/>
        </p:nvSpPr>
        <p:spPr bwMode="auto">
          <a:xfrm rot="2829060">
            <a:off x="4948238" y="2459038"/>
            <a:ext cx="2552700" cy="3352800"/>
          </a:xfrm>
          <a:custGeom>
            <a:avLst/>
            <a:gdLst>
              <a:gd name="G0" fmla="+- 5829 0 0"/>
              <a:gd name="G1" fmla="+- -8810924 0 0"/>
              <a:gd name="G2" fmla="+- 0 0 -8810924"/>
              <a:gd name="T0" fmla="*/ 0 256 1"/>
              <a:gd name="T1" fmla="*/ 180 256 1"/>
              <a:gd name="G3" fmla="+- -8810924 T0 T1"/>
              <a:gd name="T2" fmla="*/ 0 256 1"/>
              <a:gd name="T3" fmla="*/ 90 256 1"/>
              <a:gd name="G4" fmla="+- -8810924 T2 T3"/>
              <a:gd name="G5" fmla="*/ G4 2 1"/>
              <a:gd name="T4" fmla="*/ 90 256 1"/>
              <a:gd name="T5" fmla="*/ 0 256 1"/>
              <a:gd name="G6" fmla="+- -8810924 T4 T5"/>
              <a:gd name="G7" fmla="*/ G6 2 1"/>
              <a:gd name="G8" fmla="abs -8810924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829"/>
              <a:gd name="G18" fmla="*/ 5829 1 2"/>
              <a:gd name="G19" fmla="+- G18 5400 0"/>
              <a:gd name="G20" fmla="cos G19 -8810924"/>
              <a:gd name="G21" fmla="sin G19 -8810924"/>
              <a:gd name="G22" fmla="+- G20 10800 0"/>
              <a:gd name="G23" fmla="+- G21 10800 0"/>
              <a:gd name="G24" fmla="+- 10800 0 G20"/>
              <a:gd name="G25" fmla="+- 5829 10800 0"/>
              <a:gd name="G26" fmla="?: G9 G17 G25"/>
              <a:gd name="G27" fmla="?: G9 0 21600"/>
              <a:gd name="G28" fmla="cos 10800 -8810924"/>
              <a:gd name="G29" fmla="sin 10800 -8810924"/>
              <a:gd name="G30" fmla="sin 5829 -8810924"/>
              <a:gd name="G31" fmla="+- G28 10800 0"/>
              <a:gd name="G32" fmla="+- G29 10800 0"/>
              <a:gd name="G33" fmla="+- G30 10800 0"/>
              <a:gd name="G34" fmla="?: G4 0 G31"/>
              <a:gd name="G35" fmla="?: -8810924 G34 0"/>
              <a:gd name="G36" fmla="?: G6 G35 G31"/>
              <a:gd name="G37" fmla="+- 21600 0 G36"/>
              <a:gd name="G38" fmla="?: G4 0 G33"/>
              <a:gd name="G39" fmla="?: -8810924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4977 w 21600"/>
              <a:gd name="T15" fmla="*/ 4863 h 21600"/>
              <a:gd name="T16" fmla="*/ 10800 w 21600"/>
              <a:gd name="T17" fmla="*/ 4971 h 21600"/>
              <a:gd name="T18" fmla="*/ 16623 w 21600"/>
              <a:gd name="T19" fmla="*/ 4863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6718" y="6638"/>
                </a:moveTo>
                <a:cubicBezTo>
                  <a:pt x="7808" y="5569"/>
                  <a:pt x="9273" y="4970"/>
                  <a:pt x="10800" y="4971"/>
                </a:cubicBezTo>
                <a:cubicBezTo>
                  <a:pt x="12326" y="4971"/>
                  <a:pt x="13791" y="5569"/>
                  <a:pt x="14881" y="6638"/>
                </a:cubicBezTo>
                <a:lnTo>
                  <a:pt x="18362" y="3089"/>
                </a:lnTo>
                <a:cubicBezTo>
                  <a:pt x="16343" y="1109"/>
                  <a:pt x="13628" y="-1"/>
                  <a:pt x="10799" y="0"/>
                </a:cubicBezTo>
                <a:cubicBezTo>
                  <a:pt x="7971" y="0"/>
                  <a:pt x="5256" y="1109"/>
                  <a:pt x="3237" y="3089"/>
                </a:cubicBezTo>
                <a:close/>
              </a:path>
            </a:pathLst>
          </a:custGeom>
          <a:pattFill prst="wdUpDiag">
            <a:fgClr>
              <a:schemeClr val="tx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9432925" y="2479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sz="2400">
              <a:latin typeface="Arial" charset="0"/>
            </a:endParaRPr>
          </a:p>
        </p:txBody>
      </p:sp>
      <p:sp>
        <p:nvSpPr>
          <p:cNvPr id="101390" name="Text Box 14"/>
          <p:cNvSpPr txBox="1">
            <a:spLocks noChangeArrowheads="1"/>
          </p:cNvSpPr>
          <p:nvPr/>
        </p:nvSpPr>
        <p:spPr bwMode="auto">
          <a:xfrm>
            <a:off x="3886200" y="2667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400">
              <a:latin typeface="Arial" charset="0"/>
            </a:endParaRP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 rot="414420">
            <a:off x="3505200" y="2057400"/>
            <a:ext cx="2895600" cy="1916113"/>
          </a:xfrm>
          <a:prstGeom prst="rect">
            <a:avLst/>
          </a:prstGeom>
          <a:solidFill>
            <a:srgbClr val="660066"/>
          </a:solidFill>
          <a:ln w="38100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1800">
              <a:solidFill>
                <a:schemeClr val="bg1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4800">
                <a:solidFill>
                  <a:schemeClr val="bg1"/>
                </a:solidFill>
                <a:latin typeface="Arial" charset="0"/>
              </a:rPr>
              <a:t>Boo!!!!</a:t>
            </a:r>
          </a:p>
          <a:p>
            <a:pPr>
              <a:spcBef>
                <a:spcPct val="50000"/>
              </a:spcBef>
            </a:pPr>
            <a:endParaRPr lang="en-GB" sz="1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1392" name="Text Box 16"/>
          <p:cNvSpPr txBox="1">
            <a:spLocks noChangeArrowheads="1"/>
          </p:cNvSpPr>
          <p:nvPr/>
        </p:nvSpPr>
        <p:spPr bwMode="auto">
          <a:xfrm>
            <a:off x="2971800" y="1143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F0000"/>
                </a:solidFill>
                <a:latin typeface="Arial" charset="0"/>
              </a:rPr>
              <a:t>ompress</a:t>
            </a:r>
          </a:p>
        </p:txBody>
      </p:sp>
      <p:sp>
        <p:nvSpPr>
          <p:cNvPr id="101393" name="Rectangle 17"/>
          <p:cNvSpPr>
            <a:spLocks noChangeArrowheads="1"/>
          </p:cNvSpPr>
          <p:nvPr/>
        </p:nvSpPr>
        <p:spPr bwMode="auto">
          <a:xfrm>
            <a:off x="4162425" y="1857375"/>
            <a:ext cx="116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Arial" charset="0"/>
              </a:rPr>
              <a:t>otential</a:t>
            </a:r>
          </a:p>
        </p:txBody>
      </p:sp>
      <p:sp>
        <p:nvSpPr>
          <p:cNvPr id="101394" name="Rectangle 18"/>
          <p:cNvSpPr>
            <a:spLocks noChangeArrowheads="1"/>
          </p:cNvSpPr>
          <p:nvPr/>
        </p:nvSpPr>
        <p:spPr bwMode="auto">
          <a:xfrm>
            <a:off x="1314450" y="4238625"/>
            <a:ext cx="128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Arial" charset="0"/>
              </a:rPr>
              <a:t>tretched</a:t>
            </a:r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4114800" y="4238625"/>
            <a:ext cx="1084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Arial" charset="0"/>
              </a:rPr>
              <a:t>ension</a:t>
            </a:r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796925" y="3324225"/>
            <a:ext cx="879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latin typeface="Arial" charset="0"/>
              </a:rPr>
              <a:t>lastic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" fill="hold"/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" fill="hold"/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" fill="hold"/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" fill="hold"/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utoUpdateAnimBg="0"/>
      <p:bldP spid="101387" grpId="0" autoUpdateAnimBg="0"/>
      <p:bldP spid="101388" grpId="0" animBg="1"/>
      <p:bldP spid="101391" grpId="0" animBg="1" autoUpdateAnimBg="0"/>
      <p:bldP spid="101392" grpId="0" autoUpdateAnimBg="0"/>
      <p:bldP spid="101393" grpId="0" autoUpdateAnimBg="0"/>
      <p:bldP spid="101394" grpId="0" autoUpdateAnimBg="0"/>
      <p:bldP spid="101395" grpId="0" autoUpdateAnimBg="0"/>
      <p:bldP spid="10139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1148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Chemical energy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71472" y="1500174"/>
            <a:ext cx="7772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GB" sz="2400" dirty="0">
                <a:latin typeface="Arial" charset="0"/>
              </a:rPr>
              <a:t>When chemical bonds are broken they can release </a:t>
            </a:r>
          </a:p>
          <a:p>
            <a:pPr marL="457200" indent="-457200" algn="l"/>
            <a:r>
              <a:rPr lang="en-GB" sz="2400" dirty="0">
                <a:latin typeface="Arial" charset="0"/>
              </a:rPr>
              <a:t>energy. The energy stored in these chemical bonds</a:t>
            </a:r>
          </a:p>
          <a:p>
            <a:pPr marL="457200" indent="-457200" algn="l"/>
            <a:r>
              <a:rPr lang="en-GB" sz="2400" dirty="0">
                <a:latin typeface="Arial" charset="0"/>
              </a:rPr>
              <a:t>is referred to as chemical energy. </a:t>
            </a:r>
          </a:p>
          <a:p>
            <a:pPr marL="457200" indent="-457200" algn="l"/>
            <a:endParaRPr lang="en-GB" sz="2400" dirty="0">
              <a:latin typeface="Arial" charset="0"/>
            </a:endParaRPr>
          </a:p>
          <a:p>
            <a:pPr marL="457200" indent="-457200" algn="l"/>
            <a:r>
              <a:rPr lang="en-GB" sz="2400" dirty="0">
                <a:latin typeface="Arial" charset="0"/>
              </a:rPr>
              <a:t>The three sources of chemical energy you need to know</a:t>
            </a:r>
          </a:p>
          <a:p>
            <a:pPr marL="457200" indent="-457200"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about are: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Arial" charset="0"/>
              </a:rPr>
              <a:t>___________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Arial" charset="0"/>
              </a:rPr>
              <a:t>___________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GB" sz="2400" dirty="0">
                <a:latin typeface="Arial" charset="0"/>
              </a:rPr>
              <a:t>___________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1357290" y="4000504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FF0000"/>
                </a:solidFill>
                <a:latin typeface="Arial" charset="0"/>
              </a:rPr>
              <a:t>Batteries</a:t>
            </a: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1643042" y="4572008"/>
            <a:ext cx="930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latin typeface="Arial" charset="0"/>
              </a:rPr>
              <a:t>Fuels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643063" y="3429000"/>
            <a:ext cx="6129337" cy="2730500"/>
            <a:chOff x="1083" y="2304"/>
            <a:chExt cx="3861" cy="1720"/>
          </a:xfrm>
        </p:grpSpPr>
        <p:sp>
          <p:nvSpPr>
            <p:cNvPr id="104454" name="Rectangle 6"/>
            <p:cNvSpPr>
              <a:spLocks noChangeArrowheads="1"/>
            </p:cNvSpPr>
            <p:nvPr/>
          </p:nvSpPr>
          <p:spPr bwMode="auto">
            <a:xfrm>
              <a:off x="1083" y="3384"/>
              <a:ext cx="5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400" dirty="0">
                  <a:solidFill>
                    <a:srgbClr val="FF0000"/>
                  </a:solidFill>
                  <a:latin typeface="Arial" charset="0"/>
                </a:rPr>
                <a:t>Food</a:t>
              </a:r>
            </a:p>
          </p:txBody>
        </p:sp>
        <p:pic>
          <p:nvPicPr>
            <p:cNvPr id="104460" name="Picture 12" descr="\\AARDVARK\Boardworks\Content 1\Science\IMAGES\food pyramid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000066"/>
                </a:clrFrom>
                <a:clrTo>
                  <a:srgbClr val="000066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" y="2304"/>
              <a:ext cx="2016" cy="172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 autoUpdateAnimBg="0"/>
      <p:bldP spid="104453" grpId="0" autoUpdateAnimBg="0"/>
      <p:bldP spid="104454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029200" cy="5334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Gravitational energy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0" y="1357298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Any object in a gravitational field has gravitational potential energy due to its position in that field.</a:t>
            </a:r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785786" y="2643182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dirty="0">
                <a:solidFill>
                  <a:srgbClr val="FF3300"/>
                </a:solidFill>
                <a:latin typeface="Arial" charset="0"/>
              </a:rPr>
              <a:t>Moon</a:t>
            </a:r>
          </a:p>
        </p:txBody>
      </p:sp>
      <p:sp>
        <p:nvSpPr>
          <p:cNvPr id="105497" name="Rectangle 25"/>
          <p:cNvSpPr>
            <a:spLocks noChangeArrowheads="1"/>
          </p:cNvSpPr>
          <p:nvPr/>
        </p:nvSpPr>
        <p:spPr bwMode="auto">
          <a:xfrm>
            <a:off x="4162425" y="5486400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FF3300"/>
                </a:solidFill>
                <a:latin typeface="Arial" charset="0"/>
              </a:rPr>
              <a:t>Earth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214313" y="2286000"/>
            <a:ext cx="7970838" cy="2387600"/>
            <a:chOff x="135" y="1440"/>
            <a:chExt cx="5021" cy="1504"/>
          </a:xfrm>
        </p:grpSpPr>
        <p:sp>
          <p:nvSpPr>
            <p:cNvPr id="105494" name="Text Box 22"/>
            <p:cNvSpPr txBox="1">
              <a:spLocks noChangeArrowheads="1"/>
            </p:cNvSpPr>
            <p:nvPr/>
          </p:nvSpPr>
          <p:spPr bwMode="auto">
            <a:xfrm>
              <a:off x="135" y="1665"/>
              <a:ext cx="336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000" dirty="0">
                  <a:latin typeface="Arial" charset="0"/>
                </a:rPr>
                <a:t>The _____ has gravitational potential energy due to the gravitational field of the Earth. </a:t>
              </a:r>
            </a:p>
          </p:txBody>
        </p:sp>
        <p:pic>
          <p:nvPicPr>
            <p:cNvPr id="105498" name="Picture 26" descr="\\AARDVARK\Boardworks\Content 1\Science\IMAGES\earth white background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48" y="1440"/>
              <a:ext cx="1508" cy="1504"/>
            </a:xfrm>
            <a:prstGeom prst="rect">
              <a:avLst/>
            </a:prstGeom>
            <a:noFill/>
          </p:spPr>
        </p:pic>
        <p:pic>
          <p:nvPicPr>
            <p:cNvPr id="105500" name="Picture 28" descr="\\AARDVARK\Boardworks\Content 1\Science\IMAGES\Physics KS4\EARTH AND BEYOND\moon.jpg"/>
            <p:cNvPicPr>
              <a:picLocks noChangeAspect="1" noChangeArrowheads="1"/>
            </p:cNvPicPr>
            <p:nvPr/>
          </p:nvPicPr>
          <p:blipFill>
            <a:blip r:embed="rId3"/>
            <a:srcRect r="36946"/>
            <a:stretch>
              <a:fillRect/>
            </a:stretch>
          </p:blipFill>
          <p:spPr bwMode="auto">
            <a:xfrm>
              <a:off x="3216" y="1920"/>
              <a:ext cx="384" cy="569"/>
            </a:xfrm>
            <a:prstGeom prst="rect">
              <a:avLst/>
            </a:prstGeom>
            <a:noFill/>
          </p:spPr>
        </p:pic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0" y="3402013"/>
            <a:ext cx="8839200" cy="2786062"/>
            <a:chOff x="0" y="2143"/>
            <a:chExt cx="5568" cy="1755"/>
          </a:xfrm>
        </p:grpSpPr>
        <p:sp>
          <p:nvSpPr>
            <p:cNvPr id="105495" name="Text Box 23"/>
            <p:cNvSpPr txBox="1">
              <a:spLocks noChangeArrowheads="1"/>
            </p:cNvSpPr>
            <p:nvPr/>
          </p:nvSpPr>
          <p:spPr bwMode="auto">
            <a:xfrm>
              <a:off x="2304" y="3456"/>
              <a:ext cx="326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000">
                  <a:latin typeface="Arial" charset="0"/>
                </a:rPr>
                <a:t>The ____ has gravitational potential energy due to the gravitational field of the Sun. </a:t>
              </a:r>
            </a:p>
          </p:txBody>
        </p:sp>
        <p:pic>
          <p:nvPicPr>
            <p:cNvPr id="105499" name="Picture 27" descr="\\AARDVARK\Boardworks\Content 1\Science\IMAGES\earth white background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0" y="3024"/>
              <a:ext cx="96" cy="96"/>
            </a:xfrm>
            <a:prstGeom prst="rect">
              <a:avLst/>
            </a:prstGeom>
            <a:noFill/>
          </p:spPr>
        </p:pic>
        <p:pic>
          <p:nvPicPr>
            <p:cNvPr id="105501" name="Picture 29" descr="\\AARDVARK\Boardworks\Content 1\Science\IMAGES\Physics KS4\EARTH AND BEYOND\sun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2143"/>
              <a:ext cx="1584" cy="148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nimBg="1" autoUpdateAnimBg="0"/>
      <p:bldP spid="105493" grpId="0" autoUpdateAnimBg="0"/>
      <p:bldP spid="105496" grpId="0" autoUpdateAnimBg="0"/>
      <p:bldP spid="105497" grpId="0" autoUpdateAnimBg="0"/>
      <p:bldP spid="105494" grpId="0" autoUpdateAnimBg="0"/>
      <p:bldP spid="10549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Changes in gravitational potential energy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1143000" y="1066800"/>
            <a:ext cx="6934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For an object in Earth’s gravitational field:</a:t>
            </a:r>
          </a:p>
          <a:p>
            <a:pPr>
              <a:spcBef>
                <a:spcPct val="50000"/>
              </a:spcBef>
            </a:pPr>
            <a:endParaRPr lang="en-GB" sz="2400">
              <a:latin typeface="Arial" charset="0"/>
            </a:endParaRPr>
          </a:p>
        </p:txBody>
      </p:sp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533400" y="2133600"/>
            <a:ext cx="3962400" cy="347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If an object falls will it gain or lose gravitational potential energy?</a:t>
            </a:r>
            <a:endParaRPr lang="en-GB" dirty="0">
              <a:latin typeface="Arial" charset="0"/>
            </a:endParaRPr>
          </a:p>
          <a:p>
            <a:pPr>
              <a:spcBef>
                <a:spcPct val="50000"/>
              </a:spcBef>
            </a:pPr>
            <a:endParaRPr lang="en-GB" dirty="0">
              <a:latin typeface="Arial" charset="0"/>
            </a:endParaRPr>
          </a:p>
        </p:txBody>
      </p:sp>
      <p:sp>
        <p:nvSpPr>
          <p:cNvPr id="106503" name="Rectangle 7"/>
          <p:cNvSpPr>
            <a:spLocks noChangeArrowheads="1"/>
          </p:cNvSpPr>
          <p:nvPr/>
        </p:nvSpPr>
        <p:spPr bwMode="auto">
          <a:xfrm>
            <a:off x="4495800" y="2133600"/>
            <a:ext cx="42338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If an object moves up will it gain or lose gravitational potential energy?</a:t>
            </a:r>
          </a:p>
        </p:txBody>
      </p:sp>
      <p:sp>
        <p:nvSpPr>
          <p:cNvPr id="106505" name="Oval 9"/>
          <p:cNvSpPr>
            <a:spLocks noChangeArrowheads="1"/>
          </p:cNvSpPr>
          <p:nvPr/>
        </p:nvSpPr>
        <p:spPr bwMode="auto">
          <a:xfrm>
            <a:off x="2286000" y="3352800"/>
            <a:ext cx="609600" cy="533400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2286000" y="4038600"/>
            <a:ext cx="609600" cy="533400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7" name="Oval 11"/>
          <p:cNvSpPr>
            <a:spLocks noChangeArrowheads="1"/>
          </p:cNvSpPr>
          <p:nvPr/>
        </p:nvSpPr>
        <p:spPr bwMode="auto">
          <a:xfrm>
            <a:off x="2286000" y="4724400"/>
            <a:ext cx="609600" cy="533400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8" name="Oval 12"/>
          <p:cNvSpPr>
            <a:spLocks noChangeArrowheads="1"/>
          </p:cNvSpPr>
          <p:nvPr/>
        </p:nvSpPr>
        <p:spPr bwMode="auto">
          <a:xfrm>
            <a:off x="2286000" y="5410200"/>
            <a:ext cx="609600" cy="533400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09" name="Oval 13"/>
          <p:cNvSpPr>
            <a:spLocks noChangeArrowheads="1"/>
          </p:cNvSpPr>
          <p:nvPr/>
        </p:nvSpPr>
        <p:spPr bwMode="auto">
          <a:xfrm>
            <a:off x="6400800" y="5410200"/>
            <a:ext cx="609600" cy="533400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10" name="Oval 14"/>
          <p:cNvSpPr>
            <a:spLocks noChangeArrowheads="1"/>
          </p:cNvSpPr>
          <p:nvPr/>
        </p:nvSpPr>
        <p:spPr bwMode="auto">
          <a:xfrm>
            <a:off x="6400800" y="4724400"/>
            <a:ext cx="609600" cy="533400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11" name="Oval 15"/>
          <p:cNvSpPr>
            <a:spLocks noChangeArrowheads="1"/>
          </p:cNvSpPr>
          <p:nvPr/>
        </p:nvSpPr>
        <p:spPr bwMode="auto">
          <a:xfrm>
            <a:off x="6400800" y="4038600"/>
            <a:ext cx="609600" cy="533400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12" name="Oval 16"/>
          <p:cNvSpPr>
            <a:spLocks noChangeArrowheads="1"/>
          </p:cNvSpPr>
          <p:nvPr/>
        </p:nvSpPr>
        <p:spPr bwMode="auto">
          <a:xfrm>
            <a:off x="6400800" y="3352800"/>
            <a:ext cx="609600" cy="533400"/>
          </a:xfrm>
          <a:prstGeom prst="ellipse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14" name="Oval 18"/>
          <p:cNvSpPr>
            <a:spLocks noChangeArrowheads="1"/>
          </p:cNvSpPr>
          <p:nvPr/>
        </p:nvSpPr>
        <p:spPr bwMode="auto">
          <a:xfrm>
            <a:off x="785786" y="2500306"/>
            <a:ext cx="828676" cy="500066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15" name="Oval 19"/>
          <p:cNvSpPr>
            <a:spLocks noChangeArrowheads="1"/>
          </p:cNvSpPr>
          <p:nvPr/>
        </p:nvSpPr>
        <p:spPr bwMode="auto">
          <a:xfrm>
            <a:off x="4500562" y="2500306"/>
            <a:ext cx="762000" cy="457200"/>
          </a:xfrm>
          <a:prstGeom prst="ellips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6518" name="Line 22"/>
          <p:cNvSpPr>
            <a:spLocks noChangeShapeType="1"/>
          </p:cNvSpPr>
          <p:nvPr/>
        </p:nvSpPr>
        <p:spPr bwMode="auto">
          <a:xfrm>
            <a:off x="1295400" y="3505200"/>
            <a:ext cx="0" cy="228600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6519" name="Line 23"/>
          <p:cNvSpPr>
            <a:spLocks noChangeShapeType="1"/>
          </p:cNvSpPr>
          <p:nvPr/>
        </p:nvSpPr>
        <p:spPr bwMode="auto">
          <a:xfrm>
            <a:off x="5486400" y="3505200"/>
            <a:ext cx="0" cy="228600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0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06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6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2" grpId="0" autoUpdateAnimBg="0"/>
      <p:bldP spid="106503" grpId="0" autoUpdateAnimBg="0"/>
      <p:bldP spid="106505" grpId="0" animBg="1"/>
      <p:bldP spid="106506" grpId="0" animBg="1"/>
      <p:bldP spid="106507" grpId="0" animBg="1"/>
      <p:bldP spid="106508" grpId="0" animBg="1"/>
      <p:bldP spid="106509" grpId="0" animBg="1"/>
      <p:bldP spid="106510" grpId="0" animBg="1"/>
      <p:bldP spid="106511" grpId="0" animBg="1"/>
      <p:bldP spid="106512" grpId="0" animBg="1"/>
      <p:bldP spid="106514" grpId="0" animBg="1"/>
      <p:bldP spid="106515" grpId="0" animBg="1"/>
      <p:bldP spid="106518" grpId="0" animBg="1"/>
      <p:bldP spid="1065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8768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GPE=Wh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57158" y="714356"/>
            <a:ext cx="835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000" dirty="0">
                <a:solidFill>
                  <a:schemeClr val="accent2"/>
                </a:solidFill>
                <a:latin typeface="Arial" charset="0"/>
              </a:rPr>
              <a:t>We can calculate the change in gravitational potential energy (GPE) for a moving object using the formula below: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90600" y="1981200"/>
            <a:ext cx="6831013" cy="1287463"/>
            <a:chOff x="624" y="1248"/>
            <a:chExt cx="4303" cy="811"/>
          </a:xfrm>
        </p:grpSpPr>
        <p:sp>
          <p:nvSpPr>
            <p:cNvPr id="110596" name="Rectangle 4"/>
            <p:cNvSpPr>
              <a:spLocks noChangeArrowheads="1"/>
            </p:cNvSpPr>
            <p:nvPr/>
          </p:nvSpPr>
          <p:spPr bwMode="auto">
            <a:xfrm>
              <a:off x="624" y="1248"/>
              <a:ext cx="4303" cy="294"/>
            </a:xfrm>
            <a:prstGeom prst="rect">
              <a:avLst/>
            </a:prstGeom>
            <a:noFill/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660066"/>
                  </a:solidFill>
                  <a:latin typeface="Arial" charset="0"/>
                </a:rPr>
                <a:t>Change in GPE = Weight x Change in height</a:t>
              </a:r>
            </a:p>
          </p:txBody>
        </p:sp>
        <p:sp>
          <p:nvSpPr>
            <p:cNvPr id="110598" name="Text Box 6"/>
            <p:cNvSpPr txBox="1">
              <a:spLocks noChangeArrowheads="1"/>
            </p:cNvSpPr>
            <p:nvPr/>
          </p:nvSpPr>
          <p:spPr bwMode="auto">
            <a:xfrm>
              <a:off x="2112" y="1688"/>
              <a:ext cx="1256" cy="371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3200">
                  <a:solidFill>
                    <a:schemeClr val="bg1"/>
                  </a:solidFill>
                  <a:latin typeface="Arial" charset="0"/>
                </a:rPr>
                <a:t>GPE=Wh</a:t>
              </a:r>
            </a:p>
          </p:txBody>
        </p:sp>
      </p:grp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2401888" y="3810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Arial" charset="0"/>
              </a:rPr>
              <a:t>GPE measured in Joules (J)</a:t>
            </a:r>
          </a:p>
        </p:txBody>
      </p:sp>
      <p:sp>
        <p:nvSpPr>
          <p:cNvPr id="110600" name="Rectangle 8"/>
          <p:cNvSpPr>
            <a:spLocks noChangeArrowheads="1"/>
          </p:cNvSpPr>
          <p:nvPr/>
        </p:nvSpPr>
        <p:spPr bwMode="auto">
          <a:xfrm>
            <a:off x="1905000" y="4497388"/>
            <a:ext cx="508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solidFill>
                  <a:schemeClr val="accent2"/>
                </a:solidFill>
                <a:latin typeface="Arial" charset="0"/>
              </a:rPr>
              <a:t>Weight measured in Newtons (N)</a:t>
            </a: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2057400" y="5195888"/>
            <a:ext cx="477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solidFill>
                  <a:schemeClr val="accent2"/>
                </a:solidFill>
                <a:latin typeface="Arial" charset="0"/>
              </a:rPr>
              <a:t>Height measured in Metres (</a:t>
            </a:r>
            <a:r>
              <a:rPr lang="en-GB" sz="24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m</a:t>
            </a:r>
            <a:r>
              <a:rPr lang="en-GB" sz="24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0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 autoUpdateAnimBg="0"/>
      <p:bldP spid="110598" grpId="0" animBg="1" autoUpdateAnimBg="0"/>
      <p:bldP spid="110599" grpId="0" autoUpdateAnimBg="0"/>
      <p:bldP spid="110600" grpId="0" autoUpdateAnimBg="0"/>
      <p:bldP spid="1106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Core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Demonstrate an understanding that an object may have energy due to its motion or its position, and that energy may be transferred </a:t>
            </a:r>
            <a:r>
              <a:rPr lang="es-ES" dirty="0" smtClean="0"/>
              <a:t>and </a:t>
            </a:r>
            <a:r>
              <a:rPr lang="es-ES" dirty="0" err="1" smtClean="0"/>
              <a:t>stored</a:t>
            </a:r>
            <a:endParaRPr lang="es-ES" dirty="0" smtClean="0"/>
          </a:p>
          <a:p>
            <a:r>
              <a:rPr lang="en-US" dirty="0" smtClean="0"/>
              <a:t>Give examples of energy in different forms, </a:t>
            </a:r>
            <a:r>
              <a:rPr lang="es-ES" dirty="0" err="1" smtClean="0"/>
              <a:t>including</a:t>
            </a:r>
            <a:r>
              <a:rPr lang="es-ES" dirty="0" smtClean="0"/>
              <a:t> </a:t>
            </a:r>
            <a:r>
              <a:rPr lang="es-ES" dirty="0" err="1" smtClean="0"/>
              <a:t>kinetic</a:t>
            </a:r>
            <a:r>
              <a:rPr lang="es-ES" dirty="0" smtClean="0"/>
              <a:t>, </a:t>
            </a:r>
            <a:r>
              <a:rPr lang="es-ES" dirty="0" err="1" smtClean="0"/>
              <a:t>gravitational</a:t>
            </a:r>
            <a:r>
              <a:rPr lang="es-ES" dirty="0" smtClean="0"/>
              <a:t>, </a:t>
            </a:r>
            <a:r>
              <a:rPr lang="es-ES" dirty="0" err="1" smtClean="0"/>
              <a:t>chemical</a:t>
            </a:r>
            <a:r>
              <a:rPr lang="es-ES" dirty="0" smtClean="0"/>
              <a:t>, </a:t>
            </a:r>
            <a:r>
              <a:rPr lang="en-US" dirty="0" smtClean="0"/>
              <a:t>strain, nuclear, internal, electrical, light and </a:t>
            </a:r>
            <a:r>
              <a:rPr lang="es-ES" dirty="0" err="1" smtClean="0"/>
              <a:t>sound</a:t>
            </a:r>
            <a:endParaRPr lang="es-ES" dirty="0" smtClean="0"/>
          </a:p>
          <a:p>
            <a:r>
              <a:rPr lang="en-US" dirty="0" smtClean="0"/>
              <a:t>Give examples of the conversion of energy from one form to another, and of its transfer from one place to another</a:t>
            </a:r>
          </a:p>
          <a:p>
            <a:r>
              <a:rPr lang="en-US" dirty="0" smtClean="0"/>
              <a:t>Apply the principle of energy conservation to </a:t>
            </a:r>
            <a:r>
              <a:rPr lang="es-ES" dirty="0" smtClean="0"/>
              <a:t>simple </a:t>
            </a:r>
            <a:r>
              <a:rPr lang="es-ES" dirty="0" err="1" smtClean="0"/>
              <a:t>examples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0386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A parachutist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285720" y="1500174"/>
            <a:ext cx="4267200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Arial" charset="0"/>
              </a:rPr>
              <a:t>A parachutist of weight 600N jumps from a plane, 2000m above the ground. 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Arial" charset="0"/>
              </a:rPr>
              <a:t>How much gravitational potential energy will she have lost when she reaches the ground?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785786" y="4429132"/>
            <a:ext cx="7086600" cy="210978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solidFill>
                  <a:srgbClr val="FFFF00"/>
                </a:solidFill>
                <a:latin typeface="Arial" charset="0"/>
              </a:rPr>
              <a:t>     </a:t>
            </a:r>
            <a:r>
              <a:rPr lang="en-GB" sz="2400">
                <a:solidFill>
                  <a:schemeClr val="accent2"/>
                </a:solidFill>
                <a:latin typeface="Arial" charset="0"/>
              </a:rPr>
              <a:t>Change in GPE 	= Weight x change in height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Arial" charset="0"/>
              </a:rPr>
              <a:t>			= W x h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Arial" charset="0"/>
              </a:rPr>
              <a:t>			= 600N x 2 000m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Arial" charset="0"/>
              </a:rPr>
              <a:t>			</a:t>
            </a:r>
            <a:r>
              <a:rPr lang="en-GB" sz="2400" u="sng">
                <a:solidFill>
                  <a:schemeClr val="accent2"/>
                </a:solidFill>
                <a:latin typeface="Arial" charset="0"/>
              </a:rPr>
              <a:t>= 1 200 000 </a:t>
            </a:r>
            <a:r>
              <a:rPr lang="en-GB" sz="2000" u="sng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J</a:t>
            </a:r>
          </a:p>
        </p:txBody>
      </p:sp>
      <p:pic>
        <p:nvPicPr>
          <p:cNvPr id="112648" name="Picture 8" descr="\\AARDVARK\Boardworks\Content 1\Science\IMAGES\Physics KS4\Types of energy\parachutist in plane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0"/>
            <a:ext cx="1143000" cy="1027113"/>
          </a:xfrm>
          <a:prstGeom prst="rect">
            <a:avLst/>
          </a:prstGeom>
          <a:noFill/>
        </p:spPr>
      </p:pic>
      <p:pic>
        <p:nvPicPr>
          <p:cNvPr id="112649" name="Picture 9" descr="\\AARDVARK\Boardworks\Content 1\Science\IMAGES\Physics KS4\Types of energy\parachutis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800" y="1828800"/>
            <a:ext cx="15494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39624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Kinetic energy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85720" y="1500174"/>
            <a:ext cx="6324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This is the energy possessed by an object due to its movement. 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What factors will increase the amount of kinetic energy a moving object has?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solidFill>
                  <a:srgbClr val="660066"/>
                </a:solidFill>
                <a:latin typeface="Arial" charset="0"/>
              </a:rPr>
              <a:t>The velocity of the object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solidFill>
                  <a:srgbClr val="660066"/>
                </a:solidFill>
                <a:latin typeface="Arial" charset="0"/>
              </a:rPr>
              <a:t>The shape of the object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solidFill>
                  <a:srgbClr val="660066"/>
                </a:solidFill>
                <a:latin typeface="Arial" charset="0"/>
              </a:rPr>
              <a:t>The mass of the object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solidFill>
                  <a:srgbClr val="660066"/>
                </a:solidFill>
                <a:latin typeface="Arial" charset="0"/>
              </a:rPr>
              <a:t>The height of the object</a:t>
            </a:r>
          </a:p>
          <a:p>
            <a:pPr algn="l">
              <a:spcBef>
                <a:spcPct val="50000"/>
              </a:spcBef>
            </a:pPr>
            <a:endParaRPr lang="en-GB" sz="2400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786182" y="3214686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3857620" y="4286256"/>
            <a:ext cx="542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</a:t>
            </a:r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3929058" y="3786190"/>
            <a:ext cx="454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x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 flipV="1">
            <a:off x="3929058" y="4929198"/>
            <a:ext cx="454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4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 autoUpdateAnimBg="0"/>
      <p:bldP spid="114693" grpId="0" autoUpdateAnimBg="0"/>
      <p:bldP spid="114694" grpId="0" autoUpdateAnimBg="0"/>
      <p:bldP spid="11469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0386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Mass and speed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1000100" y="1357298"/>
            <a:ext cx="7543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If you increase the mass of a moving object you increase the kinetic energy. 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If you double the mass, you double the kinetic energy.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000100" y="2786058"/>
            <a:ext cx="7543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If you increase the speed of a moving object you increase the kinetic energy. 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BUT… </a:t>
            </a:r>
            <a:r>
              <a:rPr lang="en-GB" sz="2400" dirty="0">
                <a:solidFill>
                  <a:srgbClr val="660066"/>
                </a:solidFill>
                <a:latin typeface="Arial" charset="0"/>
              </a:rPr>
              <a:t>If you double the speed, you quadruple the kinetic energy.</a:t>
            </a:r>
            <a:endParaRPr lang="en-GB" dirty="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928662" y="4500570"/>
            <a:ext cx="7315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This is why even if you are slightly above the speed limit, you increase the kinetic energy of a moving car a lot, this means it is harder to stop the car and there is more chance of an accident.</a:t>
            </a:r>
            <a:endParaRPr lang="en-GB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autoUpdateAnimBg="0"/>
      <p:bldP spid="11571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3886200" cy="5334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KE=½m(v)²</a:t>
            </a:r>
          </a:p>
        </p:txBody>
      </p:sp>
      <p:sp>
        <p:nvSpPr>
          <p:cNvPr id="117763" name="Text Box 3"/>
          <p:cNvSpPr txBox="1">
            <a:spLocks noChangeArrowheads="1"/>
          </p:cNvSpPr>
          <p:nvPr/>
        </p:nvSpPr>
        <p:spPr bwMode="auto">
          <a:xfrm>
            <a:off x="285720" y="642918"/>
            <a:ext cx="835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solidFill>
                  <a:schemeClr val="accent2"/>
                </a:solidFill>
                <a:latin typeface="Arial" charset="0"/>
              </a:rPr>
              <a:t>We can calculate the kinetic energy (KE) for a moving object using the formula </a:t>
            </a:r>
            <a:r>
              <a:rPr lang="en-GB" sz="2400" dirty="0" smtClean="0">
                <a:solidFill>
                  <a:schemeClr val="accent2"/>
                </a:solidFill>
                <a:latin typeface="Arial" charset="0"/>
              </a:rPr>
              <a:t>:</a:t>
            </a:r>
            <a:endParaRPr lang="en-GB" sz="2400" dirty="0">
              <a:solidFill>
                <a:schemeClr val="accent2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295400" y="1952625"/>
            <a:ext cx="6831013" cy="1228725"/>
            <a:chOff x="816" y="1230"/>
            <a:chExt cx="4303" cy="774"/>
          </a:xfrm>
        </p:grpSpPr>
        <p:sp>
          <p:nvSpPr>
            <p:cNvPr id="117764" name="Rectangle 4"/>
            <p:cNvSpPr>
              <a:spLocks noChangeArrowheads="1"/>
            </p:cNvSpPr>
            <p:nvPr/>
          </p:nvSpPr>
          <p:spPr bwMode="auto">
            <a:xfrm>
              <a:off x="816" y="1230"/>
              <a:ext cx="4303" cy="29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rgbClr val="660066"/>
                  </a:solidFill>
                  <a:latin typeface="Arial" charset="0"/>
                </a:rPr>
                <a:t>Kinetic Energy = ½x mass x(velocity)</a:t>
              </a:r>
              <a:r>
                <a:rPr lang="en-GB" sz="2400" baseline="30000">
                  <a:solidFill>
                    <a:srgbClr val="660066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17766" name="Text Box 6"/>
            <p:cNvSpPr txBox="1">
              <a:spLocks noChangeArrowheads="1"/>
            </p:cNvSpPr>
            <p:nvPr/>
          </p:nvSpPr>
          <p:spPr bwMode="auto">
            <a:xfrm>
              <a:off x="2144" y="1710"/>
              <a:ext cx="1176" cy="294"/>
            </a:xfrm>
            <a:prstGeom prst="rect">
              <a:avLst/>
            </a:prstGeom>
            <a:solidFill>
              <a:srgbClr val="660066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chemeClr val="bg1"/>
                  </a:solidFill>
                  <a:latin typeface="Arial" charset="0"/>
                </a:rPr>
                <a:t>KE=½mv</a:t>
              </a:r>
              <a:r>
                <a:rPr lang="en-GB" sz="2400" baseline="3000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2527300" y="3667125"/>
            <a:ext cx="378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chemeClr val="accent2"/>
                </a:solidFill>
                <a:latin typeface="Arial" charset="0"/>
              </a:rPr>
              <a:t>KE measured in Joules (J)</a:t>
            </a:r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1966913" y="4278313"/>
            <a:ext cx="4778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2"/>
                </a:solidFill>
                <a:latin typeface="Arial" charset="0"/>
              </a:rPr>
              <a:t>Mass measured in Kilograms (Kg)</a:t>
            </a:r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1130300" y="4976813"/>
            <a:ext cx="650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accent2"/>
                </a:solidFill>
                <a:latin typeface="Arial" charset="0"/>
              </a:rPr>
              <a:t>Velocity measured in Metres per second (</a:t>
            </a:r>
            <a:r>
              <a:rPr lang="en-GB" sz="24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ms</a:t>
            </a:r>
            <a:r>
              <a:rPr lang="en-GB" sz="2400" baseline="30000">
                <a:solidFill>
                  <a:schemeClr val="accent2"/>
                </a:solidFill>
                <a:latin typeface="Arial" charset="0"/>
                <a:sym typeface="Symbol" pitchFamily="18" charset="2"/>
              </a:rPr>
              <a:t>-1</a:t>
            </a:r>
            <a:r>
              <a:rPr lang="en-GB" sz="2400">
                <a:solidFill>
                  <a:schemeClr val="accent2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 autoUpdateAnimBg="0"/>
      <p:bldP spid="117766" grpId="0" animBg="1" autoUpdateAnimBg="0"/>
      <p:bldP spid="117767" grpId="0" autoUpdateAnimBg="0"/>
      <p:bldP spid="117768" grpId="0" autoUpdateAnimBg="0"/>
      <p:bldP spid="117769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772400" cy="5334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Rearranging the kinetic energy formula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838200" y="1066800"/>
            <a:ext cx="7543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  <a:latin typeface="Arial" charset="0"/>
              </a:rPr>
              <a:t>You may be asked to rearrange the kinetic energy </a:t>
            </a:r>
            <a:r>
              <a:rPr lang="en-GB" sz="2400" dirty="0">
                <a:latin typeface="Arial" charset="0"/>
              </a:rPr>
              <a:t>formula so you can calculate the mass of a moving object or the velocity of a moving object. 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If you do not think you can rearrange the formula in the examination, learn the rearranged formulae. </a:t>
            </a:r>
          </a:p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Do you know what the two formula would be for mass and velocity?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42910" y="4714884"/>
            <a:ext cx="6172200" cy="1042988"/>
            <a:chOff x="720" y="2976"/>
            <a:chExt cx="3888" cy="657"/>
          </a:xfrm>
        </p:grpSpPr>
        <p:sp>
          <p:nvSpPr>
            <p:cNvPr id="116740" name="Text Box 4"/>
            <p:cNvSpPr txBox="1">
              <a:spLocks noChangeArrowheads="1"/>
            </p:cNvSpPr>
            <p:nvPr/>
          </p:nvSpPr>
          <p:spPr bwMode="auto">
            <a:xfrm>
              <a:off x="720" y="2976"/>
              <a:ext cx="1584" cy="657"/>
            </a:xfrm>
            <a:prstGeom prst="rect">
              <a:avLst/>
            </a:prstGeom>
            <a:solidFill>
              <a:srgbClr val="660066"/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chemeClr val="bg1"/>
                  </a:solidFill>
                  <a:latin typeface="Arial" charset="0"/>
                </a:rPr>
                <a:t>Mass = </a:t>
              </a:r>
              <a:r>
                <a:rPr lang="en-GB" sz="2400" u="sng">
                  <a:solidFill>
                    <a:schemeClr val="bg1"/>
                  </a:solidFill>
                  <a:latin typeface="Arial" charset="0"/>
                </a:rPr>
                <a:t>2KE</a:t>
              </a:r>
            </a:p>
            <a:p>
              <a:pPr>
                <a:spcBef>
                  <a:spcPct val="50000"/>
                </a:spcBef>
              </a:pPr>
              <a:r>
                <a:rPr lang="en-GB" sz="2400">
                  <a:solidFill>
                    <a:schemeClr val="bg1"/>
                  </a:solidFill>
                  <a:latin typeface="Arial" charset="0"/>
                </a:rPr>
                <a:t>             (v)</a:t>
              </a:r>
              <a:r>
                <a:rPr lang="en-GB" sz="2400" baseline="30000">
                  <a:solidFill>
                    <a:schemeClr val="bg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116742" name="Text Box 6"/>
            <p:cNvSpPr txBox="1">
              <a:spLocks noChangeArrowheads="1"/>
            </p:cNvSpPr>
            <p:nvPr/>
          </p:nvSpPr>
          <p:spPr bwMode="auto">
            <a:xfrm>
              <a:off x="2700" y="2976"/>
              <a:ext cx="1908" cy="657"/>
            </a:xfrm>
            <a:prstGeom prst="rect">
              <a:avLst/>
            </a:prstGeom>
            <a:solidFill>
              <a:srgbClr val="660066"/>
            </a:solidFill>
            <a:ln w="38100">
              <a:solidFill>
                <a:srgbClr val="FF00FF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Arial" charset="0"/>
                </a:rPr>
                <a:t>Velocity =   </a:t>
              </a:r>
              <a:r>
                <a:rPr lang="en-GB" sz="2400" u="sng" dirty="0">
                  <a:solidFill>
                    <a:schemeClr val="bg1"/>
                  </a:solidFill>
                  <a:latin typeface="Arial" charset="0"/>
                </a:rPr>
                <a:t>2KE</a:t>
              </a:r>
            </a:p>
            <a:p>
              <a:pPr>
                <a:spcBef>
                  <a:spcPct val="50000"/>
                </a:spcBef>
              </a:pPr>
              <a:r>
                <a:rPr lang="en-GB" sz="2400" dirty="0" smtClean="0">
                  <a:solidFill>
                    <a:schemeClr val="bg1"/>
                  </a:solidFill>
                  <a:latin typeface="Arial" charset="0"/>
                </a:rPr>
                <a:t>  	          m</a:t>
              </a:r>
              <a:endParaRPr lang="en-GB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>
              <a:off x="3555" y="3381"/>
              <a:ext cx="90" cy="13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 flipV="1">
              <a:off x="3645" y="3021"/>
              <a:ext cx="96" cy="52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>
              <a:off x="3735" y="3021"/>
              <a:ext cx="432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 advAuto="0"/>
      <p:bldP spid="116740" grpId="0" animBg="1" autoUpdateAnimBg="0"/>
      <p:bldP spid="11674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8006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Kinetic energy calculation 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676400" y="2286000"/>
            <a:ext cx="5638800" cy="1928813"/>
          </a:xfrm>
          <a:prstGeom prst="rect">
            <a:avLst/>
          </a:prstGeom>
          <a:solidFill>
            <a:srgbClr val="660066"/>
          </a:solidFill>
          <a:ln w="9525">
            <a:solidFill>
              <a:srgbClr val="FF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  <a:latin typeface="Arial" charset="0"/>
              </a:rPr>
              <a:t>Kinetic energy 	= </a:t>
            </a:r>
            <a:r>
              <a:rPr lang="en-GB" sz="24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½</a:t>
            </a:r>
            <a:r>
              <a:rPr lang="en-GB" sz="240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sz="24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mass(velocity)</a:t>
            </a:r>
            <a:r>
              <a:rPr lang="en-GB" sz="2400" baseline="30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</a:p>
          <a:p>
            <a:pPr algn="l">
              <a:spcBef>
                <a:spcPct val="50000"/>
              </a:spcBef>
            </a:pPr>
            <a:r>
              <a:rPr lang="en-GB" sz="2400">
                <a:solidFill>
                  <a:schemeClr val="bg1"/>
                </a:solidFill>
                <a:latin typeface="Arial" charset="0"/>
              </a:rPr>
              <a:t> 			= </a:t>
            </a:r>
            <a:r>
              <a:rPr lang="en-GB" sz="24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½ x 400 x(10)</a:t>
            </a:r>
            <a:r>
              <a:rPr lang="en-GB" sz="2400" baseline="30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2</a:t>
            </a:r>
          </a:p>
          <a:p>
            <a:pPr algn="l">
              <a:spcBef>
                <a:spcPct val="50000"/>
              </a:spcBef>
            </a:pPr>
            <a:r>
              <a:rPr lang="en-GB" sz="2400" baseline="30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			</a:t>
            </a:r>
            <a:r>
              <a:rPr lang="en-GB" sz="2400" u="sng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= 20 000 J</a:t>
            </a:r>
          </a:p>
          <a:p>
            <a:pPr algn="l">
              <a:spcBef>
                <a:spcPct val="50000"/>
              </a:spcBef>
            </a:pPr>
            <a:r>
              <a:rPr lang="en-GB" sz="2400" baseline="3000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			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57188" y="642938"/>
            <a:ext cx="7315200" cy="5583238"/>
            <a:chOff x="225" y="405"/>
            <a:chExt cx="4608" cy="3517"/>
          </a:xfrm>
        </p:grpSpPr>
        <p:sp>
          <p:nvSpPr>
            <p:cNvPr id="118787" name="Text Box 3"/>
            <p:cNvSpPr txBox="1">
              <a:spLocks noChangeArrowheads="1"/>
            </p:cNvSpPr>
            <p:nvPr/>
          </p:nvSpPr>
          <p:spPr bwMode="auto">
            <a:xfrm>
              <a:off x="225" y="405"/>
              <a:ext cx="460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GB" sz="2400" dirty="0">
                  <a:solidFill>
                    <a:schemeClr val="bg1"/>
                  </a:solidFill>
                  <a:latin typeface="Arial" charset="0"/>
                </a:rPr>
                <a:t>A car has a mass of 400kg and a velocity of 10 ms</a:t>
              </a:r>
              <a:r>
                <a:rPr lang="en-GB" sz="2400" baseline="30000" dirty="0">
                  <a:solidFill>
                    <a:schemeClr val="bg1"/>
                  </a:solidFill>
                  <a:latin typeface="Arial" charset="0"/>
                </a:rPr>
                <a:t>-1</a:t>
              </a:r>
              <a:r>
                <a:rPr lang="en-GB" sz="2400" dirty="0">
                  <a:solidFill>
                    <a:schemeClr val="bg1"/>
                  </a:solidFill>
                  <a:latin typeface="Arial" charset="0"/>
                </a:rPr>
                <a:t>, what is the kinetic energy of the car?</a:t>
              </a:r>
            </a:p>
          </p:txBody>
        </p:sp>
        <p:pic>
          <p:nvPicPr>
            <p:cNvPr id="118790" name="Picture 6" descr="\\AARDVARK\Boardworks\Content 1\Biology\pictures\cells\ca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72" y="2976"/>
              <a:ext cx="1920" cy="94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 autoUpdateAnimBg="0"/>
      <p:bldP spid="11878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0"/>
            <a:ext cx="79248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What type of energy is stored in a coiled spring?   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2327275"/>
            <a:ext cx="7340600" cy="3741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Sound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Kinetic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Elastic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Gravitational</a:t>
            </a:r>
            <a:endParaRPr lang="en-GB" sz="2800">
              <a:latin typeface="Arial" charset="0"/>
              <a:sym typeface="Symbol" pitchFamily="18" charset="2"/>
            </a:endParaRP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2786050" y="3429000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60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</a:t>
            </a:r>
            <a:endParaRPr lang="en-GB" sz="60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animBg="1" autoUpdateAnimBg="0"/>
      <p:bldP spid="119811" grpId="0" build="p" autoUpdateAnimBg="0" advAuto="0"/>
      <p:bldP spid="11981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77724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algn="l"/>
            <a:r>
              <a:rPr lang="en-GB" sz="2800" dirty="0">
                <a:solidFill>
                  <a:schemeClr val="bg1"/>
                </a:solidFill>
                <a:latin typeface="Arial" charset="0"/>
              </a:rPr>
              <a:t>What type of energy is stored in </a:t>
            </a:r>
            <a:r>
              <a:rPr lang="en-GB" sz="2800" dirty="0" smtClean="0">
                <a:solidFill>
                  <a:schemeClr val="bg1"/>
                </a:solidFill>
                <a:latin typeface="Arial" charset="0"/>
              </a:rPr>
              <a:t>potatoes?   </a:t>
            </a:r>
            <a:endParaRPr lang="en-GB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2327275"/>
            <a:ext cx="7340600" cy="3741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Sound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Gravitational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Chemical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Elastic</a:t>
            </a:r>
            <a:endParaRPr lang="en-GB" sz="2800">
              <a:latin typeface="Arial" charset="0"/>
              <a:sym typeface="Symbol" pitchFamily="18" charset="2"/>
            </a:endParaRPr>
          </a:p>
        </p:txBody>
      </p:sp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3143240" y="3500438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60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</a:t>
            </a:r>
            <a:endParaRPr lang="en-GB" sz="60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 animBg="1" autoUpdateAnimBg="0"/>
      <p:bldP spid="124931" grpId="0" build="p" autoUpdateAnimBg="0" advAuto="0"/>
      <p:bldP spid="12493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914400"/>
            <a:ext cx="7391400" cy="1371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What is the change in gravitational potential energy of a weight of 60N that moves through a distance of 6m?    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2327275"/>
            <a:ext cx="7340600" cy="3741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10J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360J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66J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54J</a:t>
            </a:r>
            <a:endParaRPr lang="en-GB" sz="2800">
              <a:latin typeface="Arial" charset="0"/>
              <a:sym typeface="Symbol" pitchFamily="18" charset="2"/>
            </a:endParaRP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2500298" y="2857496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60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</a:t>
            </a:r>
            <a:endParaRPr lang="en-GB" sz="60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4" grpId="0" animBg="1" autoUpdateAnimBg="0"/>
      <p:bldP spid="125955" grpId="0" build="p" autoUpdateAnimBg="0" advAuto="0"/>
      <p:bldP spid="12595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7696200" cy="990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What is the kinetic energy of a ball of mass 6kg and velocity 5ms</a:t>
            </a:r>
            <a:r>
              <a:rPr lang="en-GB" sz="2800" baseline="30000">
                <a:solidFill>
                  <a:schemeClr val="bg1"/>
                </a:solidFill>
                <a:latin typeface="Arial" charset="0"/>
              </a:rPr>
              <a:t>-1</a:t>
            </a:r>
            <a:r>
              <a:rPr lang="en-GB" sz="2800">
                <a:solidFill>
                  <a:schemeClr val="bg1"/>
                </a:solidFill>
                <a:latin typeface="Arial" charset="0"/>
              </a:rPr>
              <a:t>? 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1700" y="2327275"/>
            <a:ext cx="7340600" cy="37417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75J</a:t>
            </a:r>
            <a:endParaRPr lang="en-GB" sz="2800">
              <a:latin typeface="Arial" charset="0"/>
              <a:sym typeface="Symbol" pitchFamily="18" charset="2"/>
            </a:endParaRP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30J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1.2J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150J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2590800" y="2209800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600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</a:t>
            </a:r>
            <a:endParaRPr lang="en-GB" sz="600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8" grpId="0" animBg="1" autoUpdateAnimBg="0"/>
      <p:bldP spid="126979" grpId="0" build="p" autoUpdateAnimBg="0" advAuto="0"/>
      <p:bldP spid="1269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Supplement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and use the expressions </a:t>
            </a:r>
            <a:r>
              <a:rPr lang="en-US" dirty="0" err="1" smtClean="0"/>
              <a:t>k.e</a:t>
            </a:r>
            <a:r>
              <a:rPr lang="en-US" dirty="0" smtClean="0"/>
              <a:t>. = ½ </a:t>
            </a:r>
            <a:r>
              <a:rPr lang="en-US" i="1" dirty="0" err="1" smtClean="0"/>
              <a:t>mv</a:t>
            </a:r>
            <a:r>
              <a:rPr lang="en-US" i="1" dirty="0" smtClean="0"/>
              <a:t> </a:t>
            </a:r>
            <a:r>
              <a:rPr lang="en-US" i="1" baseline="30000" dirty="0" smtClean="0"/>
              <a:t>2</a:t>
            </a:r>
            <a:r>
              <a:rPr lang="en-US" i="1" dirty="0" smtClean="0"/>
              <a:t> and </a:t>
            </a:r>
            <a:r>
              <a:rPr lang="en-US" i="1" dirty="0" err="1" smtClean="0"/>
              <a:t>p.e</a:t>
            </a:r>
            <a:r>
              <a:rPr lang="en-US" i="1" dirty="0" smtClean="0"/>
              <a:t>. = </a:t>
            </a:r>
            <a:r>
              <a:rPr lang="en-US" i="1" dirty="0" err="1" smtClean="0"/>
              <a:t>mgh</a:t>
            </a:r>
            <a:endParaRPr lang="en-US" i="1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38200"/>
            <a:ext cx="7543800" cy="11430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What type of energy is stored in coal, oil and natural gas?   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9125" y="19812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Light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Heat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Sound</a:t>
            </a:r>
          </a:p>
          <a:p>
            <a:pPr marL="609600" indent="-609600">
              <a:lnSpc>
                <a:spcPct val="150000"/>
              </a:lnSpc>
              <a:buFontTx/>
              <a:buAutoNum type="alphaUcPeriod"/>
            </a:pPr>
            <a:r>
              <a:rPr lang="en-GB" sz="2800">
                <a:latin typeface="Arial" charset="0"/>
              </a:rPr>
              <a:t>Chemical</a:t>
            </a:r>
            <a:endParaRPr lang="en-GB" sz="2800">
              <a:latin typeface="Arial" charset="0"/>
              <a:sym typeface="Symbol" pitchFamily="18" charset="2"/>
            </a:endParaRP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3071802" y="3714752"/>
            <a:ext cx="1066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6000" dirty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</a:t>
            </a:r>
            <a:endParaRPr lang="en-GB" sz="6000" dirty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 animBg="1" autoUpdateAnimBg="0"/>
      <p:bldP spid="128003" grpId="0" build="p" autoUpdateAnimBg="0" advAuto="0"/>
      <p:bldP spid="128004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ENERGY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2"/>
            </a:pPr>
            <a:r>
              <a:rPr lang="es-ES" sz="2800" dirty="0" err="1" smtClean="0"/>
              <a:t>Energy</a:t>
            </a:r>
            <a:r>
              <a:rPr lang="es-ES" sz="2800" dirty="0" smtClean="0"/>
              <a:t> </a:t>
            </a:r>
            <a:r>
              <a:rPr lang="es-ES" sz="2800" dirty="0" err="1" smtClean="0"/>
              <a:t>transformation</a:t>
            </a:r>
            <a:r>
              <a:rPr lang="es-ES" sz="2800" dirty="0" smtClean="0"/>
              <a:t> (p.80)</a:t>
            </a:r>
          </a:p>
          <a:p>
            <a:pPr marL="514350" indent="-514350">
              <a:buNone/>
            </a:pPr>
            <a:endParaRPr lang="es-ES" sz="1100" dirty="0"/>
          </a:p>
          <a:p>
            <a:pPr marL="514350" indent="-514350">
              <a:buNone/>
            </a:pP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When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energy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changes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from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one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form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another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marL="514350" indent="-514350">
              <a:buNone/>
            </a:pP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energy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transformed</a:t>
            </a:r>
            <a:r>
              <a:rPr lang="es-ES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514350" indent="-514350">
              <a:buNone/>
            </a:pPr>
            <a:endParaRPr lang="es-ES" dirty="0" smtClean="0"/>
          </a:p>
          <a:p>
            <a:pPr marL="514350" indent="-514350"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825436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00034" y="5072074"/>
            <a:ext cx="7715304" cy="857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3. </a:t>
            </a:r>
            <a:r>
              <a:rPr lang="es-ES" dirty="0" err="1" smtClean="0"/>
              <a:t>Conservation</a:t>
            </a:r>
            <a:r>
              <a:rPr lang="es-ES" dirty="0" smtClean="0"/>
              <a:t> of </a:t>
            </a:r>
            <a:r>
              <a:rPr lang="es-ES" dirty="0" err="1" smtClean="0"/>
              <a:t>energy</a:t>
            </a:r>
            <a:r>
              <a:rPr lang="es-ES" dirty="0" smtClean="0"/>
              <a:t>.  (p.80)</a:t>
            </a:r>
          </a:p>
          <a:p>
            <a:endParaRPr lang="es-ES" dirty="0"/>
          </a:p>
          <a:p>
            <a:r>
              <a:rPr lang="es-ES" dirty="0" err="1" smtClean="0"/>
              <a:t>During</a:t>
            </a:r>
            <a:r>
              <a:rPr lang="es-ES" dirty="0" smtClean="0"/>
              <a:t> </a:t>
            </a:r>
            <a:r>
              <a:rPr lang="es-ES" dirty="0" err="1" smtClean="0"/>
              <a:t>each</a:t>
            </a:r>
            <a:r>
              <a:rPr lang="es-ES" dirty="0" smtClean="0"/>
              <a:t> </a:t>
            </a:r>
            <a:r>
              <a:rPr lang="es-ES" dirty="0" err="1" smtClean="0"/>
              <a:t>transformation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total </a:t>
            </a:r>
            <a:r>
              <a:rPr lang="es-ES" dirty="0" err="1" smtClean="0"/>
              <a:t>amount</a:t>
            </a:r>
            <a:r>
              <a:rPr lang="es-ES" dirty="0" smtClean="0"/>
              <a:t> of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stays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same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dirty="0"/>
          </a:p>
          <a:p>
            <a:pPr>
              <a:buNone/>
            </a:pPr>
            <a:r>
              <a:rPr lang="es-ES" dirty="0" smtClean="0"/>
              <a:t>   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law</a:t>
            </a:r>
            <a:r>
              <a:rPr lang="es-ES" dirty="0" smtClean="0"/>
              <a:t> of </a:t>
            </a:r>
            <a:r>
              <a:rPr lang="es-ES" dirty="0" err="1" smtClean="0"/>
              <a:t>conservation</a:t>
            </a:r>
            <a:r>
              <a:rPr lang="es-ES" dirty="0" smtClean="0"/>
              <a:t> of </a:t>
            </a:r>
            <a:r>
              <a:rPr lang="es-ES" dirty="0" err="1" smtClean="0"/>
              <a:t>energy</a:t>
            </a:r>
            <a:r>
              <a:rPr lang="es-ES" dirty="0" smtClean="0"/>
              <a:t>:</a:t>
            </a:r>
          </a:p>
          <a:p>
            <a:pPr>
              <a:buNone/>
            </a:pPr>
            <a:endParaRPr lang="es-ES" sz="1500" dirty="0" smtClean="0"/>
          </a:p>
          <a:p>
            <a:pPr>
              <a:buNone/>
            </a:pPr>
            <a:r>
              <a:rPr lang="es-ES" dirty="0" smtClean="0">
                <a:solidFill>
                  <a:srgbClr val="0070C0"/>
                </a:solidFill>
              </a:rPr>
              <a:t> “</a:t>
            </a:r>
            <a:r>
              <a:rPr lang="es-ES" dirty="0" err="1" smtClean="0">
                <a:solidFill>
                  <a:srgbClr val="0070C0"/>
                </a:solidFill>
              </a:rPr>
              <a:t>Energy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cannot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be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made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or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destroyed</a:t>
            </a:r>
            <a:r>
              <a:rPr lang="es-ES" dirty="0" smtClean="0">
                <a:solidFill>
                  <a:srgbClr val="0070C0"/>
                </a:solidFill>
              </a:rPr>
              <a:t>, </a:t>
            </a:r>
            <a:r>
              <a:rPr lang="es-ES" dirty="0" err="1" smtClean="0">
                <a:solidFill>
                  <a:srgbClr val="0070C0"/>
                </a:solidFill>
              </a:rPr>
              <a:t>but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it</a:t>
            </a:r>
            <a:r>
              <a:rPr lang="es-ES" dirty="0" smtClean="0">
                <a:solidFill>
                  <a:srgbClr val="0070C0"/>
                </a:solidFill>
              </a:rPr>
              <a:t> can  </a:t>
            </a:r>
            <a:r>
              <a:rPr lang="es-ES" dirty="0" err="1" smtClean="0">
                <a:solidFill>
                  <a:srgbClr val="0070C0"/>
                </a:solidFill>
              </a:rPr>
              <a:t>change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from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one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form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to</a:t>
            </a:r>
            <a:r>
              <a:rPr lang="es-ES" dirty="0" smtClean="0">
                <a:solidFill>
                  <a:srgbClr val="0070C0"/>
                </a:solidFill>
              </a:rPr>
              <a:t> </a:t>
            </a:r>
            <a:r>
              <a:rPr lang="es-ES" dirty="0" err="1" smtClean="0">
                <a:solidFill>
                  <a:srgbClr val="0070C0"/>
                </a:solidFill>
              </a:rPr>
              <a:t>another</a:t>
            </a:r>
            <a:r>
              <a:rPr lang="es-ES" dirty="0" smtClean="0">
                <a:solidFill>
                  <a:srgbClr val="0070C0"/>
                </a:solidFill>
              </a:rPr>
              <a:t>.”</a:t>
            </a:r>
            <a:endParaRPr lang="es-ES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785926"/>
            <a:ext cx="2643206" cy="416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14488"/>
            <a:ext cx="46958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43050"/>
            <a:ext cx="8750642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ENERGY TRANSFER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428868"/>
            <a:ext cx="648460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3" y="1571612"/>
            <a:ext cx="8143932" cy="74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ENERGY TRANSFER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85926"/>
            <a:ext cx="7531081" cy="34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ENERGY TRANSFER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85926"/>
            <a:ext cx="75154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ENERGY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4. </a:t>
            </a:r>
            <a:r>
              <a:rPr lang="es-ES" dirty="0" err="1" smtClean="0"/>
              <a:t>Wasting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. (p.80)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err="1" smtClean="0"/>
              <a:t>The</a:t>
            </a:r>
            <a:r>
              <a:rPr lang="es-ES" dirty="0" smtClean="0"/>
              <a:t> non </a:t>
            </a:r>
            <a:r>
              <a:rPr lang="es-ES" dirty="0" err="1" smtClean="0"/>
              <a:t>useful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wasted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err="1" smtClean="0"/>
              <a:t>Waste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always</a:t>
            </a:r>
            <a:r>
              <a:rPr lang="es-ES" dirty="0" smtClean="0"/>
              <a:t> </a:t>
            </a:r>
            <a:r>
              <a:rPr lang="es-ES" dirty="0" err="1" smtClean="0"/>
              <a:t>less</a:t>
            </a:r>
            <a:r>
              <a:rPr lang="es-ES" dirty="0" smtClean="0"/>
              <a:t> </a:t>
            </a:r>
            <a:r>
              <a:rPr lang="es-ES" dirty="0" err="1" smtClean="0"/>
              <a:t>than</a:t>
            </a:r>
            <a:r>
              <a:rPr lang="es-ES" dirty="0" smtClean="0"/>
              <a:t> Total </a:t>
            </a:r>
            <a:r>
              <a:rPr lang="es-ES" dirty="0" err="1" smtClean="0"/>
              <a:t>amount</a:t>
            </a:r>
            <a:r>
              <a:rPr lang="es-ES" dirty="0" smtClean="0"/>
              <a:t> </a:t>
            </a:r>
            <a:r>
              <a:rPr lang="es-ES" smtClean="0"/>
              <a:t>of </a:t>
            </a:r>
            <a:r>
              <a:rPr lang="es-ES" dirty="0" err="1" smtClean="0"/>
              <a:t>energy</a:t>
            </a:r>
            <a:r>
              <a:rPr lang="es-ES" dirty="0" smtClean="0"/>
              <a:t>.</a:t>
            </a:r>
          </a:p>
          <a:p>
            <a:pPr>
              <a:buNone/>
            </a:pPr>
            <a:r>
              <a:rPr lang="es-ES" dirty="0" smtClean="0"/>
              <a:t>Total </a:t>
            </a:r>
            <a:r>
              <a:rPr lang="es-ES" dirty="0" err="1" smtClean="0"/>
              <a:t>amount</a:t>
            </a:r>
            <a:r>
              <a:rPr lang="es-ES" dirty="0" smtClean="0"/>
              <a:t>    =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waste</a:t>
            </a:r>
            <a:r>
              <a:rPr lang="es-ES" dirty="0" smtClean="0"/>
              <a:t> + </a:t>
            </a:r>
            <a:r>
              <a:rPr lang="es-ES" dirty="0" err="1" smtClean="0"/>
              <a:t>useful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endParaRPr lang="es-ES" dirty="0" smtClean="0"/>
          </a:p>
          <a:p>
            <a:pPr>
              <a:buNone/>
            </a:pPr>
            <a:r>
              <a:rPr lang="es-ES" dirty="0" smtClean="0"/>
              <a:t>   of </a:t>
            </a:r>
            <a:r>
              <a:rPr lang="es-ES" dirty="0" err="1" smtClean="0"/>
              <a:t>energy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ENERGY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err="1" smtClean="0"/>
              <a:t>Things</a:t>
            </a:r>
            <a:r>
              <a:rPr lang="es-ES" dirty="0" smtClean="0"/>
              <a:t> </a:t>
            </a:r>
            <a:r>
              <a:rPr lang="es-ES" dirty="0" err="1" smtClean="0"/>
              <a:t>have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if</a:t>
            </a:r>
            <a:r>
              <a:rPr lang="es-ES" dirty="0" smtClean="0"/>
              <a:t> </a:t>
            </a:r>
            <a:r>
              <a:rPr lang="es-ES" dirty="0" err="1" smtClean="0"/>
              <a:t>they</a:t>
            </a:r>
            <a:r>
              <a:rPr lang="es-ES" dirty="0" smtClean="0"/>
              <a:t> can </a:t>
            </a:r>
            <a:r>
              <a:rPr lang="es-ES" dirty="0" err="1" smtClean="0"/>
              <a:t>be</a:t>
            </a:r>
            <a:r>
              <a:rPr lang="es-ES" dirty="0" smtClean="0"/>
              <a:t> </a:t>
            </a:r>
            <a:r>
              <a:rPr lang="es-ES" dirty="0" err="1" smtClean="0"/>
              <a:t>used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do </a:t>
            </a:r>
            <a:r>
              <a:rPr lang="es-ES" dirty="0" err="1" smtClean="0"/>
              <a:t>work</a:t>
            </a:r>
            <a:r>
              <a:rPr lang="es-ES" dirty="0" smtClean="0"/>
              <a:t>.</a:t>
            </a:r>
          </a:p>
          <a:p>
            <a:pPr>
              <a:buNone/>
            </a:pPr>
            <a:endParaRPr lang="es-ES" sz="2400" dirty="0" smtClean="0"/>
          </a:p>
          <a:p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SI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unit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of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Energy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is</a:t>
            </a:r>
            <a:r>
              <a:rPr lang="es-E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joule (J)</a:t>
            </a:r>
          </a:p>
          <a:p>
            <a:endParaRPr lang="es-ES" dirty="0"/>
          </a:p>
          <a:p>
            <a:pPr>
              <a:buNone/>
            </a:pPr>
            <a:r>
              <a:rPr lang="es-ES" dirty="0" smtClean="0"/>
              <a:t>     1 </a:t>
            </a:r>
            <a:r>
              <a:rPr lang="es-ES" dirty="0" err="1" smtClean="0"/>
              <a:t>kilojoule</a:t>
            </a:r>
            <a:r>
              <a:rPr lang="es-ES" dirty="0" smtClean="0"/>
              <a:t> = 1 </a:t>
            </a:r>
            <a:r>
              <a:rPr lang="es-ES" dirty="0" err="1" smtClean="0"/>
              <a:t>kJ</a:t>
            </a:r>
            <a:r>
              <a:rPr lang="es-ES" dirty="0" smtClean="0"/>
              <a:t> = 1000 J = 10</a:t>
            </a:r>
            <a:r>
              <a:rPr lang="es-ES" baseline="30000" dirty="0" smtClean="0"/>
              <a:t>3</a:t>
            </a:r>
            <a:r>
              <a:rPr lang="es-ES" dirty="0" smtClean="0"/>
              <a:t> J</a:t>
            </a:r>
          </a:p>
          <a:p>
            <a:pPr>
              <a:buNone/>
            </a:pPr>
            <a:r>
              <a:rPr lang="es-ES" dirty="0" smtClean="0"/>
              <a:t>     1 </a:t>
            </a:r>
            <a:r>
              <a:rPr lang="es-ES" dirty="0" err="1" smtClean="0"/>
              <a:t>megajoule</a:t>
            </a:r>
            <a:r>
              <a:rPr lang="es-ES" dirty="0" smtClean="0"/>
              <a:t> = 1 </a:t>
            </a:r>
            <a:r>
              <a:rPr lang="es-ES" dirty="0"/>
              <a:t>M</a:t>
            </a:r>
            <a:r>
              <a:rPr lang="es-ES" dirty="0" smtClean="0"/>
              <a:t>J = 1000000 = 10</a:t>
            </a:r>
            <a:r>
              <a:rPr lang="es-ES" baseline="30000" dirty="0" smtClean="0"/>
              <a:t>6</a:t>
            </a:r>
            <a:r>
              <a:rPr lang="es-ES" dirty="0" smtClean="0"/>
              <a:t> J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4267200" cy="6096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What is energy?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1066800" y="9906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  <a:latin typeface="Arial" charset="0"/>
              </a:rPr>
              <a:t>Energy lets you do things.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066800" y="1676400"/>
            <a:ext cx="462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" charset="0"/>
              </a:rPr>
              <a:t>Another name for energy is ____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066800" y="2438400"/>
            <a:ext cx="4506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" charset="0"/>
              </a:rPr>
              <a:t>The units of energy are ______.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4800600" y="1676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Arial" charset="0"/>
              </a:rPr>
              <a:t>work</a:t>
            </a: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4362450" y="24257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Arial" charset="0"/>
              </a:rPr>
              <a:t>Joules</a:t>
            </a:r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1181100" y="3505200"/>
            <a:ext cx="586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" charset="0"/>
              </a:rPr>
              <a:t>There are many different types of energy you need to know about.</a:t>
            </a:r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1143000" y="4572000"/>
            <a:ext cx="5716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" charset="0"/>
              </a:rPr>
              <a:t>How many joules in a kilojoule? _______</a:t>
            </a:r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5638800" y="4572000"/>
            <a:ext cx="1184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Arial" charset="0"/>
              </a:rPr>
              <a:t>1 000 J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9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 autoUpdateAnimBg="0"/>
      <p:bldP spid="89091" grpId="0" autoUpdateAnimBg="0"/>
      <p:bldP spid="89092" grpId="0" autoUpdateAnimBg="0"/>
      <p:bldP spid="89093" grpId="0" autoUpdateAnimBg="0"/>
      <p:bldP spid="89094" grpId="0" autoUpdateAnimBg="0"/>
      <p:bldP spid="89095" grpId="0" autoUpdateAnimBg="0"/>
      <p:bldP spid="89096" grpId="0" autoUpdateAnimBg="0"/>
      <p:bldP spid="89097" grpId="0" autoUpdateAnimBg="0"/>
      <p:bldP spid="8909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GREENSICK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15008" y="1571612"/>
            <a:ext cx="25717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Playbill" pitchFamily="82" charset="0"/>
              </a:rPr>
              <a:t>Gravitational</a:t>
            </a:r>
          </a:p>
          <a:p>
            <a:r>
              <a:rPr lang="en-US" sz="3600" dirty="0" smtClean="0">
                <a:latin typeface="Playbill" pitchFamily="82" charset="0"/>
              </a:rPr>
              <a:t>Radiation (light)</a:t>
            </a:r>
          </a:p>
          <a:p>
            <a:r>
              <a:rPr lang="en-US" sz="3600" dirty="0" smtClean="0">
                <a:latin typeface="Playbill" pitchFamily="82" charset="0"/>
              </a:rPr>
              <a:t>Elastic</a:t>
            </a:r>
          </a:p>
          <a:p>
            <a:r>
              <a:rPr lang="en-US" sz="3600" dirty="0" smtClean="0">
                <a:latin typeface="Playbill" pitchFamily="82" charset="0"/>
              </a:rPr>
              <a:t>Electrical</a:t>
            </a:r>
          </a:p>
          <a:p>
            <a:r>
              <a:rPr lang="en-US" sz="3600" dirty="0" smtClean="0">
                <a:latin typeface="Playbill" pitchFamily="82" charset="0"/>
              </a:rPr>
              <a:t>Nuclear</a:t>
            </a:r>
          </a:p>
          <a:p>
            <a:r>
              <a:rPr lang="en-US" sz="3600" dirty="0" smtClean="0">
                <a:latin typeface="Playbill" pitchFamily="82" charset="0"/>
              </a:rPr>
              <a:t>Sound</a:t>
            </a:r>
          </a:p>
          <a:p>
            <a:r>
              <a:rPr lang="en-US" sz="3600" dirty="0" smtClean="0">
                <a:latin typeface="Playbill" pitchFamily="82" charset="0"/>
              </a:rPr>
              <a:t>Internal (Thermal)</a:t>
            </a:r>
          </a:p>
          <a:p>
            <a:r>
              <a:rPr lang="en-US" sz="3600" dirty="0" smtClean="0">
                <a:latin typeface="Playbill" pitchFamily="82" charset="0"/>
              </a:rPr>
              <a:t>Chemical</a:t>
            </a:r>
          </a:p>
          <a:p>
            <a:r>
              <a:rPr lang="en-US" sz="3600" dirty="0" smtClean="0">
                <a:latin typeface="Playbill" pitchFamily="82" charset="0"/>
              </a:rPr>
              <a:t>Kinetic</a:t>
            </a:r>
            <a:endParaRPr lang="en-US" sz="3600" dirty="0">
              <a:latin typeface="Playbill" pitchFamily="82" charset="0"/>
            </a:endParaRPr>
          </a:p>
        </p:txBody>
      </p:sp>
      <p:pic>
        <p:nvPicPr>
          <p:cNvPr id="6" name="Picture 5" descr="cartoon-vomit-221331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643050"/>
            <a:ext cx="4236865" cy="4459300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 rot="18749081" flipH="1">
            <a:off x="4132036" y="1426726"/>
            <a:ext cx="4898475" cy="5419018"/>
          </a:xfrm>
          <a:prstGeom prst="teardrop">
            <a:avLst>
              <a:gd name="adj" fmla="val 132508"/>
            </a:avLst>
          </a:prstGeom>
          <a:solidFill>
            <a:srgbClr val="91E53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3886200" cy="5334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Nuclear energy</a:t>
            </a:r>
          </a:p>
        </p:txBody>
      </p:sp>
      <p:sp>
        <p:nvSpPr>
          <p:cNvPr id="91139" name="Text Box 1027"/>
          <p:cNvSpPr txBox="1">
            <a:spLocks noChangeArrowheads="1"/>
          </p:cNvSpPr>
          <p:nvPr/>
        </p:nvSpPr>
        <p:spPr bwMode="auto">
          <a:xfrm>
            <a:off x="500034" y="1500174"/>
            <a:ext cx="7772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This is the energy stored in the nuclei of atoms.</a:t>
            </a:r>
          </a:p>
          <a:p>
            <a:pPr algn="l">
              <a:spcBef>
                <a:spcPct val="50000"/>
              </a:spcBef>
            </a:pPr>
            <a:endParaRPr lang="en-GB" sz="2400" dirty="0">
              <a:latin typeface="Arial" charset="0"/>
            </a:endParaRPr>
          </a:p>
        </p:txBody>
      </p:sp>
      <p:sp>
        <p:nvSpPr>
          <p:cNvPr id="91140" name="Rectangle 1028"/>
          <p:cNvSpPr>
            <a:spLocks noChangeArrowheads="1"/>
          </p:cNvSpPr>
          <p:nvPr/>
        </p:nvSpPr>
        <p:spPr bwMode="auto">
          <a:xfrm>
            <a:off x="571472" y="2357430"/>
            <a:ext cx="70135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latin typeface="Arial" charset="0"/>
              </a:rPr>
              <a:t>When nuclei are joined together or split apart, large amounts of energy are released.</a:t>
            </a:r>
          </a:p>
        </p:txBody>
      </p:sp>
      <p:sp>
        <p:nvSpPr>
          <p:cNvPr id="91141" name="Text Box 1029"/>
          <p:cNvSpPr txBox="1">
            <a:spLocks noChangeArrowheads="1"/>
          </p:cNvSpPr>
          <p:nvPr/>
        </p:nvSpPr>
        <p:spPr bwMode="auto">
          <a:xfrm>
            <a:off x="609600" y="3462338"/>
            <a:ext cx="3124200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Arial" charset="0"/>
              </a:rPr>
              <a:t>Nuclear fusion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  <a:latin typeface="Arial" charset="0"/>
              </a:rPr>
              <a:t>Nuclear fission</a:t>
            </a:r>
          </a:p>
          <a:p>
            <a:pPr>
              <a:spcBef>
                <a:spcPct val="50000"/>
              </a:spcBef>
            </a:pPr>
            <a:endParaRPr lang="en-GB" sz="2400">
              <a:solidFill>
                <a:srgbClr val="660066"/>
              </a:solidFill>
              <a:latin typeface="Arial" charset="0"/>
            </a:endParaRPr>
          </a:p>
        </p:txBody>
      </p:sp>
      <p:sp>
        <p:nvSpPr>
          <p:cNvPr id="91142" name="Rectangle 1030"/>
          <p:cNvSpPr>
            <a:spLocks noChangeArrowheads="1"/>
          </p:cNvSpPr>
          <p:nvPr/>
        </p:nvSpPr>
        <p:spPr bwMode="auto">
          <a:xfrm>
            <a:off x="4191000" y="3462338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660066"/>
                </a:solidFill>
                <a:latin typeface="Arial" charset="0"/>
              </a:rPr>
              <a:t>Nuclei being split</a:t>
            </a:r>
          </a:p>
          <a:p>
            <a:pPr>
              <a:spcBef>
                <a:spcPct val="50000"/>
              </a:spcBef>
            </a:pPr>
            <a:endParaRPr lang="en-GB" sz="2400" dirty="0">
              <a:solidFill>
                <a:srgbClr val="660066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GB" sz="2400" dirty="0">
                <a:solidFill>
                  <a:srgbClr val="660066"/>
                </a:solidFill>
                <a:latin typeface="Arial" charset="0"/>
              </a:rPr>
              <a:t>Nuclei joining together</a:t>
            </a:r>
          </a:p>
        </p:txBody>
      </p:sp>
      <p:sp>
        <p:nvSpPr>
          <p:cNvPr id="91145" name="Line 1033"/>
          <p:cNvSpPr>
            <a:spLocks noChangeShapeType="1"/>
          </p:cNvSpPr>
          <p:nvPr/>
        </p:nvSpPr>
        <p:spPr bwMode="auto">
          <a:xfrm flipV="1">
            <a:off x="2857488" y="3857628"/>
            <a:ext cx="1428760" cy="1038224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1146" name="Line 1034"/>
          <p:cNvSpPr>
            <a:spLocks noChangeShapeType="1"/>
          </p:cNvSpPr>
          <p:nvPr/>
        </p:nvSpPr>
        <p:spPr bwMode="auto">
          <a:xfrm>
            <a:off x="2928926" y="3643314"/>
            <a:ext cx="1295400" cy="990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animBg="1" autoUpdateAnimBg="0"/>
      <p:bldP spid="91139" grpId="0" autoUpdateAnimBg="0"/>
      <p:bldP spid="91140" grpId="0" autoUpdateAnimBg="0"/>
      <p:bldP spid="91141" grpId="0" autoUpdateAnimBg="0"/>
      <p:bldP spid="91142" grpId="0" autoUpdateAnimBg="0"/>
      <p:bldP spid="91145" grpId="0" animBg="1"/>
      <p:bldP spid="911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3124200" cy="55245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Nuclear fusion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57158" y="642918"/>
            <a:ext cx="8353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  <a:latin typeface="Arial" charset="0"/>
              </a:rPr>
              <a:t>When atomic nuclei join together (fuse) it releases massive amounts of energy.</a:t>
            </a:r>
          </a:p>
          <a:p>
            <a:pPr algn="l">
              <a:spcBef>
                <a:spcPct val="50000"/>
              </a:spcBef>
            </a:pPr>
            <a:endParaRPr lang="en-GB" sz="2400" dirty="0">
              <a:latin typeface="Arial" charset="0"/>
            </a:endParaRPr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379413" y="5222875"/>
            <a:ext cx="6357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Where does nuclear fusion happen in nature?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407988" y="5715000"/>
            <a:ext cx="611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>
                <a:latin typeface="Arial" charset="0"/>
              </a:rPr>
              <a:t>In the Sun and other stars.</a:t>
            </a:r>
          </a:p>
        </p:txBody>
      </p:sp>
      <p:sp>
        <p:nvSpPr>
          <p:cNvPr id="92174" name="AutoShape 14"/>
          <p:cNvSpPr>
            <a:spLocks noChangeArrowheads="1"/>
          </p:cNvSpPr>
          <p:nvPr/>
        </p:nvSpPr>
        <p:spPr bwMode="auto">
          <a:xfrm>
            <a:off x="7772400" y="4876800"/>
            <a:ext cx="1219200" cy="1143000"/>
          </a:xfrm>
          <a:prstGeom prst="sun">
            <a:avLst>
              <a:gd name="adj" fmla="val 26042"/>
            </a:avLst>
          </a:prstGeom>
          <a:gradFill rotWithShape="0">
            <a:gsLst>
              <a:gs pos="0">
                <a:srgbClr val="FFFF99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pic>
        <p:nvPicPr>
          <p:cNvPr id="92181" name="Picture 21" descr="C:\Documents and Settings\jkilcoyn\Desktop\icons ks4\flash ic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04775"/>
            <a:ext cx="511175" cy="533400"/>
          </a:xfrm>
          <a:prstGeom prst="rect">
            <a:avLst/>
          </a:prstGeom>
          <a:noFill/>
        </p:spPr>
      </p:pic>
    </p:spTree>
    <p:controls>
      <p:control spid="1026" r:id="rId2" imgW="5942857" imgH="3580952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 autoUpdateAnimBg="0"/>
      <p:bldP spid="92171" grpId="0" autoUpdateAnimBg="0"/>
      <p:bldP spid="921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3200400" cy="533400"/>
          </a:xfrm>
          <a:solidFill>
            <a:srgbClr val="660066"/>
          </a:solidFill>
          <a:ln>
            <a:solidFill>
              <a:srgbClr val="FF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sz="2800">
                <a:solidFill>
                  <a:schemeClr val="bg1"/>
                </a:solidFill>
                <a:latin typeface="Arial" charset="0"/>
              </a:rPr>
              <a:t>Nuclear fission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428596" y="642918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dirty="0">
                <a:solidFill>
                  <a:schemeClr val="bg1"/>
                </a:solidFill>
                <a:latin typeface="Arial" charset="0"/>
              </a:rPr>
              <a:t>When atomic nuclei are split apart it  releases massive amounts of energy.</a:t>
            </a:r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414338" y="5632450"/>
            <a:ext cx="4864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Where does nuclear fission occur?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295400" y="6019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Nuclear power stations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5267325" y="6013450"/>
            <a:ext cx="2422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" charset="0"/>
              </a:rPr>
              <a:t>Atomic weapons</a:t>
            </a:r>
          </a:p>
        </p:txBody>
      </p:sp>
      <p:pic>
        <p:nvPicPr>
          <p:cNvPr id="94228" name="Picture 20" descr="C:\Documents and Settings\jkilcoyn\Desktop\icons ks4\flash ic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04775"/>
            <a:ext cx="511175" cy="533400"/>
          </a:xfrm>
          <a:prstGeom prst="rect">
            <a:avLst/>
          </a:prstGeom>
          <a:noFill/>
        </p:spPr>
      </p:pic>
    </p:spTree>
    <p:controls>
      <p:control spid="2050" r:id="rId2" imgW="6249272" imgH="3809524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3" grpId="0" autoUpdateAnimBg="0"/>
      <p:bldP spid="94214" grpId="0" autoUpdateAnimBg="0"/>
      <p:bldP spid="94215" grpId="0" autoUpdateAnimBg="0"/>
      <p:bldP spid="94218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102</TotalTime>
  <Words>1462</Words>
  <Application>Microsoft Office PowerPoint</Application>
  <PresentationFormat>On-screen Show (4:3)</PresentationFormat>
  <Paragraphs>241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Módulo</vt:lpstr>
      <vt:lpstr>CorelDRAW</vt:lpstr>
      <vt:lpstr>ENERGY</vt:lpstr>
      <vt:lpstr>Core</vt:lpstr>
      <vt:lpstr>Supplement</vt:lpstr>
      <vt:lpstr>ENERGY</vt:lpstr>
      <vt:lpstr>What is energy?</vt:lpstr>
      <vt:lpstr>GREENSICK</vt:lpstr>
      <vt:lpstr>Nuclear energy</vt:lpstr>
      <vt:lpstr>Nuclear fusion</vt:lpstr>
      <vt:lpstr>Nuclear fission</vt:lpstr>
      <vt:lpstr>Nuclear energy summary</vt:lpstr>
      <vt:lpstr>Light energy</vt:lpstr>
      <vt:lpstr>Sound energy</vt:lpstr>
      <vt:lpstr>Heat energy</vt:lpstr>
      <vt:lpstr>Electrical energy</vt:lpstr>
      <vt:lpstr>Elastic energy</vt:lpstr>
      <vt:lpstr>Chemical energy</vt:lpstr>
      <vt:lpstr>Gravitational energy</vt:lpstr>
      <vt:lpstr>Changes in gravitational potential energy</vt:lpstr>
      <vt:lpstr>GPE=Wh</vt:lpstr>
      <vt:lpstr>A parachutist</vt:lpstr>
      <vt:lpstr>Kinetic energy</vt:lpstr>
      <vt:lpstr>Mass and speed</vt:lpstr>
      <vt:lpstr>KE=½m(v)²</vt:lpstr>
      <vt:lpstr>Rearranging the kinetic energy formula</vt:lpstr>
      <vt:lpstr>Kinetic energy calculation </vt:lpstr>
      <vt:lpstr>What type of energy is stored in a coiled spring?   </vt:lpstr>
      <vt:lpstr>What type of energy is stored in potatoes?   </vt:lpstr>
      <vt:lpstr>What is the change in gravitational potential energy of a weight of 60N that moves through a distance of 6m?    </vt:lpstr>
      <vt:lpstr>What is the kinetic energy of a ball of mass 6kg and velocity 5ms-1? </vt:lpstr>
      <vt:lpstr>What type of energy is stored in coal, oil and natural gas?   </vt:lpstr>
      <vt:lpstr>ENERGY </vt:lpstr>
      <vt:lpstr>ENERGY</vt:lpstr>
      <vt:lpstr>Slide 33</vt:lpstr>
      <vt:lpstr>ENERGY</vt:lpstr>
      <vt:lpstr>ENERGY TRANSFER</vt:lpstr>
      <vt:lpstr>ENERGY TRANSFER</vt:lpstr>
      <vt:lpstr>ENERGY TRANSFER</vt:lpstr>
      <vt:lpstr>ENERGY</vt:lpstr>
    </vt:vector>
  </TitlesOfParts>
  <Company>tgs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WORK, POWER AND ENERGY</dc:title>
  <dc:creator>fisica</dc:creator>
  <cp:lastModifiedBy>S-8</cp:lastModifiedBy>
  <cp:revision>20</cp:revision>
  <dcterms:created xsi:type="dcterms:W3CDTF">2010-06-08T14:55:34Z</dcterms:created>
  <dcterms:modified xsi:type="dcterms:W3CDTF">2014-03-05T09:12:47Z</dcterms:modified>
</cp:coreProperties>
</file>