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7" r:id="rId7"/>
    <p:sldId id="260" r:id="rId8"/>
    <p:sldId id="269" r:id="rId9"/>
    <p:sldId id="261" r:id="rId10"/>
    <p:sldId id="274" r:id="rId11"/>
    <p:sldId id="272" r:id="rId12"/>
    <p:sldId id="273" r:id="rId13"/>
    <p:sldId id="264" r:id="rId14"/>
    <p:sldId id="270" r:id="rId15"/>
    <p:sldId id="265" r:id="rId16"/>
    <p:sldId id="266"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6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n-CA"/>
          </a:p>
        </p:txBody>
      </p:sp>
      <p:sp>
        <p:nvSpPr>
          <p:cNvPr id="5" name="4 Marcador de pie de página"/>
          <p:cNvSpPr>
            <a:spLocks noGrp="1"/>
          </p:cNvSpPr>
          <p:nvPr>
            <p:ph type="ftr" sz="quarter" idx="11"/>
          </p:nvPr>
        </p:nvSpPr>
        <p:spPr/>
        <p:txBody>
          <a:bodyPr/>
          <a:lstStyle>
            <a:lvl1pPr>
              <a:defRPr/>
            </a:lvl1pPr>
          </a:lstStyle>
          <a:p>
            <a:endParaRPr lang="en-CA"/>
          </a:p>
        </p:txBody>
      </p:sp>
      <p:sp>
        <p:nvSpPr>
          <p:cNvPr id="6" name="5 Marcador de número de diapositiva"/>
          <p:cNvSpPr>
            <a:spLocks noGrp="1"/>
          </p:cNvSpPr>
          <p:nvPr>
            <p:ph type="sldNum" sz="quarter" idx="12"/>
          </p:nvPr>
        </p:nvSpPr>
        <p:spPr/>
        <p:txBody>
          <a:bodyPr/>
          <a:lstStyle>
            <a:lvl1pPr>
              <a:defRPr/>
            </a:lvl1pPr>
          </a:lstStyle>
          <a:p>
            <a:fld id="{05DA401E-F4D7-4EFD-A013-FD336F93A331}" type="slidenum">
              <a:rPr lang="en-CA"/>
              <a:pPr/>
              <a:t>‹Nº›</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CA"/>
          </a:p>
        </p:txBody>
      </p:sp>
      <p:sp>
        <p:nvSpPr>
          <p:cNvPr id="5" name="4 Marcador de pie de página"/>
          <p:cNvSpPr>
            <a:spLocks noGrp="1"/>
          </p:cNvSpPr>
          <p:nvPr>
            <p:ph type="ftr" sz="quarter" idx="11"/>
          </p:nvPr>
        </p:nvSpPr>
        <p:spPr/>
        <p:txBody>
          <a:bodyPr/>
          <a:lstStyle>
            <a:lvl1pPr>
              <a:defRPr/>
            </a:lvl1pPr>
          </a:lstStyle>
          <a:p>
            <a:endParaRPr lang="en-CA"/>
          </a:p>
        </p:txBody>
      </p:sp>
      <p:sp>
        <p:nvSpPr>
          <p:cNvPr id="6" name="5 Marcador de número de diapositiva"/>
          <p:cNvSpPr>
            <a:spLocks noGrp="1"/>
          </p:cNvSpPr>
          <p:nvPr>
            <p:ph type="sldNum" sz="quarter" idx="12"/>
          </p:nvPr>
        </p:nvSpPr>
        <p:spPr/>
        <p:txBody>
          <a:bodyPr/>
          <a:lstStyle>
            <a:lvl1pPr>
              <a:defRPr/>
            </a:lvl1pPr>
          </a:lstStyle>
          <a:p>
            <a:fld id="{5EB6A833-579F-401C-B13D-422E8096D059}" type="slidenum">
              <a:rPr lang="en-CA"/>
              <a:pPr/>
              <a:t>‹Nº›</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CA"/>
          </a:p>
        </p:txBody>
      </p:sp>
      <p:sp>
        <p:nvSpPr>
          <p:cNvPr id="5" name="4 Marcador de pie de página"/>
          <p:cNvSpPr>
            <a:spLocks noGrp="1"/>
          </p:cNvSpPr>
          <p:nvPr>
            <p:ph type="ftr" sz="quarter" idx="11"/>
          </p:nvPr>
        </p:nvSpPr>
        <p:spPr/>
        <p:txBody>
          <a:bodyPr/>
          <a:lstStyle>
            <a:lvl1pPr>
              <a:defRPr/>
            </a:lvl1pPr>
          </a:lstStyle>
          <a:p>
            <a:endParaRPr lang="en-CA"/>
          </a:p>
        </p:txBody>
      </p:sp>
      <p:sp>
        <p:nvSpPr>
          <p:cNvPr id="6" name="5 Marcador de número de diapositiva"/>
          <p:cNvSpPr>
            <a:spLocks noGrp="1"/>
          </p:cNvSpPr>
          <p:nvPr>
            <p:ph type="sldNum" sz="quarter" idx="12"/>
          </p:nvPr>
        </p:nvSpPr>
        <p:spPr/>
        <p:txBody>
          <a:bodyPr/>
          <a:lstStyle>
            <a:lvl1pPr>
              <a:defRPr/>
            </a:lvl1pPr>
          </a:lstStyle>
          <a:p>
            <a:fld id="{9CA682EE-6036-492A-9592-005BFA3CD62F}" type="slidenum">
              <a:rPr lang="en-CA"/>
              <a:pPr/>
              <a:t>‹Nº›</a:t>
            </a:fld>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n-CA"/>
          </a:p>
        </p:txBody>
      </p:sp>
      <p:sp>
        <p:nvSpPr>
          <p:cNvPr id="6" name="5 Marcador de pie de página"/>
          <p:cNvSpPr>
            <a:spLocks noGrp="1"/>
          </p:cNvSpPr>
          <p:nvPr>
            <p:ph type="ftr" sz="quarter" idx="11"/>
          </p:nvPr>
        </p:nvSpPr>
        <p:spPr/>
        <p:txBody>
          <a:bodyPr/>
          <a:lstStyle>
            <a:lvl1pPr>
              <a:defRPr/>
            </a:lvl1pPr>
          </a:lstStyle>
          <a:p>
            <a:endParaRPr lang="en-CA"/>
          </a:p>
        </p:txBody>
      </p:sp>
      <p:sp>
        <p:nvSpPr>
          <p:cNvPr id="7" name="6 Marcador de número de diapositiva"/>
          <p:cNvSpPr>
            <a:spLocks noGrp="1"/>
          </p:cNvSpPr>
          <p:nvPr>
            <p:ph type="sldNum" sz="quarter" idx="12"/>
          </p:nvPr>
        </p:nvSpPr>
        <p:spPr/>
        <p:txBody>
          <a:bodyPr/>
          <a:lstStyle>
            <a:lvl1pPr>
              <a:defRPr/>
            </a:lvl1pPr>
          </a:lstStyle>
          <a:p>
            <a:fld id="{6E0E51D7-83CD-49C9-9414-24E126BB9BE4}" type="slidenum">
              <a:rPr lang="en-CA"/>
              <a:pPr/>
              <a:t>‹Nº›</a:t>
            </a:fld>
            <a:endParaRPr lang="en-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n-CA"/>
          </a:p>
        </p:txBody>
      </p:sp>
      <p:sp>
        <p:nvSpPr>
          <p:cNvPr id="8" name="7 Marcador de pie de página"/>
          <p:cNvSpPr>
            <a:spLocks noGrp="1"/>
          </p:cNvSpPr>
          <p:nvPr>
            <p:ph type="ftr" sz="quarter" idx="11"/>
          </p:nvPr>
        </p:nvSpPr>
        <p:spPr/>
        <p:txBody>
          <a:bodyPr/>
          <a:lstStyle>
            <a:lvl1pPr>
              <a:defRPr/>
            </a:lvl1pPr>
          </a:lstStyle>
          <a:p>
            <a:endParaRPr lang="en-CA"/>
          </a:p>
        </p:txBody>
      </p:sp>
      <p:sp>
        <p:nvSpPr>
          <p:cNvPr id="9" name="8 Marcador de número de diapositiva"/>
          <p:cNvSpPr>
            <a:spLocks noGrp="1"/>
          </p:cNvSpPr>
          <p:nvPr>
            <p:ph type="sldNum" sz="quarter" idx="12"/>
          </p:nvPr>
        </p:nvSpPr>
        <p:spPr/>
        <p:txBody>
          <a:bodyPr/>
          <a:lstStyle>
            <a:lvl1pPr>
              <a:defRPr/>
            </a:lvl1pPr>
          </a:lstStyle>
          <a:p>
            <a:fld id="{9DC81C31-30F1-457F-9ABA-DB7A54E6F2C1}" type="slidenum">
              <a:rPr lang="en-CA"/>
              <a:pPr/>
              <a:t>‹Nº›</a:t>
            </a:fld>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n-CA"/>
          </a:p>
        </p:txBody>
      </p:sp>
      <p:sp>
        <p:nvSpPr>
          <p:cNvPr id="4" name="3 Marcador de pie de página"/>
          <p:cNvSpPr>
            <a:spLocks noGrp="1"/>
          </p:cNvSpPr>
          <p:nvPr>
            <p:ph type="ftr" sz="quarter" idx="11"/>
          </p:nvPr>
        </p:nvSpPr>
        <p:spPr/>
        <p:txBody>
          <a:bodyPr/>
          <a:lstStyle>
            <a:lvl1pPr>
              <a:defRPr/>
            </a:lvl1pPr>
          </a:lstStyle>
          <a:p>
            <a:endParaRPr lang="en-CA"/>
          </a:p>
        </p:txBody>
      </p:sp>
      <p:sp>
        <p:nvSpPr>
          <p:cNvPr id="5" name="4 Marcador de número de diapositiva"/>
          <p:cNvSpPr>
            <a:spLocks noGrp="1"/>
          </p:cNvSpPr>
          <p:nvPr>
            <p:ph type="sldNum" sz="quarter" idx="12"/>
          </p:nvPr>
        </p:nvSpPr>
        <p:spPr/>
        <p:txBody>
          <a:bodyPr/>
          <a:lstStyle>
            <a:lvl1pPr>
              <a:defRPr/>
            </a:lvl1pPr>
          </a:lstStyle>
          <a:p>
            <a:fld id="{B061B5C8-97D0-4A29-9CC5-37664FA1FC9F}" type="slidenum">
              <a:rPr lang="en-CA"/>
              <a:pPr/>
              <a:t>‹Nº›</a:t>
            </a:fld>
            <a:endParaRPr lang="en-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CA"/>
          </a:p>
        </p:txBody>
      </p:sp>
      <p:sp>
        <p:nvSpPr>
          <p:cNvPr id="3" name="2 Marcador de pie de página"/>
          <p:cNvSpPr>
            <a:spLocks noGrp="1"/>
          </p:cNvSpPr>
          <p:nvPr>
            <p:ph type="ftr" sz="quarter" idx="11"/>
          </p:nvPr>
        </p:nvSpPr>
        <p:spPr/>
        <p:txBody>
          <a:bodyPr/>
          <a:lstStyle>
            <a:lvl1pPr>
              <a:defRPr/>
            </a:lvl1pPr>
          </a:lstStyle>
          <a:p>
            <a:endParaRPr lang="en-CA"/>
          </a:p>
        </p:txBody>
      </p:sp>
      <p:sp>
        <p:nvSpPr>
          <p:cNvPr id="4" name="3 Marcador de número de diapositiva"/>
          <p:cNvSpPr>
            <a:spLocks noGrp="1"/>
          </p:cNvSpPr>
          <p:nvPr>
            <p:ph type="sldNum" sz="quarter" idx="12"/>
          </p:nvPr>
        </p:nvSpPr>
        <p:spPr/>
        <p:txBody>
          <a:bodyPr/>
          <a:lstStyle>
            <a:lvl1pPr>
              <a:defRPr/>
            </a:lvl1pPr>
          </a:lstStyle>
          <a:p>
            <a:fld id="{2C51F196-ED97-4B2A-9308-186F6B29AD6A}" type="slidenum">
              <a:rPr lang="en-CA"/>
              <a:pPr/>
              <a:t>‹Nº›</a:t>
            </a:fld>
            <a:endParaRPr lang="en-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CA"/>
          </a:p>
        </p:txBody>
      </p:sp>
      <p:sp>
        <p:nvSpPr>
          <p:cNvPr id="6" name="5 Marcador de pie de página"/>
          <p:cNvSpPr>
            <a:spLocks noGrp="1"/>
          </p:cNvSpPr>
          <p:nvPr>
            <p:ph type="ftr" sz="quarter" idx="11"/>
          </p:nvPr>
        </p:nvSpPr>
        <p:spPr/>
        <p:txBody>
          <a:bodyPr/>
          <a:lstStyle>
            <a:lvl1pPr>
              <a:defRPr/>
            </a:lvl1pPr>
          </a:lstStyle>
          <a:p>
            <a:endParaRPr lang="en-CA"/>
          </a:p>
        </p:txBody>
      </p:sp>
      <p:sp>
        <p:nvSpPr>
          <p:cNvPr id="7" name="6 Marcador de número de diapositiva"/>
          <p:cNvSpPr>
            <a:spLocks noGrp="1"/>
          </p:cNvSpPr>
          <p:nvPr>
            <p:ph type="sldNum" sz="quarter" idx="12"/>
          </p:nvPr>
        </p:nvSpPr>
        <p:spPr/>
        <p:txBody>
          <a:bodyPr/>
          <a:lstStyle>
            <a:lvl1pPr>
              <a:defRPr/>
            </a:lvl1pPr>
          </a:lstStyle>
          <a:p>
            <a:fld id="{D0059CAC-3552-44F4-813C-A3116C3D585E}" type="slidenum">
              <a:rPr lang="en-CA"/>
              <a:pPr/>
              <a:t>‹Nº›</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alpha val="90000"/>
            </a:schemeClr>
          </a:solidFill>
        </p:spPr>
        <p:txBody>
          <a:bodyPr/>
          <a:lstStyle>
            <a:lvl1pPr>
              <a:defRPr>
                <a:solidFill>
                  <a:schemeClr val="tx1">
                    <a:lumMod val="75000"/>
                    <a:lumOff val="25000"/>
                  </a:schemeClr>
                </a:solidFill>
              </a:defRPr>
            </a:lvl1pPr>
          </a:lstStyle>
          <a:p>
            <a:endParaRPr lang="es-ES" dirty="0"/>
          </a:p>
        </p:txBody>
      </p:sp>
      <p:sp>
        <p:nvSpPr>
          <p:cNvPr id="3" name="2 Marcador de contenido"/>
          <p:cNvSpPr>
            <a:spLocks noGrp="1"/>
          </p:cNvSpPr>
          <p:nvPr>
            <p:ph idx="1"/>
          </p:nvPr>
        </p:nvSpPr>
        <p:spPr>
          <a:solidFill>
            <a:schemeClr val="accent6">
              <a:alpha val="90000"/>
            </a:schemeClr>
          </a:solidFill>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CA"/>
          </a:p>
        </p:txBody>
      </p:sp>
      <p:sp>
        <p:nvSpPr>
          <p:cNvPr id="6" name="5 Marcador de pie de página"/>
          <p:cNvSpPr>
            <a:spLocks noGrp="1"/>
          </p:cNvSpPr>
          <p:nvPr>
            <p:ph type="ftr" sz="quarter" idx="11"/>
          </p:nvPr>
        </p:nvSpPr>
        <p:spPr/>
        <p:txBody>
          <a:bodyPr/>
          <a:lstStyle>
            <a:lvl1pPr>
              <a:defRPr/>
            </a:lvl1pPr>
          </a:lstStyle>
          <a:p>
            <a:endParaRPr lang="en-CA"/>
          </a:p>
        </p:txBody>
      </p:sp>
      <p:sp>
        <p:nvSpPr>
          <p:cNvPr id="7" name="6 Marcador de número de diapositiva"/>
          <p:cNvSpPr>
            <a:spLocks noGrp="1"/>
          </p:cNvSpPr>
          <p:nvPr>
            <p:ph type="sldNum" sz="quarter" idx="12"/>
          </p:nvPr>
        </p:nvSpPr>
        <p:spPr/>
        <p:txBody>
          <a:bodyPr/>
          <a:lstStyle>
            <a:lvl1pPr>
              <a:defRPr/>
            </a:lvl1pPr>
          </a:lstStyle>
          <a:p>
            <a:fld id="{F57B4AF5-5087-4855-BE04-8FA8D33EA85E}" type="slidenum">
              <a:rPr lang="en-CA"/>
              <a:pPr/>
              <a:t>‹Nº›</a:t>
            </a:fld>
            <a:endParaRPr lang="en-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CA"/>
          </a:p>
        </p:txBody>
      </p:sp>
      <p:sp>
        <p:nvSpPr>
          <p:cNvPr id="5" name="4 Marcador de pie de página"/>
          <p:cNvSpPr>
            <a:spLocks noGrp="1"/>
          </p:cNvSpPr>
          <p:nvPr>
            <p:ph type="ftr" sz="quarter" idx="11"/>
          </p:nvPr>
        </p:nvSpPr>
        <p:spPr/>
        <p:txBody>
          <a:bodyPr/>
          <a:lstStyle>
            <a:lvl1pPr>
              <a:defRPr/>
            </a:lvl1pPr>
          </a:lstStyle>
          <a:p>
            <a:endParaRPr lang="en-CA"/>
          </a:p>
        </p:txBody>
      </p:sp>
      <p:sp>
        <p:nvSpPr>
          <p:cNvPr id="6" name="5 Marcador de número de diapositiva"/>
          <p:cNvSpPr>
            <a:spLocks noGrp="1"/>
          </p:cNvSpPr>
          <p:nvPr>
            <p:ph type="sldNum" sz="quarter" idx="12"/>
          </p:nvPr>
        </p:nvSpPr>
        <p:spPr/>
        <p:txBody>
          <a:bodyPr/>
          <a:lstStyle>
            <a:lvl1pPr>
              <a:defRPr/>
            </a:lvl1pPr>
          </a:lstStyle>
          <a:p>
            <a:fld id="{1FE0BBCF-FA99-40EC-B266-B26A4FE6DDD1}" type="slidenum">
              <a:rPr lang="en-CA"/>
              <a:pPr/>
              <a:t>‹Nº›</a:t>
            </a:fld>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CA"/>
          </a:p>
        </p:txBody>
      </p:sp>
      <p:sp>
        <p:nvSpPr>
          <p:cNvPr id="5" name="4 Marcador de pie de página"/>
          <p:cNvSpPr>
            <a:spLocks noGrp="1"/>
          </p:cNvSpPr>
          <p:nvPr>
            <p:ph type="ftr" sz="quarter" idx="11"/>
          </p:nvPr>
        </p:nvSpPr>
        <p:spPr/>
        <p:txBody>
          <a:bodyPr/>
          <a:lstStyle>
            <a:lvl1pPr>
              <a:defRPr/>
            </a:lvl1pPr>
          </a:lstStyle>
          <a:p>
            <a:endParaRPr lang="en-CA"/>
          </a:p>
        </p:txBody>
      </p:sp>
      <p:sp>
        <p:nvSpPr>
          <p:cNvPr id="6" name="5 Marcador de número de diapositiva"/>
          <p:cNvSpPr>
            <a:spLocks noGrp="1"/>
          </p:cNvSpPr>
          <p:nvPr>
            <p:ph type="sldNum" sz="quarter" idx="12"/>
          </p:nvPr>
        </p:nvSpPr>
        <p:spPr/>
        <p:txBody>
          <a:bodyPr/>
          <a:lstStyle>
            <a:lvl1pPr>
              <a:defRPr/>
            </a:lvl1pPr>
          </a:lstStyle>
          <a:p>
            <a:fld id="{B4638B04-A374-432F-A79F-09E533AC7718}" type="slidenum">
              <a:rPr lang="en-CA"/>
              <a:pPr/>
              <a:t>‹Nº›</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F9AC11-8E28-4B65-AAF8-2D5CF96D29D3}" type="datetimeFigureOut">
              <a:rPr lang="es-ES" smtClean="0"/>
              <a:pPr/>
              <a:t>09/11/2010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3B70DAA-8EEC-40DD-BF3F-90A1AF8B601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5000" b="-25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9AC11-8E28-4B65-AAF8-2D5CF96D29D3}" type="datetimeFigureOut">
              <a:rPr lang="es-ES" smtClean="0"/>
              <a:pPr/>
              <a:t>09/11/2010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70DAA-8EEC-40DD-BF3F-90A1AF8B601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mn-lt"/>
              </a:defRPr>
            </a:lvl1pPr>
          </a:lstStyle>
          <a:p>
            <a:endParaRPr lang="en-CA"/>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atin typeface="+mn-lt"/>
              </a:defRPr>
            </a:lvl1pPr>
          </a:lstStyle>
          <a:p>
            <a:endParaRPr lang="en-CA"/>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atin typeface="+mn-lt"/>
              </a:defRPr>
            </a:lvl1pPr>
          </a:lstStyle>
          <a:p>
            <a:fld id="{E7E9B51F-1B47-40A4-8381-52282D2F27EB}" type="slidenum">
              <a:rPr lang="en-CA"/>
              <a:pPr/>
              <a:t>‹Nº›</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NsdCzujHqAk&amp;feature=related" TargetMode="External"/><Relationship Id="rId2" Type="http://schemas.openxmlformats.org/officeDocument/2006/relationships/hyperlink" Target="http://www.youtube.com/watch?v=N1pIYI5JQL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3.xml"/><Relationship Id="rId6" Type="http://schemas.openxmlformats.org/officeDocument/2006/relationships/hyperlink" Target="http://www.chalkbored.com/" TargetMode="External"/><Relationship Id="rId5" Type="http://schemas.openxmlformats.org/officeDocument/2006/relationships/image" Target="../media/image6.gif"/><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n-US" dirty="0" smtClean="0"/>
              <a:t>Describe qualitatively the effect of a change of temperature on the pressure of a gas at constant volume</a:t>
            </a:r>
          </a:p>
          <a:p>
            <a:pPr>
              <a:buNone/>
            </a:pP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Exploding</a:t>
            </a:r>
            <a:r>
              <a:rPr lang="es-ES" dirty="0" smtClean="0"/>
              <a:t> Can</a:t>
            </a:r>
            <a:endParaRPr lang="es-ES" dirty="0"/>
          </a:p>
        </p:txBody>
      </p:sp>
      <p:sp>
        <p:nvSpPr>
          <p:cNvPr id="3" name="2 Marcador de contenido"/>
          <p:cNvSpPr>
            <a:spLocks noGrp="1"/>
          </p:cNvSpPr>
          <p:nvPr>
            <p:ph idx="1"/>
          </p:nvPr>
        </p:nvSpPr>
        <p:spPr/>
        <p:txBody>
          <a:bodyPr/>
          <a:lstStyle/>
          <a:p>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hlinkClick r:id="rId2"/>
              </a:rPr>
              <a:t>http://www.youtube.com/watch?v=N1pIYI5JQLE</a:t>
            </a:r>
            <a:endParaRPr lang="es-ES" dirty="0" smtClean="0"/>
          </a:p>
          <a:p>
            <a:r>
              <a:rPr lang="es-ES" dirty="0" smtClean="0">
                <a:hlinkClick r:id="rId3"/>
              </a:rPr>
              <a:t>http://www.youtube.com/watch?v=NsdCzujHqAk&amp;feature=related</a:t>
            </a:r>
            <a:endParaRPr lang="es-ES" dirty="0" smtClean="0"/>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n-US" dirty="0" smtClean="0"/>
              <a:t>Show an understanding of the random motion of particles in a suspension as evidence for the kinetic molecular model of matter</a:t>
            </a:r>
          </a:p>
          <a:p>
            <a:r>
              <a:rPr lang="en-US" dirty="0" smtClean="0"/>
              <a:t>Describe this motion (sometimes known as Brownian motion) in terms of random molecular bombardment</a:t>
            </a:r>
            <a:endParaRPr lang="es-ES" dirty="0" smtClean="0"/>
          </a:p>
          <a:p>
            <a:endParaRPr lang="en-US" dirty="0" smtClean="0"/>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Brownian</a:t>
            </a:r>
            <a:r>
              <a:rPr lang="es-ES" dirty="0" smtClean="0"/>
              <a:t> </a:t>
            </a:r>
            <a:r>
              <a:rPr lang="es-ES" dirty="0" err="1" smtClean="0"/>
              <a:t>motion</a:t>
            </a:r>
            <a:endParaRPr lang="es-ES" dirty="0"/>
          </a:p>
        </p:txBody>
      </p:sp>
      <p:sp>
        <p:nvSpPr>
          <p:cNvPr id="3" name="2 Marcador de contenido"/>
          <p:cNvSpPr>
            <a:spLocks noGrp="1"/>
          </p:cNvSpPr>
          <p:nvPr>
            <p:ph idx="1"/>
          </p:nvPr>
        </p:nvSpPr>
        <p:spPr/>
        <p:txBody>
          <a:bodyPr>
            <a:normAutofit/>
          </a:bodyPr>
          <a:lstStyle/>
          <a:p>
            <a:r>
              <a:rPr lang="es-ES" sz="3600" dirty="0" err="1" smtClean="0"/>
              <a:t>Watch</a:t>
            </a:r>
            <a:r>
              <a:rPr lang="es-ES" sz="3600" dirty="0" smtClean="0"/>
              <a:t> </a:t>
            </a:r>
            <a:r>
              <a:rPr lang="es-ES" sz="3600" dirty="0" err="1" smtClean="0"/>
              <a:t>the</a:t>
            </a:r>
            <a:r>
              <a:rPr lang="es-ES" sz="3600" dirty="0" smtClean="0"/>
              <a:t> </a:t>
            </a:r>
            <a:r>
              <a:rPr lang="es-ES" sz="3600" dirty="0" err="1" smtClean="0"/>
              <a:t>smoke</a:t>
            </a:r>
            <a:r>
              <a:rPr lang="es-ES" sz="3600" dirty="0" smtClean="0"/>
              <a:t> </a:t>
            </a:r>
            <a:r>
              <a:rPr lang="es-ES" sz="3600" dirty="0" err="1" smtClean="0"/>
              <a:t>cell</a:t>
            </a:r>
            <a:r>
              <a:rPr lang="es-ES" sz="3600" dirty="0" smtClean="0"/>
              <a:t> </a:t>
            </a:r>
            <a:r>
              <a:rPr lang="es-ES" sz="3600" dirty="0" err="1" smtClean="0"/>
              <a:t>demonstration</a:t>
            </a:r>
            <a:r>
              <a:rPr lang="es-ES" sz="3600" dirty="0" smtClean="0"/>
              <a:t>.</a:t>
            </a:r>
          </a:p>
          <a:p>
            <a:r>
              <a:rPr lang="es-ES" sz="3600" dirty="0" err="1" smtClean="0"/>
              <a:t>Draw</a:t>
            </a:r>
            <a:r>
              <a:rPr lang="es-ES" sz="3600" dirty="0" smtClean="0"/>
              <a:t> </a:t>
            </a:r>
            <a:r>
              <a:rPr lang="es-ES" sz="3600" dirty="0" err="1" smtClean="0"/>
              <a:t>the</a:t>
            </a:r>
            <a:r>
              <a:rPr lang="es-ES" sz="3600" dirty="0" smtClean="0"/>
              <a:t> </a:t>
            </a:r>
            <a:r>
              <a:rPr lang="es-ES" sz="3600" dirty="0" err="1" smtClean="0"/>
              <a:t>apparatus</a:t>
            </a:r>
            <a:r>
              <a:rPr lang="es-ES" sz="3600" dirty="0" smtClean="0"/>
              <a:t> (</a:t>
            </a:r>
            <a:r>
              <a:rPr lang="es-ES" sz="3600" dirty="0" err="1" smtClean="0"/>
              <a:t>Scientific</a:t>
            </a:r>
            <a:r>
              <a:rPr lang="es-ES" sz="3600" dirty="0" smtClean="0"/>
              <a:t> </a:t>
            </a:r>
            <a:r>
              <a:rPr lang="es-ES" sz="3600" dirty="0" err="1" smtClean="0"/>
              <a:t>not</a:t>
            </a:r>
            <a:r>
              <a:rPr lang="es-ES" sz="3600" dirty="0" smtClean="0"/>
              <a:t> </a:t>
            </a:r>
            <a:r>
              <a:rPr lang="es-ES" sz="3600" dirty="0" err="1" smtClean="0"/>
              <a:t>artistic</a:t>
            </a:r>
            <a:r>
              <a:rPr lang="es-ES" sz="3600" dirty="0" smtClean="0"/>
              <a:t>).</a:t>
            </a:r>
          </a:p>
          <a:p>
            <a:r>
              <a:rPr lang="es-ES" sz="3600" dirty="0" smtClean="0"/>
              <a:t>Describe </a:t>
            </a:r>
            <a:r>
              <a:rPr lang="es-ES" sz="3600" dirty="0" err="1" smtClean="0"/>
              <a:t>the</a:t>
            </a:r>
            <a:r>
              <a:rPr lang="es-ES" sz="3600" dirty="0" smtClean="0"/>
              <a:t> </a:t>
            </a:r>
            <a:r>
              <a:rPr lang="es-ES" sz="3600" dirty="0" err="1" smtClean="0"/>
              <a:t>motion</a:t>
            </a:r>
            <a:r>
              <a:rPr lang="es-ES" sz="3600" dirty="0" smtClean="0"/>
              <a:t> of </a:t>
            </a:r>
            <a:r>
              <a:rPr lang="es-ES" sz="3600" dirty="0" err="1" smtClean="0"/>
              <a:t>the</a:t>
            </a:r>
            <a:r>
              <a:rPr lang="es-ES" sz="3600" dirty="0" smtClean="0"/>
              <a:t> </a:t>
            </a:r>
            <a:r>
              <a:rPr lang="es-ES" sz="3600" dirty="0" err="1" smtClean="0"/>
              <a:t>particles</a:t>
            </a:r>
            <a:r>
              <a:rPr lang="es-ES" sz="3600" dirty="0" smtClean="0"/>
              <a:t>.</a:t>
            </a:r>
            <a:endParaRPr lang="es-E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To</a:t>
            </a:r>
            <a:r>
              <a:rPr lang="es-ES" dirty="0" smtClean="0"/>
              <a:t> do</a:t>
            </a:r>
            <a:endParaRPr lang="es-ES" dirty="0"/>
          </a:p>
        </p:txBody>
      </p:sp>
      <p:sp>
        <p:nvSpPr>
          <p:cNvPr id="3" name="2 Marcador de contenido"/>
          <p:cNvSpPr>
            <a:spLocks noGrp="1"/>
          </p:cNvSpPr>
          <p:nvPr>
            <p:ph idx="1"/>
          </p:nvPr>
        </p:nvSpPr>
        <p:spPr/>
        <p:txBody>
          <a:bodyPr>
            <a:normAutofit/>
          </a:bodyPr>
          <a:lstStyle/>
          <a:p>
            <a:r>
              <a:rPr lang="es-ES" sz="4400" dirty="0" smtClean="0"/>
              <a:t>P98 – 99</a:t>
            </a:r>
          </a:p>
          <a:p>
            <a:r>
              <a:rPr lang="es-ES" sz="4400" dirty="0" err="1" smtClean="0"/>
              <a:t>Answer</a:t>
            </a:r>
            <a:r>
              <a:rPr lang="es-ES" sz="4400" dirty="0" smtClean="0"/>
              <a:t> </a:t>
            </a:r>
            <a:r>
              <a:rPr lang="es-ES" sz="4400" dirty="0" err="1" smtClean="0"/>
              <a:t>all</a:t>
            </a:r>
            <a:r>
              <a:rPr lang="es-ES" sz="4400" dirty="0" smtClean="0"/>
              <a:t> </a:t>
            </a:r>
            <a:r>
              <a:rPr lang="es-ES" sz="4400" dirty="0" err="1" smtClean="0"/>
              <a:t>questions</a:t>
            </a:r>
            <a:endParaRPr lang="es-E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Solids</a:t>
            </a:r>
            <a:r>
              <a:rPr lang="es-ES" dirty="0" smtClean="0"/>
              <a:t>, </a:t>
            </a:r>
            <a:r>
              <a:rPr lang="es-ES" dirty="0" err="1" smtClean="0"/>
              <a:t>liquids</a:t>
            </a:r>
            <a:r>
              <a:rPr lang="es-ES" dirty="0" smtClean="0"/>
              <a:t> and </a:t>
            </a:r>
            <a:r>
              <a:rPr lang="es-ES" dirty="0" err="1" smtClean="0"/>
              <a:t>gasses</a:t>
            </a:r>
            <a:endParaRPr lang="es-ES" dirty="0"/>
          </a:p>
        </p:txBody>
      </p:sp>
      <p:sp>
        <p:nvSpPr>
          <p:cNvPr id="3" name="2 Marcador de contenido"/>
          <p:cNvSpPr>
            <a:spLocks noGrp="1"/>
          </p:cNvSpPr>
          <p:nvPr>
            <p:ph idx="1"/>
          </p:nvPr>
        </p:nvSpPr>
        <p:spPr>
          <a:xfrm>
            <a:off x="457200" y="1142984"/>
            <a:ext cx="8229600" cy="5429288"/>
          </a:xfrm>
        </p:spPr>
        <p:txBody>
          <a:bodyPr>
            <a:normAutofit/>
          </a:bodyPr>
          <a:lstStyle/>
          <a:p>
            <a:r>
              <a:rPr lang="en-US" dirty="0" smtClean="0"/>
              <a:t>State the properties of solids, liquids and gases.</a:t>
            </a:r>
          </a:p>
          <a:p>
            <a:r>
              <a:rPr lang="en-US" dirty="0" smtClean="0"/>
              <a:t>Describe the molecular structure of solids, liquids and gases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Solids</a:t>
            </a:r>
            <a:r>
              <a:rPr lang="es-ES" dirty="0" smtClean="0"/>
              <a:t>, </a:t>
            </a:r>
            <a:r>
              <a:rPr lang="es-ES" dirty="0" err="1" smtClean="0"/>
              <a:t>liquids</a:t>
            </a:r>
            <a:r>
              <a:rPr lang="es-ES" dirty="0" smtClean="0"/>
              <a:t> and </a:t>
            </a:r>
            <a:r>
              <a:rPr lang="es-ES" dirty="0" err="1" smtClean="0"/>
              <a:t>gasses</a:t>
            </a:r>
            <a:endParaRPr lang="es-ES" dirty="0"/>
          </a:p>
        </p:txBody>
      </p:sp>
      <p:sp>
        <p:nvSpPr>
          <p:cNvPr id="3" name="2 Marcador de contenido"/>
          <p:cNvSpPr>
            <a:spLocks noGrp="1"/>
          </p:cNvSpPr>
          <p:nvPr>
            <p:ph idx="1"/>
          </p:nvPr>
        </p:nvSpPr>
        <p:spPr/>
        <p:txBody>
          <a:bodyPr/>
          <a:lstStyle/>
          <a:p>
            <a:r>
              <a:rPr lang="en-US" dirty="0" smtClean="0"/>
              <a:t>Relate the properties of solids, liquids and gases to the forces and distances between molecules and to the motion of the molecules</a:t>
            </a:r>
          </a:p>
          <a:p>
            <a:r>
              <a:rPr lang="en-US" dirty="0" smtClean="0"/>
              <a:t>Show an appreciation that massive particles may be moved by light, fast-moving molecules</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The</a:t>
            </a:r>
            <a:r>
              <a:rPr lang="es-ES" dirty="0" smtClean="0"/>
              <a:t> </a:t>
            </a:r>
            <a:r>
              <a:rPr lang="es-ES" dirty="0" err="1" smtClean="0"/>
              <a:t>Kinetic</a:t>
            </a:r>
            <a:r>
              <a:rPr lang="es-ES" dirty="0" smtClean="0"/>
              <a:t> </a:t>
            </a:r>
            <a:r>
              <a:rPr lang="es-ES" dirty="0" err="1" smtClean="0"/>
              <a:t>theory</a:t>
            </a:r>
            <a:endParaRPr lang="es-ES" dirty="0"/>
          </a:p>
        </p:txBody>
      </p:sp>
      <p:sp>
        <p:nvSpPr>
          <p:cNvPr id="3" name="2 Marcador de contenido"/>
          <p:cNvSpPr>
            <a:spLocks noGrp="1"/>
          </p:cNvSpPr>
          <p:nvPr>
            <p:ph idx="1"/>
          </p:nvPr>
        </p:nvSpPr>
        <p:spPr/>
        <p:txBody>
          <a:bodyPr/>
          <a:lstStyle/>
          <a:p>
            <a:r>
              <a:rPr lang="es-ES" dirty="0" smtClean="0"/>
              <a:t>http://preparatorychemistry.com/Bishop_KMT_frames.htm</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n-US" dirty="0" smtClean="0"/>
              <a:t>Interpret the temperature of a gas in terms of the motion of its molecules</a:t>
            </a: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152400"/>
            <a:ext cx="8458200" cy="533400"/>
          </a:xfrm>
        </p:spPr>
        <p:txBody>
          <a:bodyPr/>
          <a:lstStyle/>
          <a:p>
            <a:r>
              <a:rPr lang="en-US" u="sng" dirty="0">
                <a:latin typeface="Arial" charset="0"/>
                <a:cs typeface="Times New Roman" pitchFamily="18" charset="0"/>
              </a:rPr>
              <a:t>Demo </a:t>
            </a:r>
            <a:r>
              <a:rPr lang="en-US" u="sng" dirty="0" smtClean="0">
                <a:latin typeface="Arial" charset="0"/>
                <a:cs typeface="Times New Roman" pitchFamily="18" charset="0"/>
              </a:rPr>
              <a:t>: </a:t>
            </a:r>
            <a:r>
              <a:rPr lang="en-US" u="sng" dirty="0">
                <a:latin typeface="Arial" charset="0"/>
                <a:cs typeface="Times New Roman" pitchFamily="18" charset="0"/>
              </a:rPr>
              <a:t>Diffusion of KMnO</a:t>
            </a:r>
            <a:r>
              <a:rPr lang="en-US" baseline="-25000" dirty="0">
                <a:latin typeface="Arial" charset="0"/>
                <a:cs typeface="Times New Roman" pitchFamily="18" charset="0"/>
              </a:rPr>
              <a:t>4</a:t>
            </a:r>
          </a:p>
        </p:txBody>
      </p:sp>
      <p:sp>
        <p:nvSpPr>
          <p:cNvPr id="26627" name="Rectangle 3"/>
          <p:cNvSpPr>
            <a:spLocks noGrp="1" noChangeArrowheads="1"/>
          </p:cNvSpPr>
          <p:nvPr>
            <p:ph type="body" idx="1"/>
          </p:nvPr>
        </p:nvSpPr>
        <p:spPr>
          <a:xfrm>
            <a:off x="3429000" y="990600"/>
            <a:ext cx="5715000" cy="5867400"/>
          </a:xfrm>
        </p:spPr>
        <p:txBody>
          <a:bodyPr/>
          <a:lstStyle/>
          <a:p>
            <a:pPr marL="0" indent="0">
              <a:spcBef>
                <a:spcPct val="5000"/>
              </a:spcBef>
              <a:buFontTx/>
              <a:buNone/>
            </a:pPr>
            <a:r>
              <a:rPr lang="en-US" u="sng">
                <a:latin typeface="Arial" charset="0"/>
                <a:cs typeface="Times New Roman" pitchFamily="18" charset="0"/>
              </a:rPr>
              <a:t>Observations</a:t>
            </a:r>
            <a:r>
              <a:rPr lang="en-US">
                <a:latin typeface="Arial" charset="0"/>
                <a:cs typeface="Times New Roman" pitchFamily="18" charset="0"/>
              </a:rPr>
              <a:t>: KMnO</a:t>
            </a:r>
            <a:r>
              <a:rPr lang="en-US" baseline="-25000">
                <a:latin typeface="Arial" charset="0"/>
                <a:cs typeface="Times New Roman" pitchFamily="18" charset="0"/>
              </a:rPr>
              <a:t>4</a:t>
            </a:r>
            <a:r>
              <a:rPr lang="en-US">
                <a:latin typeface="Arial" charset="0"/>
                <a:cs typeface="Times New Roman" pitchFamily="18" charset="0"/>
              </a:rPr>
              <a:t> (potassium permanganate) diffuses faster in hot water.</a:t>
            </a:r>
          </a:p>
          <a:p>
            <a:pPr marL="0" indent="0">
              <a:spcBef>
                <a:spcPct val="30000"/>
              </a:spcBef>
              <a:buFontTx/>
              <a:buNone/>
            </a:pPr>
            <a:r>
              <a:rPr lang="en-US" u="sng">
                <a:latin typeface="Arial" charset="0"/>
                <a:cs typeface="Times New Roman" pitchFamily="18" charset="0"/>
              </a:rPr>
              <a:t>Explanation</a:t>
            </a:r>
            <a:r>
              <a:rPr lang="en-US">
                <a:latin typeface="Arial" charset="0"/>
                <a:cs typeface="Times New Roman" pitchFamily="18" charset="0"/>
              </a:rPr>
              <a:t>: KMnO</a:t>
            </a:r>
            <a:r>
              <a:rPr lang="en-US" baseline="-25000">
                <a:latin typeface="Arial" charset="0"/>
                <a:cs typeface="Times New Roman" pitchFamily="18" charset="0"/>
              </a:rPr>
              <a:t>4</a:t>
            </a:r>
            <a:r>
              <a:rPr lang="en-US">
                <a:latin typeface="Arial" charset="0"/>
                <a:cs typeface="Times New Roman" pitchFamily="18" charset="0"/>
              </a:rPr>
              <a:t> dissolves in water. As the KMnO</a:t>
            </a:r>
            <a:r>
              <a:rPr lang="en-US" baseline="-25000">
                <a:latin typeface="Arial" charset="0"/>
                <a:cs typeface="Times New Roman" pitchFamily="18" charset="0"/>
              </a:rPr>
              <a:t>4</a:t>
            </a:r>
            <a:r>
              <a:rPr lang="en-US">
                <a:latin typeface="Arial" charset="0"/>
                <a:cs typeface="Times New Roman" pitchFamily="18" charset="0"/>
              </a:rPr>
              <a:t> dissolves, it collides with H</a:t>
            </a:r>
            <a:r>
              <a:rPr lang="en-US" baseline="-25000">
                <a:latin typeface="Arial" charset="0"/>
                <a:cs typeface="Times New Roman" pitchFamily="18" charset="0"/>
              </a:rPr>
              <a:t>2</a:t>
            </a:r>
            <a:r>
              <a:rPr lang="en-US">
                <a:latin typeface="Arial" charset="0"/>
                <a:cs typeface="Times New Roman" pitchFamily="18" charset="0"/>
              </a:rPr>
              <a:t>O molecules and spreads out.  Because molecules in hot water are moving faster, the solid dissolves faster and diffuses faster.</a:t>
            </a:r>
          </a:p>
        </p:txBody>
      </p:sp>
      <p:sp>
        <p:nvSpPr>
          <p:cNvPr id="26628" name="Rectangle 4"/>
          <p:cNvSpPr>
            <a:spLocks noChangeArrowheads="1"/>
          </p:cNvSpPr>
          <p:nvPr/>
        </p:nvSpPr>
        <p:spPr bwMode="auto">
          <a:xfrm>
            <a:off x="-152400" y="5638800"/>
            <a:ext cx="2362200" cy="533400"/>
          </a:xfrm>
          <a:prstGeom prst="rect">
            <a:avLst/>
          </a:prstGeom>
          <a:solidFill>
            <a:schemeClr val="bg1"/>
          </a:solidFill>
          <a:ln w="9525">
            <a:noFill/>
            <a:miter lim="800000"/>
            <a:headEnd/>
            <a:tailEnd/>
          </a:ln>
          <a:effectLst/>
        </p:spPr>
        <p:txBody>
          <a:bodyPr wrap="none" lIns="0" tIns="0" rIns="0" bIns="0" anchor="ctr"/>
          <a:lstStyle/>
          <a:p>
            <a:endParaRPr lang="es-ES"/>
          </a:p>
        </p:txBody>
      </p:sp>
      <p:grpSp>
        <p:nvGrpSpPr>
          <p:cNvPr id="2" name="Group 62"/>
          <p:cNvGrpSpPr>
            <a:grpSpLocks/>
          </p:cNvGrpSpPr>
          <p:nvPr/>
        </p:nvGrpSpPr>
        <p:grpSpPr bwMode="auto">
          <a:xfrm>
            <a:off x="838200" y="1136650"/>
            <a:ext cx="1949450" cy="4797425"/>
            <a:chOff x="624" y="716"/>
            <a:chExt cx="1228" cy="3022"/>
          </a:xfrm>
        </p:grpSpPr>
        <p:pic>
          <p:nvPicPr>
            <p:cNvPr id="26683" name="Picture 59" descr="diffuse"/>
            <p:cNvPicPr>
              <a:picLocks noChangeAspect="1" noChangeArrowheads="1" noCrop="1"/>
            </p:cNvPicPr>
            <p:nvPr/>
          </p:nvPicPr>
          <p:blipFill>
            <a:blip r:embed="rId2"/>
            <a:srcRect/>
            <a:stretch>
              <a:fillRect/>
            </a:stretch>
          </p:blipFill>
          <p:spPr bwMode="auto">
            <a:xfrm>
              <a:off x="624" y="716"/>
              <a:ext cx="1180" cy="1180"/>
            </a:xfrm>
            <a:prstGeom prst="rect">
              <a:avLst/>
            </a:prstGeom>
            <a:noFill/>
          </p:spPr>
        </p:pic>
        <p:pic>
          <p:nvPicPr>
            <p:cNvPr id="26680" name="Picture 56" descr="diffuse2"/>
            <p:cNvPicPr>
              <a:picLocks noChangeAspect="1" noChangeArrowheads="1" noCrop="1"/>
            </p:cNvPicPr>
            <p:nvPr/>
          </p:nvPicPr>
          <p:blipFill>
            <a:blip r:embed="rId3"/>
            <a:srcRect/>
            <a:stretch>
              <a:fillRect/>
            </a:stretch>
          </p:blipFill>
          <p:spPr bwMode="auto">
            <a:xfrm>
              <a:off x="672" y="2558"/>
              <a:ext cx="1180" cy="1180"/>
            </a:xfrm>
            <a:prstGeom prst="rect">
              <a:avLst/>
            </a:prstGeom>
            <a:noFill/>
          </p:spPr>
        </p:pic>
      </p:grpSp>
      <p:sp>
        <p:nvSpPr>
          <p:cNvPr id="26681" name="Oval 57"/>
          <p:cNvSpPr>
            <a:spLocks noChangeAspect="1" noChangeArrowheads="1"/>
          </p:cNvSpPr>
          <p:nvPr/>
        </p:nvSpPr>
        <p:spPr bwMode="auto">
          <a:xfrm>
            <a:off x="933450" y="4070350"/>
            <a:ext cx="1828800" cy="1828800"/>
          </a:xfrm>
          <a:prstGeom prst="ellipse">
            <a:avLst/>
          </a:prstGeom>
          <a:noFill/>
          <a:ln w="28575">
            <a:solidFill>
              <a:schemeClr val="tx1"/>
            </a:solidFill>
            <a:round/>
            <a:headEnd/>
            <a:tailEnd/>
          </a:ln>
          <a:effectLst/>
        </p:spPr>
        <p:txBody>
          <a:bodyPr wrap="none" lIns="0" tIns="0" rIns="0" bIns="0" anchor="ctr"/>
          <a:lstStyle/>
          <a:p>
            <a:endParaRPr lang="es-ES"/>
          </a:p>
        </p:txBody>
      </p:sp>
      <p:sp>
        <p:nvSpPr>
          <p:cNvPr id="26682" name="Oval 58"/>
          <p:cNvSpPr>
            <a:spLocks noChangeArrowheads="1"/>
          </p:cNvSpPr>
          <p:nvPr/>
        </p:nvSpPr>
        <p:spPr bwMode="auto">
          <a:xfrm>
            <a:off x="863600" y="1144588"/>
            <a:ext cx="1828800" cy="1828800"/>
          </a:xfrm>
          <a:prstGeom prst="ellipse">
            <a:avLst/>
          </a:prstGeom>
          <a:noFill/>
          <a:ln w="28575">
            <a:solidFill>
              <a:schemeClr val="tx1"/>
            </a:solidFill>
            <a:round/>
            <a:headEnd/>
            <a:tailEnd/>
          </a:ln>
          <a:effectLst/>
        </p:spPr>
        <p:txBody>
          <a:bodyPr wrap="none" lIns="0" tIns="0" rIns="0" bIns="0" anchor="ctr"/>
          <a:lstStyle/>
          <a:p>
            <a:endParaRPr lang="es-ES"/>
          </a:p>
        </p:txBody>
      </p:sp>
      <p:sp>
        <p:nvSpPr>
          <p:cNvPr id="26684" name="Rectangle 60"/>
          <p:cNvSpPr>
            <a:spLocks noChangeArrowheads="1"/>
          </p:cNvSpPr>
          <p:nvPr/>
        </p:nvSpPr>
        <p:spPr bwMode="auto">
          <a:xfrm>
            <a:off x="766763" y="3124200"/>
            <a:ext cx="1939925" cy="463550"/>
          </a:xfrm>
          <a:prstGeom prst="rect">
            <a:avLst/>
          </a:prstGeom>
          <a:noFill/>
          <a:ln w="9525">
            <a:noFill/>
            <a:miter lim="800000"/>
            <a:headEnd/>
            <a:tailEnd/>
          </a:ln>
          <a:effectLst/>
        </p:spPr>
        <p:txBody>
          <a:bodyPr wrap="none" lIns="0" tIns="0" rIns="0" bIns="0">
            <a:spAutoFit/>
          </a:bodyPr>
          <a:lstStyle/>
          <a:p>
            <a:r>
              <a:rPr lang="en-US"/>
              <a:t>Cold water</a:t>
            </a:r>
          </a:p>
        </p:txBody>
      </p:sp>
      <p:sp>
        <p:nvSpPr>
          <p:cNvPr id="26685" name="Rectangle 61"/>
          <p:cNvSpPr>
            <a:spLocks noChangeArrowheads="1"/>
          </p:cNvSpPr>
          <p:nvPr/>
        </p:nvSpPr>
        <p:spPr bwMode="auto">
          <a:xfrm>
            <a:off x="930275" y="6019800"/>
            <a:ext cx="1736725" cy="463550"/>
          </a:xfrm>
          <a:prstGeom prst="rect">
            <a:avLst/>
          </a:prstGeom>
          <a:noFill/>
          <a:ln w="9525">
            <a:noFill/>
            <a:miter lim="800000"/>
            <a:headEnd/>
            <a:tailEnd/>
          </a:ln>
          <a:effectLst/>
        </p:spPr>
        <p:txBody>
          <a:bodyPr wrap="none" lIns="0" tIns="0" rIns="0" bIns="0">
            <a:spAutoFit/>
          </a:bodyPr>
          <a:lstStyle/>
          <a:p>
            <a:r>
              <a:rPr lang="en-US"/>
              <a:t>Hot water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wipe(left)">
                                      <p:cBhvr>
                                        <p:cTn id="11" dur="500"/>
                                        <p:tgtEl>
                                          <p:spTgt spid="2662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6627">
                                            <p:txEl>
                                              <p:pRg st="1" end="1"/>
                                            </p:txEl>
                                          </p:spTgt>
                                        </p:tgtEl>
                                        <p:attrNameLst>
                                          <p:attrName>style.visibility</p:attrName>
                                        </p:attrNameLst>
                                      </p:cBhvr>
                                      <p:to>
                                        <p:strVal val="visible"/>
                                      </p:to>
                                    </p:set>
                                    <p:animEffect transition="in" filter="wipe(left)">
                                      <p:cBhvr>
                                        <p:cTn id="16"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n-US" dirty="0" smtClean="0"/>
              <a:t>Describe qualitatively the pressure of a gas in terms of the motion of its molecules</a:t>
            </a:r>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152400"/>
            <a:ext cx="8458200" cy="457200"/>
          </a:xfrm>
        </p:spPr>
        <p:txBody>
          <a:bodyPr/>
          <a:lstStyle/>
          <a:p>
            <a:r>
              <a:rPr lang="en-US" u="sng" dirty="0">
                <a:latin typeface="Arial" charset="0"/>
                <a:cs typeface="Times New Roman" pitchFamily="18" charset="0"/>
              </a:rPr>
              <a:t>Demo </a:t>
            </a:r>
            <a:r>
              <a:rPr lang="en-US" u="sng" dirty="0" smtClean="0">
                <a:latin typeface="Arial" charset="0"/>
                <a:cs typeface="Times New Roman" pitchFamily="18" charset="0"/>
              </a:rPr>
              <a:t>: </a:t>
            </a:r>
            <a:r>
              <a:rPr lang="en-US" u="sng" dirty="0">
                <a:latin typeface="Arial" charset="0"/>
                <a:cs typeface="Times New Roman" pitchFamily="18" charset="0"/>
              </a:rPr>
              <a:t>Kill </a:t>
            </a:r>
            <a:r>
              <a:rPr lang="en-US" u="sng" dirty="0" err="1">
                <a:latin typeface="Arial" charset="0"/>
                <a:cs typeface="Times New Roman" pitchFamily="18" charset="0"/>
              </a:rPr>
              <a:t>da</a:t>
            </a:r>
            <a:r>
              <a:rPr lang="en-US" u="sng" dirty="0">
                <a:latin typeface="Arial" charset="0"/>
                <a:cs typeface="Times New Roman" pitchFamily="18" charset="0"/>
              </a:rPr>
              <a:t> </a:t>
            </a:r>
            <a:r>
              <a:rPr lang="en-US" u="sng" dirty="0" err="1">
                <a:latin typeface="Arial" charset="0"/>
                <a:cs typeface="Times New Roman" pitchFamily="18" charset="0"/>
              </a:rPr>
              <a:t>wabbit</a:t>
            </a:r>
            <a:endParaRPr lang="en-US" baseline="-25000" dirty="0">
              <a:latin typeface="Arial" charset="0"/>
              <a:cs typeface="Times New Roman" pitchFamily="18" charset="0"/>
            </a:endParaRPr>
          </a:p>
        </p:txBody>
      </p:sp>
      <p:pic>
        <p:nvPicPr>
          <p:cNvPr id="30742" name="Picture 22" descr="Press_Bell"/>
          <p:cNvPicPr>
            <a:picLocks noChangeAspect="1" noChangeArrowheads="1"/>
          </p:cNvPicPr>
          <p:nvPr/>
        </p:nvPicPr>
        <p:blipFill>
          <a:blip r:embed="rId3">
            <a:lum bright="24000" contrast="30000"/>
          </a:blip>
          <a:srcRect/>
          <a:stretch>
            <a:fillRect/>
          </a:stretch>
        </p:blipFill>
        <p:spPr bwMode="auto">
          <a:xfrm>
            <a:off x="0" y="1752600"/>
            <a:ext cx="3684588" cy="5105400"/>
          </a:xfrm>
          <a:prstGeom prst="rect">
            <a:avLst/>
          </a:prstGeom>
          <a:noFill/>
        </p:spPr>
      </p:pic>
      <p:sp>
        <p:nvSpPr>
          <p:cNvPr id="30723" name="Rectangle 3"/>
          <p:cNvSpPr>
            <a:spLocks noGrp="1" noChangeArrowheads="1"/>
          </p:cNvSpPr>
          <p:nvPr>
            <p:ph type="body" idx="1"/>
          </p:nvPr>
        </p:nvSpPr>
        <p:spPr>
          <a:xfrm>
            <a:off x="0" y="685800"/>
            <a:ext cx="9220200" cy="914400"/>
          </a:xfrm>
        </p:spPr>
        <p:txBody>
          <a:bodyPr/>
          <a:lstStyle/>
          <a:p>
            <a:pPr marL="0" indent="0">
              <a:lnSpc>
                <a:spcPct val="95000"/>
              </a:lnSpc>
              <a:spcBef>
                <a:spcPct val="5000"/>
              </a:spcBef>
              <a:buFontTx/>
              <a:buNone/>
            </a:pPr>
            <a:r>
              <a:rPr lang="en-US" u="sng">
                <a:latin typeface="Arial" charset="0"/>
                <a:cs typeface="Times New Roman" pitchFamily="18" charset="0"/>
              </a:rPr>
              <a:t>Question</a:t>
            </a:r>
            <a:r>
              <a:rPr lang="en-US">
                <a:latin typeface="Arial" charset="0"/>
                <a:cs typeface="Times New Roman" pitchFamily="18" charset="0"/>
              </a:rPr>
              <a:t>: what will happen when the air pressure surrounding a balloon is decreased?  Why?</a:t>
            </a:r>
          </a:p>
        </p:txBody>
      </p:sp>
      <p:pic>
        <p:nvPicPr>
          <p:cNvPr id="30743" name="Picture 23" descr="inflation_baloon_lg_clr"/>
          <p:cNvPicPr>
            <a:picLocks noChangeAspect="1" noChangeArrowheads="1" noCrop="1"/>
          </p:cNvPicPr>
          <p:nvPr/>
        </p:nvPicPr>
        <p:blipFill>
          <a:blip r:embed="rId4"/>
          <a:srcRect/>
          <a:stretch>
            <a:fillRect/>
          </a:stretch>
        </p:blipFill>
        <p:spPr bwMode="auto">
          <a:xfrm>
            <a:off x="625475" y="2590800"/>
            <a:ext cx="1508125" cy="1554163"/>
          </a:xfrm>
          <a:prstGeom prst="rect">
            <a:avLst/>
          </a:prstGeom>
          <a:noFill/>
        </p:spPr>
      </p:pic>
      <p:sp>
        <p:nvSpPr>
          <p:cNvPr id="30749" name="Rectangle 29"/>
          <p:cNvSpPr>
            <a:spLocks noChangeArrowheads="1"/>
          </p:cNvSpPr>
          <p:nvPr/>
        </p:nvSpPr>
        <p:spPr bwMode="auto">
          <a:xfrm>
            <a:off x="3657600" y="1676400"/>
            <a:ext cx="5562600" cy="6248400"/>
          </a:xfrm>
          <a:prstGeom prst="rect">
            <a:avLst/>
          </a:prstGeom>
          <a:noFill/>
          <a:ln w="9525">
            <a:noFill/>
            <a:miter lim="800000"/>
            <a:headEnd/>
            <a:tailEnd/>
          </a:ln>
          <a:effectLst/>
        </p:spPr>
        <p:txBody>
          <a:bodyPr/>
          <a:lstStyle/>
          <a:p>
            <a:pPr>
              <a:spcBef>
                <a:spcPct val="100000"/>
              </a:spcBef>
            </a:pPr>
            <a:r>
              <a:rPr lang="en-US" u="sng" dirty="0"/>
              <a:t>Explanation</a:t>
            </a:r>
            <a:r>
              <a:rPr lang="en-US" dirty="0"/>
              <a:t>: A balloon normally stays the same size because the pressure inside the balloon is equal to the pressure outside the balloon (rate of collisions with the wall of the balloon is equal).  Reducing the pressure on the outside eliminates opposing collisions, allowing the balloon to expand.</a:t>
            </a:r>
          </a:p>
        </p:txBody>
      </p:sp>
      <p:pic>
        <p:nvPicPr>
          <p:cNvPr id="30747" name="Picture 27" descr="stuffed_bunny_smiles_lg_clr_21219"/>
          <p:cNvPicPr>
            <a:picLocks noChangeAspect="1" noChangeArrowheads="1" noCrop="1"/>
          </p:cNvPicPr>
          <p:nvPr/>
        </p:nvPicPr>
        <p:blipFill>
          <a:blip r:embed="rId5"/>
          <a:srcRect/>
          <a:stretch>
            <a:fillRect/>
          </a:stretch>
        </p:blipFill>
        <p:spPr bwMode="auto">
          <a:xfrm>
            <a:off x="520700" y="2362200"/>
            <a:ext cx="1217613" cy="1752600"/>
          </a:xfrm>
          <a:prstGeom prst="rect">
            <a:avLst/>
          </a:prstGeom>
          <a:noFill/>
        </p:spPr>
      </p:pic>
      <p:sp>
        <p:nvSpPr>
          <p:cNvPr id="30750" name="Text Box 30"/>
          <p:cNvSpPr txBox="1">
            <a:spLocks noChangeArrowheads="1"/>
          </p:cNvSpPr>
          <p:nvPr/>
        </p:nvSpPr>
        <p:spPr bwMode="auto">
          <a:xfrm>
            <a:off x="7772400" y="6464300"/>
            <a:ext cx="1295400" cy="317500"/>
          </a:xfrm>
          <a:prstGeom prst="rect">
            <a:avLst/>
          </a:prstGeom>
          <a:solidFill>
            <a:srgbClr val="808080"/>
          </a:solidFill>
          <a:ln w="12700">
            <a:solidFill>
              <a:schemeClr val="tx1"/>
            </a:solidFill>
            <a:miter lim="800000"/>
            <a:headEnd/>
            <a:tailEnd/>
          </a:ln>
          <a:effectLst/>
        </p:spPr>
        <p:txBody>
          <a:bodyPr lIns="0" tIns="0" rIns="0" bIns="0">
            <a:spAutoFit/>
          </a:bodyPr>
          <a:lstStyle/>
          <a:p>
            <a:pPr algn="ctr" eaLnBrk="0" hangingPunct="0">
              <a:lnSpc>
                <a:spcPct val="100000"/>
              </a:lnSpc>
              <a:spcBef>
                <a:spcPct val="50000"/>
              </a:spcBef>
            </a:pPr>
            <a:r>
              <a:rPr lang="en-US" sz="1000">
                <a:latin typeface="Times New Roman" pitchFamily="18" charset="0"/>
              </a:rPr>
              <a:t>For more lessons, visit </a:t>
            </a:r>
            <a:r>
              <a:rPr lang="en-US" sz="1000">
                <a:latin typeface="Times New Roman" pitchFamily="18" charset="0"/>
                <a:hlinkClick r:id="rId6"/>
              </a:rPr>
              <a:t>www.chalkbored.com</a:t>
            </a:r>
            <a:endParaRPr lang="en-US" sz="10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42"/>
                                        </p:tgtEl>
                                        <p:attrNameLst>
                                          <p:attrName>style.visibility</p:attrName>
                                        </p:attrNameLst>
                                      </p:cBhvr>
                                      <p:to>
                                        <p:strVal val="visible"/>
                                      </p:to>
                                    </p:set>
                                    <p:animEffect transition="in" filter="dissolve">
                                      <p:cBhvr>
                                        <p:cTn id="7" dur="500"/>
                                        <p:tgtEl>
                                          <p:spTgt spid="30742"/>
                                        </p:tgtEl>
                                      </p:cBhvr>
                                    </p:animEffect>
                                  </p:childTnLst>
                                  <p:subTnLst>
                                    <p:audio>
                                      <p:cMediaNode>
                                        <p:cTn display="0" masterRel="sameClick">
                                          <p:stCondLst>
                                            <p:cond evt="begin" delay="0">
                                              <p:tn val="5"/>
                                            </p:cond>
                                          </p:stCondLst>
                                          <p:endCondLst>
                                            <p:cond evt="onStopAudio" delay="0">
                                              <p:tgtEl>
                                                <p:sldTgt/>
                                              </p:tgtEl>
                                            </p:cond>
                                          </p:endCondLst>
                                        </p:cTn>
                                        <p:tgtEl>
                                          <p:sndTgt r:embed="rId2" name="killwab1.wav"/>
                                        </p:tgtEl>
                                      </p:cMediaNode>
                                    </p:audio>
                                  </p:subTnLst>
                                </p:cTn>
                              </p:par>
                            </p:childTnLst>
                          </p:cTn>
                        </p:par>
                        <p:par>
                          <p:cTn id="8" fill="hold">
                            <p:stCondLst>
                              <p:cond delay="500"/>
                            </p:stCondLst>
                            <p:childTnLst>
                              <p:par>
                                <p:cTn id="9" presetID="7" presetClass="entr" presetSubtype="2" fill="hold" nodeType="afterEffect">
                                  <p:stCondLst>
                                    <p:cond delay="3000"/>
                                  </p:stCondLst>
                                  <p:childTnLst>
                                    <p:set>
                                      <p:cBhvr>
                                        <p:cTn id="10" dur="1" fill="hold">
                                          <p:stCondLst>
                                            <p:cond delay="0"/>
                                          </p:stCondLst>
                                        </p:cTn>
                                        <p:tgtEl>
                                          <p:spTgt spid="30747"/>
                                        </p:tgtEl>
                                        <p:attrNameLst>
                                          <p:attrName>style.visibility</p:attrName>
                                        </p:attrNameLst>
                                      </p:cBhvr>
                                      <p:to>
                                        <p:strVal val="visible"/>
                                      </p:to>
                                    </p:set>
                                    <p:anim calcmode="lin" valueType="num">
                                      <p:cBhvr additive="base">
                                        <p:cTn id="11" dur="5000" fill="hold"/>
                                        <p:tgtEl>
                                          <p:spTgt spid="30747"/>
                                        </p:tgtEl>
                                        <p:attrNameLst>
                                          <p:attrName>ppt_x</p:attrName>
                                        </p:attrNameLst>
                                      </p:cBhvr>
                                      <p:tavLst>
                                        <p:tav tm="0">
                                          <p:val>
                                            <p:strVal val="1+#ppt_w/2"/>
                                          </p:val>
                                        </p:tav>
                                        <p:tav tm="100000">
                                          <p:val>
                                            <p:strVal val="#ppt_x"/>
                                          </p:val>
                                        </p:tav>
                                      </p:tavLst>
                                    </p:anim>
                                    <p:anim calcmode="lin" valueType="num">
                                      <p:cBhvr additive="base">
                                        <p:cTn id="12" dur="5000" fill="hold"/>
                                        <p:tgtEl>
                                          <p:spTgt spid="3074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074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0" end="0"/>
                                            </p:txEl>
                                          </p:spTgt>
                                        </p:tgtEl>
                                        <p:attrNameLst>
                                          <p:attrName>style.visibility</p:attrName>
                                        </p:attrNameLst>
                                      </p:cBhvr>
                                      <p:to>
                                        <p:strVal val="visible"/>
                                      </p:to>
                                    </p:set>
                                    <p:animEffect transition="in" filter="wipe(left)">
                                      <p:cBhvr>
                                        <p:cTn id="17" dur="500"/>
                                        <p:tgtEl>
                                          <p:spTgt spid="30723">
                                            <p:txEl>
                                              <p:pRg st="0" end="0"/>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30743"/>
                                        </p:tgtEl>
                                        <p:attrNameLst>
                                          <p:attrName>style.visibility</p:attrName>
                                        </p:attrNameLst>
                                      </p:cBhvr>
                                      <p:to>
                                        <p:strVal val="visible"/>
                                      </p:to>
                                    </p:set>
                                    <p:animEffect transition="in" filter="dissolve">
                                      <p:cBhvr>
                                        <p:cTn id="21" dur="500"/>
                                        <p:tgtEl>
                                          <p:spTgt spid="3074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749">
                                            <p:txEl>
                                              <p:pRg st="0" end="0"/>
                                            </p:txEl>
                                          </p:spTgt>
                                        </p:tgtEl>
                                        <p:attrNameLst>
                                          <p:attrName>style.visibility</p:attrName>
                                        </p:attrNameLst>
                                      </p:cBhvr>
                                      <p:to>
                                        <p:strVal val="visible"/>
                                      </p:to>
                                    </p:set>
                                    <p:animEffect transition="in" filter="wipe(left)">
                                      <p:cBhvr>
                                        <p:cTn id="26" dur="500"/>
                                        <p:tgtEl>
                                          <p:spTgt spid="307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P spid="3074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Boyles</a:t>
            </a:r>
            <a:r>
              <a:rPr lang="es-ES" dirty="0" smtClean="0"/>
              <a:t> </a:t>
            </a:r>
            <a:r>
              <a:rPr lang="es-ES" dirty="0" err="1" smtClean="0"/>
              <a:t>Law</a:t>
            </a:r>
            <a:endParaRPr lang="es-ES" dirty="0"/>
          </a:p>
        </p:txBody>
      </p:sp>
      <p:sp>
        <p:nvSpPr>
          <p:cNvPr id="3" name="2 Marcador de contenido"/>
          <p:cNvSpPr>
            <a:spLocks noGrp="1"/>
          </p:cNvSpPr>
          <p:nvPr>
            <p:ph idx="1"/>
          </p:nvPr>
        </p:nvSpPr>
        <p:spPr/>
        <p:txBody>
          <a:bodyPr/>
          <a:lstStyle/>
          <a:p>
            <a:r>
              <a:rPr lang="en-US" dirty="0" smtClean="0"/>
              <a:t>Relate the change in volume of a gas to change in pressure applied to the gas at constant </a:t>
            </a:r>
            <a:r>
              <a:rPr lang="es-ES" dirty="0" err="1" smtClean="0"/>
              <a:t>temperature</a:t>
            </a:r>
            <a:endParaRPr lang="es-ES" dirty="0" smtClean="0"/>
          </a:p>
          <a:p>
            <a:r>
              <a:rPr lang="es-ES" b="1" dirty="0" err="1" smtClean="0"/>
              <a:t>Supplement</a:t>
            </a:r>
            <a:endParaRPr lang="es-ES" b="1" dirty="0" smtClean="0"/>
          </a:p>
          <a:p>
            <a:r>
              <a:rPr lang="en-US" dirty="0" smtClean="0"/>
              <a:t>Recall and use the equation </a:t>
            </a:r>
            <a:r>
              <a:rPr lang="en-US" i="1" dirty="0" err="1" smtClean="0"/>
              <a:t>pV</a:t>
            </a:r>
            <a:r>
              <a:rPr lang="en-US" i="1" dirty="0" smtClean="0"/>
              <a:t> = constant at </a:t>
            </a:r>
            <a:r>
              <a:rPr lang="es-ES" dirty="0" err="1" smtClean="0"/>
              <a:t>constant</a:t>
            </a:r>
            <a:r>
              <a:rPr lang="es-ES" dirty="0" smtClean="0"/>
              <a:t> </a:t>
            </a:r>
            <a:r>
              <a:rPr lang="es-ES" dirty="0" err="1" smtClean="0"/>
              <a:t>temperature</a:t>
            </a:r>
            <a:endParaRPr lang="es-ES" dirty="0" smtClean="0"/>
          </a:p>
          <a:p>
            <a:r>
              <a:rPr lang="es-ES" dirty="0" err="1" smtClean="0"/>
              <a:t>Now</a:t>
            </a:r>
            <a:r>
              <a:rPr lang="es-ES" dirty="0" smtClean="0"/>
              <a:t> </a:t>
            </a:r>
            <a:r>
              <a:rPr lang="es-ES" dirty="0" err="1" smtClean="0"/>
              <a:t>read</a:t>
            </a:r>
            <a:r>
              <a:rPr lang="es-ES" dirty="0" smtClean="0"/>
              <a:t> and try </a:t>
            </a:r>
            <a:r>
              <a:rPr lang="es-ES" dirty="0" err="1" smtClean="0"/>
              <a:t>the</a:t>
            </a:r>
            <a:r>
              <a:rPr lang="es-ES" dirty="0" smtClean="0"/>
              <a:t> </a:t>
            </a:r>
            <a:r>
              <a:rPr lang="es-ES" dirty="0" err="1" smtClean="0"/>
              <a:t>questions</a:t>
            </a:r>
            <a:r>
              <a:rPr lang="es-ES" dirty="0" smtClean="0"/>
              <a:t> </a:t>
            </a:r>
            <a:r>
              <a:rPr lang="es-ES" dirty="0" err="1" smtClean="0"/>
              <a:t>on</a:t>
            </a:r>
            <a:r>
              <a:rPr lang="es-ES" smtClean="0"/>
              <a:t> p70 -71</a:t>
            </a:r>
            <a:r>
              <a:rPr lang="es-ES" dirty="0" smtClean="0"/>
              <a:t>.</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5000"/>
          </a:lnSpc>
          <a:spcBef>
            <a:spcPct val="5000"/>
          </a:spcBef>
          <a:spcAft>
            <a:spcPct val="0"/>
          </a:spcAft>
          <a:buClrTx/>
          <a:buSzTx/>
          <a:buFontTx/>
          <a:buNone/>
          <a:tabLst/>
          <a:defRPr kumimoji="0" lang="en-CA" sz="32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5000"/>
          </a:lnSpc>
          <a:spcBef>
            <a:spcPct val="5000"/>
          </a:spcBef>
          <a:spcAft>
            <a:spcPct val="0"/>
          </a:spcAft>
          <a:buClrTx/>
          <a:buSzTx/>
          <a:buFontTx/>
          <a:buNone/>
          <a:tabLst/>
          <a:defRPr kumimoji="0" lang="en-CA" sz="32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303</TotalTime>
  <Words>380</Words>
  <Application>Microsoft Office PowerPoint</Application>
  <PresentationFormat>Presentación en pantalla (4:3)</PresentationFormat>
  <Paragraphs>37</Paragraphs>
  <Slides>15</Slides>
  <Notes>0</Notes>
  <HiddenSlides>0</HiddenSlides>
  <MMClips>0</MMClips>
  <ScaleCrop>false</ScaleCrop>
  <HeadingPairs>
    <vt:vector size="4" baseType="variant">
      <vt:variant>
        <vt:lpstr>Tema</vt:lpstr>
      </vt:variant>
      <vt:variant>
        <vt:i4>2</vt:i4>
      </vt:variant>
      <vt:variant>
        <vt:lpstr>Títulos de diapositiva</vt:lpstr>
      </vt:variant>
      <vt:variant>
        <vt:i4>15</vt:i4>
      </vt:variant>
    </vt:vector>
  </HeadingPairs>
  <TitlesOfParts>
    <vt:vector size="17" baseType="lpstr">
      <vt:lpstr>Tema de Office</vt:lpstr>
      <vt:lpstr>Default Design</vt:lpstr>
      <vt:lpstr>Diapositiva 1</vt:lpstr>
      <vt:lpstr>Solids, liquids and gasses</vt:lpstr>
      <vt:lpstr>Solids, liquids and gasses</vt:lpstr>
      <vt:lpstr>The Kinetic theory</vt:lpstr>
      <vt:lpstr>Diapositiva 5</vt:lpstr>
      <vt:lpstr>Demo : Diffusion of KMnO4</vt:lpstr>
      <vt:lpstr>Diapositiva 7</vt:lpstr>
      <vt:lpstr>Demo : Kill da wabbit</vt:lpstr>
      <vt:lpstr>Boyles Law</vt:lpstr>
      <vt:lpstr>Diapositiva 10</vt:lpstr>
      <vt:lpstr>Exploding Can</vt:lpstr>
      <vt:lpstr>Diapositiva 12</vt:lpstr>
      <vt:lpstr>Diapositiva 13</vt:lpstr>
      <vt:lpstr>Brownian motion</vt:lpstr>
      <vt:lpstr>To do</vt:lpstr>
    </vt:vector>
  </TitlesOfParts>
  <Company>grange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sciencia</dc:creator>
  <cp:lastModifiedBy>sciencia</cp:lastModifiedBy>
  <cp:revision>21</cp:revision>
  <dcterms:created xsi:type="dcterms:W3CDTF">2010-09-29T20:23:42Z</dcterms:created>
  <dcterms:modified xsi:type="dcterms:W3CDTF">2010-11-09T17:44:38Z</dcterms:modified>
</cp:coreProperties>
</file>