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1" r:id="rId2"/>
    <p:sldId id="312" r:id="rId3"/>
    <p:sldId id="314" r:id="rId4"/>
    <p:sldId id="315" r:id="rId5"/>
    <p:sldId id="316" r:id="rId6"/>
    <p:sldId id="317" r:id="rId7"/>
    <p:sldId id="318" r:id="rId8"/>
    <p:sldId id="313" r:id="rId9"/>
    <p:sldId id="307" r:id="rId10"/>
    <p:sldId id="310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0F"/>
    <a:srgbClr val="3333CC"/>
    <a:srgbClr val="00E000"/>
    <a:srgbClr val="8A04DC"/>
    <a:srgbClr val="3333FF"/>
    <a:srgbClr val="D2CD00"/>
    <a:srgbClr val="CC0000"/>
    <a:srgbClr val="C0C0C0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878" autoAdjust="0"/>
    <p:restoredTop sz="94660" autoAdjust="0"/>
  </p:normalViewPr>
  <p:slideViewPr>
    <p:cSldViewPr>
      <p:cViewPr>
        <p:scale>
          <a:sx n="50" d="100"/>
          <a:sy n="50" d="100"/>
        </p:scale>
        <p:origin x="-528" y="-528"/>
      </p:cViewPr>
      <p:guideLst>
        <p:guide orient="horz" pos="4080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A10E7BB-BFEE-41DC-BD74-0C7E2CF0C699}" type="slidenum">
              <a:rPr lang="en-GB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07B21-D458-4CF4-8C98-BDF926C47F87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04590-220B-4153-96ED-358751787567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CA8D6-981D-4E9A-9258-E4D997592CA8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C20C7-EEC4-4AC3-96AB-B55DDBEAE4D0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D6D6E-6012-432A-A6CC-4B1F687C51EC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F4A3D-7822-41FE-9678-819183110896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5D712-48F7-4251-8AD5-ADE8B016BF98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D00B4-2B53-463A-84F6-59955702972F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0EC98-5508-491F-A07C-B7FD63CAC494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EF418-C983-49BD-9D81-87C0DED39AA7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46F63-83BA-476E-94B6-8EFC4F7D5742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rgbClr val="F1600F">
              <a:alpha val="9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solidFill>
            <a:srgbClr val="F1600F">
              <a:alpha val="9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0469198A-B672-460F-B090-9C66229DE6E7}" type="slidenum">
              <a:rPr lang="en-GB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2938" y="571500"/>
            <a:ext cx="7772400" cy="1470025"/>
          </a:xfrm>
        </p:spPr>
        <p:txBody>
          <a:bodyPr/>
          <a:lstStyle/>
          <a:p>
            <a:r>
              <a:rPr lang="en-US" smtClean="0"/>
              <a:t>Heating up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42938" y="1785938"/>
            <a:ext cx="7572375" cy="4572000"/>
          </a:xfrm>
        </p:spPr>
        <p:txBody>
          <a:bodyPr/>
          <a:lstStyle/>
          <a:p>
            <a:pPr algn="l"/>
            <a:r>
              <a:rPr lang="en-US" dirty="0" smtClean="0"/>
              <a:t>• Relate a rise in the temperature of a body to </a:t>
            </a:r>
            <a:r>
              <a:rPr lang="en-US" dirty="0" smtClean="0"/>
              <a:t>an </a:t>
            </a:r>
            <a:r>
              <a:rPr lang="es-ES" dirty="0" err="1" smtClean="0"/>
              <a:t>increase</a:t>
            </a:r>
            <a:r>
              <a:rPr lang="es-ES" dirty="0" smtClean="0"/>
              <a:t> </a:t>
            </a:r>
            <a:r>
              <a:rPr lang="es-ES" dirty="0" smtClean="0"/>
              <a:t>in </a:t>
            </a:r>
            <a:r>
              <a:rPr lang="es-ES" dirty="0" err="1" smtClean="0"/>
              <a:t>internal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endParaRPr lang="es-ES" dirty="0" smtClean="0"/>
          </a:p>
          <a:p>
            <a:pPr algn="l"/>
            <a:r>
              <a:rPr lang="en-US" dirty="0" smtClean="0"/>
              <a:t>• Show an understanding of the term thermal</a:t>
            </a:r>
          </a:p>
          <a:p>
            <a:pPr algn="l"/>
            <a:r>
              <a:rPr lang="es-ES" dirty="0" err="1" smtClean="0"/>
              <a:t>capacity</a:t>
            </a:r>
            <a:endParaRPr lang="es-ES" dirty="0" smtClean="0"/>
          </a:p>
          <a:p>
            <a:pPr algn="l"/>
            <a:r>
              <a:rPr lang="es-ES" b="1" dirty="0" err="1" smtClean="0"/>
              <a:t>Supplement</a:t>
            </a:r>
            <a:endParaRPr lang="es-ES" b="1" dirty="0" smtClean="0"/>
          </a:p>
          <a:p>
            <a:pPr algn="l"/>
            <a:r>
              <a:rPr lang="en-US" dirty="0" smtClean="0"/>
              <a:t>• Describe an experiment to measure the</a:t>
            </a:r>
          </a:p>
          <a:p>
            <a:pPr algn="l"/>
            <a:r>
              <a:rPr lang="en-US" dirty="0" smtClean="0"/>
              <a:t>specific heat capacity of a substance</a:t>
            </a:r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Chapter 7 : Measuring Heat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00113" y="1268413"/>
            <a:ext cx="7272337" cy="4473575"/>
          </a:xfrm>
          <a:prstGeom prst="rect">
            <a:avLst/>
          </a:prstGeom>
          <a:solidFill>
            <a:srgbClr val="F1600F">
              <a:alpha val="90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100000"/>
              </a:spcBef>
              <a:buFontTx/>
              <a:buAutoNum type="arabicPeriod"/>
            </a:pPr>
            <a:r>
              <a:rPr lang="en-GB" b="1" dirty="0"/>
              <a:t>The unit of energy is the </a:t>
            </a:r>
            <a:r>
              <a:rPr lang="en-GB" b="1" dirty="0">
                <a:solidFill>
                  <a:srgbClr val="FF0000"/>
                </a:solidFill>
              </a:rPr>
              <a:t>______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/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/>
              <a:t>1kJ means one </a:t>
            </a:r>
            <a:r>
              <a:rPr lang="en-GB" b="1" dirty="0">
                <a:solidFill>
                  <a:srgbClr val="FF0000"/>
                </a:solidFill>
              </a:rPr>
              <a:t>________  ______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/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/>
              <a:t>1MJ means one </a:t>
            </a:r>
            <a:r>
              <a:rPr lang="en-GB" b="1" dirty="0">
                <a:solidFill>
                  <a:srgbClr val="FF0000"/>
                </a:solidFill>
              </a:rPr>
              <a:t>________  ______</a:t>
            </a:r>
          </a:p>
          <a:p>
            <a:pPr marL="457200" indent="-457200">
              <a:spcBef>
                <a:spcPct val="100000"/>
              </a:spcBef>
              <a:buFontTx/>
              <a:buAutoNum type="arabicPeriod"/>
            </a:pPr>
            <a:r>
              <a:rPr lang="en-GB" b="1" dirty="0"/>
              <a:t>The specific heat capacity of a substance is the amount of </a:t>
            </a:r>
            <a:r>
              <a:rPr lang="en-GB" b="1" dirty="0">
                <a:solidFill>
                  <a:srgbClr val="FF0000"/>
                </a:solidFill>
              </a:rPr>
              <a:t>________</a:t>
            </a:r>
            <a:r>
              <a:rPr lang="en-GB" b="1" dirty="0"/>
              <a:t> needed to raise one </a:t>
            </a:r>
            <a:r>
              <a:rPr lang="en-GB" b="1" dirty="0">
                <a:solidFill>
                  <a:srgbClr val="FF0000"/>
                </a:solidFill>
              </a:rPr>
              <a:t>________</a:t>
            </a:r>
            <a:r>
              <a:rPr lang="en-GB" b="1" dirty="0"/>
              <a:t> of the substance through </a:t>
            </a:r>
            <a:r>
              <a:rPr lang="en-GB" b="1" dirty="0">
                <a:solidFill>
                  <a:srgbClr val="FF0000"/>
                </a:solidFill>
              </a:rPr>
              <a:t>__</a:t>
            </a:r>
            <a:r>
              <a:rPr lang="en-GB" b="1" dirty="0"/>
              <a:t> </a:t>
            </a:r>
            <a:r>
              <a:rPr lang="en-US" b="1" dirty="0">
                <a:cs typeface="Arial" charset="0"/>
              </a:rPr>
              <a:t>°</a:t>
            </a:r>
            <a:r>
              <a:rPr lang="en-GB" b="1" dirty="0"/>
              <a:t>C.</a:t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The unit of specific heat capacity</a:t>
            </a:r>
            <a:br>
              <a:rPr lang="en-GB" b="1" dirty="0"/>
            </a:br>
            <a:r>
              <a:rPr lang="en-GB" b="1" dirty="0"/>
              <a:t>is </a:t>
            </a:r>
            <a:r>
              <a:rPr lang="en-GB" b="1" dirty="0">
                <a:solidFill>
                  <a:srgbClr val="FF0000"/>
                </a:solidFill>
              </a:rPr>
              <a:t>________</a:t>
            </a:r>
            <a:endParaRPr lang="en-GB" b="1" baseline="50000" dirty="0">
              <a:solidFill>
                <a:srgbClr val="FF000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59113" y="0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i="1">
                <a:solidFill>
                  <a:srgbClr val="FF0000"/>
                </a:solidFill>
              </a:rPr>
              <a:t>Answers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5003800" y="1268413"/>
            <a:ext cx="1930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Joule  (J).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708400" y="1989138"/>
            <a:ext cx="28082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thousand joules.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3779838" y="2727325"/>
            <a:ext cx="26638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million joules.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3492500" y="3857625"/>
            <a:ext cx="1439863" cy="420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energy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1384300" y="4221163"/>
            <a:ext cx="1512888" cy="4206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b="1">
                <a:solidFill>
                  <a:srgbClr val="FF0000"/>
                </a:solidFill>
              </a:rPr>
              <a:t>kilogram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6553200" y="4227513"/>
            <a:ext cx="466725" cy="4206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 1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1771650" y="5286375"/>
            <a:ext cx="27320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 J  per kg  per </a:t>
            </a:r>
            <a:r>
              <a:rPr lang="en-US" b="1">
                <a:solidFill>
                  <a:srgbClr val="FF0000"/>
                </a:solidFill>
                <a:cs typeface="Arial" charset="0"/>
              </a:rPr>
              <a:t>°</a:t>
            </a:r>
            <a:r>
              <a:rPr lang="en-GB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nimBg="1"/>
      <p:bldP spid="79878" grpId="0" animBg="1"/>
      <p:bldP spid="79879" grpId="0" animBg="1"/>
      <p:bldP spid="79880" grpId="0" animBg="1"/>
      <p:bldP spid="79881" grpId="0" animBg="1"/>
      <p:bldP spid="79882" grpId="0" animBg="1"/>
      <p:bldP spid="798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8938" indent="-388938">
              <a:spcBef>
                <a:spcPct val="50000"/>
              </a:spcBef>
              <a:buClr>
                <a:srgbClr val="FF0000"/>
              </a:buClr>
              <a:buSzPct val="120000"/>
              <a:tabLst>
                <a:tab pos="388938" algn="l"/>
              </a:tabLst>
            </a:pPr>
            <a:r>
              <a:rPr lang="en-GB" smtClean="0">
                <a:latin typeface="Arial" charset="0"/>
              </a:rPr>
              <a:t>That heat energy is measured in joules</a:t>
            </a:r>
          </a:p>
          <a:p>
            <a:pPr marL="388938" indent="-388938">
              <a:spcBef>
                <a:spcPct val="50000"/>
              </a:spcBef>
              <a:buClr>
                <a:srgbClr val="FF0000"/>
              </a:buClr>
              <a:buSzPct val="120000"/>
              <a:tabLst>
                <a:tab pos="388938" algn="l"/>
              </a:tabLst>
            </a:pPr>
            <a:r>
              <a:rPr lang="en-GB" smtClean="0">
                <a:latin typeface="Arial" charset="0"/>
              </a:rPr>
              <a:t>That adding heat energy can raise the temperature of a material</a:t>
            </a:r>
          </a:p>
          <a:p>
            <a:pPr marL="388938" indent="-388938">
              <a:spcBef>
                <a:spcPct val="50000"/>
              </a:spcBef>
              <a:buClr>
                <a:srgbClr val="FF0000"/>
              </a:buClr>
              <a:buSzPct val="120000"/>
              <a:tabLst>
                <a:tab pos="388938" algn="l"/>
              </a:tabLst>
            </a:pPr>
            <a:r>
              <a:rPr lang="en-GB" smtClean="0">
                <a:latin typeface="Arial" charset="0"/>
              </a:rPr>
              <a:t>That materials have a Specific Heat Capacity</a:t>
            </a:r>
          </a:p>
          <a:p>
            <a:pPr marL="388938" indent="-388938">
              <a:spcBef>
                <a:spcPct val="50000"/>
              </a:spcBef>
              <a:buClr>
                <a:srgbClr val="FF0000"/>
              </a:buClr>
              <a:buSzPct val="120000"/>
              <a:tabLst>
                <a:tab pos="388938" algn="l"/>
              </a:tabLst>
            </a:pPr>
            <a:r>
              <a:rPr lang="en-GB" smtClean="0">
                <a:latin typeface="Arial" charset="0"/>
              </a:rPr>
              <a:t>To use these ideas to solve problems.</a:t>
            </a:r>
          </a:p>
          <a:p>
            <a:pPr marL="388938" indent="-388938">
              <a:tabLst>
                <a:tab pos="388938" algn="l"/>
              </a:tabLst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do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571625"/>
            <a:ext cx="7772400" cy="4524375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Watch or carry out the </a:t>
            </a:r>
            <a:r>
              <a:rPr lang="en-US" sz="2800" dirty="0" smtClean="0"/>
              <a:t>experiment</a:t>
            </a:r>
            <a:endParaRPr lang="en-US" sz="2800" dirty="0" smtClean="0"/>
          </a:p>
          <a:p>
            <a:r>
              <a:rPr lang="en-US" sz="2800" dirty="0" smtClean="0"/>
              <a:t>Whilst you are waiting for the </a:t>
            </a:r>
            <a:r>
              <a:rPr lang="en-US" sz="2800" dirty="0" smtClean="0"/>
              <a:t>clock </a:t>
            </a:r>
            <a:r>
              <a:rPr lang="en-US" sz="2800" dirty="0" smtClean="0"/>
              <a:t>to reach </a:t>
            </a:r>
            <a:r>
              <a:rPr lang="en-US" sz="2800" dirty="0" smtClean="0"/>
              <a:t>300s </a:t>
            </a:r>
            <a:r>
              <a:rPr lang="en-US" sz="2800" dirty="0" smtClean="0">
                <a:solidFill>
                  <a:schemeClr val="bg1"/>
                </a:solidFill>
              </a:rPr>
              <a:t>Start drawing the diagram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Record </a:t>
            </a:r>
            <a:r>
              <a:rPr lang="en-US" sz="2800" dirty="0" smtClean="0"/>
              <a:t>your result (What is the temperature change?)</a:t>
            </a:r>
          </a:p>
          <a:p>
            <a:r>
              <a:rPr lang="en-US" sz="2800" dirty="0" smtClean="0"/>
              <a:t>Make </a:t>
            </a:r>
            <a:r>
              <a:rPr lang="en-US" sz="2800" dirty="0" smtClean="0"/>
              <a:t>a prediction </a:t>
            </a:r>
            <a:r>
              <a:rPr lang="en-US" sz="2800" dirty="0" smtClean="0">
                <a:solidFill>
                  <a:schemeClr val="bg1"/>
                </a:solidFill>
              </a:rPr>
              <a:t>‘I think that if I use twice as much energy 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dirty="0" err="1" smtClean="0">
                <a:solidFill>
                  <a:schemeClr val="bg1"/>
                </a:solidFill>
              </a:rPr>
              <a:t>VIt</a:t>
            </a:r>
            <a:r>
              <a:rPr lang="en-US" sz="2800" dirty="0" smtClean="0">
                <a:solidFill>
                  <a:schemeClr val="bg1"/>
                </a:solidFill>
              </a:rPr>
              <a:t>) </a:t>
            </a:r>
            <a:r>
              <a:rPr lang="en-US" sz="2800" dirty="0" smtClean="0">
                <a:solidFill>
                  <a:schemeClr val="bg1"/>
                </a:solidFill>
              </a:rPr>
              <a:t>the temperature rise for 1kg of water will be ………….</a:t>
            </a:r>
            <a:r>
              <a:rPr lang="en-US" sz="2800" baseline="30000" dirty="0" err="1" smtClean="0">
                <a:solidFill>
                  <a:schemeClr val="bg1"/>
                </a:solidFill>
              </a:rPr>
              <a:t>o</a:t>
            </a:r>
            <a:r>
              <a:rPr lang="en-US" sz="2800" dirty="0" err="1" smtClean="0">
                <a:solidFill>
                  <a:schemeClr val="bg1"/>
                </a:solidFill>
              </a:rPr>
              <a:t>C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other substances need as much energy as water?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Copy</a:t>
            </a:r>
            <a:r>
              <a:rPr lang="en-US" sz="3600" dirty="0" smtClean="0"/>
              <a:t> the title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Watch or Carry </a:t>
            </a:r>
            <a:r>
              <a:rPr lang="en-US" sz="3600" dirty="0" smtClean="0">
                <a:solidFill>
                  <a:schemeClr val="bg1"/>
                </a:solidFill>
              </a:rPr>
              <a:t>out </a:t>
            </a:r>
            <a:r>
              <a:rPr lang="en-US" sz="3600" dirty="0" smtClean="0"/>
              <a:t>the experiment</a:t>
            </a:r>
            <a:endParaRPr lang="en-US" sz="3600" dirty="0" smtClean="0"/>
          </a:p>
          <a:p>
            <a:r>
              <a:rPr lang="en-US" sz="3600" dirty="0" smtClean="0">
                <a:solidFill>
                  <a:schemeClr val="bg1"/>
                </a:solidFill>
              </a:rPr>
              <a:t>Record</a:t>
            </a:r>
            <a:r>
              <a:rPr lang="en-US" sz="3600" dirty="0" smtClean="0"/>
              <a:t> your result (s)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Compare</a:t>
            </a:r>
            <a:r>
              <a:rPr lang="en-US" sz="3600" dirty="0" smtClean="0"/>
              <a:t> your result(s) with the temperature rise for water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Read</a:t>
            </a:r>
            <a:r>
              <a:rPr lang="en-US" sz="3600" dirty="0" smtClean="0"/>
              <a:t> </a:t>
            </a:r>
            <a:r>
              <a:rPr lang="en-US" sz="3600" dirty="0" smtClean="0"/>
              <a:t>p116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643063"/>
            <a:ext cx="7772400" cy="4452937"/>
          </a:xfrm>
        </p:spPr>
        <p:txBody>
          <a:bodyPr/>
          <a:lstStyle/>
          <a:p>
            <a:r>
              <a:rPr lang="en-US" sz="2800" smtClean="0"/>
              <a:t>The same amount of energy will raise the ……………. of different substances by ……………. Amounts.</a:t>
            </a:r>
          </a:p>
          <a:p>
            <a:r>
              <a:rPr lang="en-US" sz="2800" smtClean="0"/>
              <a:t>e.g. the temperature rise for aluminium is about ……. Times the rise for water for the …………….. Amount of energy put in.</a:t>
            </a:r>
          </a:p>
          <a:p>
            <a:r>
              <a:rPr lang="en-US" sz="2800" smtClean="0"/>
              <a:t>The amount of energy needed to raise the temperature of 1kg of a substance by 1 oC is called the ……………… …………. ……………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88"/>
            <a:ext cx="8458200" cy="51435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Answer</a:t>
            </a:r>
            <a:r>
              <a:rPr lang="en-US" sz="2800" dirty="0" smtClean="0"/>
              <a:t> </a:t>
            </a:r>
            <a:r>
              <a:rPr lang="en-US" sz="2800" dirty="0" smtClean="0"/>
              <a:t>q1 -3 </a:t>
            </a:r>
            <a:r>
              <a:rPr lang="en-US" sz="2800" dirty="0" smtClean="0"/>
              <a:t>on p </a:t>
            </a:r>
            <a:r>
              <a:rPr lang="en-US" sz="2800" dirty="0" smtClean="0"/>
              <a:t>117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bg1"/>
                </a:solidFill>
              </a:rPr>
              <a:t>Show all working </a:t>
            </a:r>
            <a:r>
              <a:rPr lang="en-US" sz="2800" dirty="0" smtClean="0"/>
              <a:t>like this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Write down </a:t>
            </a:r>
            <a:r>
              <a:rPr lang="en-US" sz="2800" dirty="0" smtClean="0"/>
              <a:t>the formula -  </a:t>
            </a:r>
          </a:p>
          <a:p>
            <a:pPr lvl="1">
              <a:buFont typeface="Arial" charset="0"/>
              <a:buChar char="•"/>
            </a:pPr>
            <a:r>
              <a:rPr lang="en-US" sz="1800" i="1" dirty="0" smtClean="0"/>
              <a:t>energy transferred = mass x specific heat capacity  x temperature rise </a:t>
            </a:r>
          </a:p>
          <a:p>
            <a:pPr lvl="1">
              <a:buFont typeface="Arial" charset="0"/>
              <a:buChar char="•"/>
            </a:pPr>
            <a:r>
              <a:rPr lang="en-US" sz="2400" i="1" dirty="0" smtClean="0"/>
              <a:t>   </a:t>
            </a:r>
            <a:r>
              <a:rPr lang="en-US" dirty="0" smtClean="0">
                <a:solidFill>
                  <a:schemeClr val="bg1"/>
                </a:solidFill>
              </a:rPr>
              <a:t>Rearrange</a:t>
            </a:r>
            <a:r>
              <a:rPr lang="en-US" dirty="0" smtClean="0"/>
              <a:t> –</a:t>
            </a:r>
          </a:p>
          <a:p>
            <a:pPr marL="400050" lvl="2" indent="57150"/>
            <a:r>
              <a:rPr lang="en-US" sz="2000" i="1" dirty="0" smtClean="0"/>
              <a:t>    specific heat capacity = energy transferred /mass  x temperature rise 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 Substitute</a:t>
            </a:r>
            <a:r>
              <a:rPr lang="en-US" dirty="0" smtClean="0"/>
              <a:t> in values</a:t>
            </a:r>
          </a:p>
          <a:p>
            <a:pPr marL="400050" lvl="2" indent="57150"/>
            <a:r>
              <a:rPr lang="en-US" sz="2000" i="1" dirty="0" smtClean="0"/>
              <a:t>    specific heat capacity = 10000/(5x10)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1"/>
                </a:solidFill>
              </a:rPr>
              <a:t>State answer</a:t>
            </a:r>
          </a:p>
          <a:p>
            <a:pPr marL="400050" lvl="2" indent="57150"/>
            <a:r>
              <a:rPr lang="en-US" sz="2000" i="1" dirty="0" smtClean="0"/>
              <a:t>    specific heat capacity =500 J/</a:t>
            </a:r>
            <a:r>
              <a:rPr lang="en-US" sz="2000" i="1" dirty="0" err="1" smtClean="0"/>
              <a:t>kgK</a:t>
            </a:r>
            <a:endParaRPr lang="en-US" sz="2000" i="1" dirty="0" smtClean="0"/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 Check</a:t>
            </a:r>
            <a:r>
              <a:rPr lang="en-US" dirty="0" smtClean="0"/>
              <a:t> units and calculation</a:t>
            </a:r>
          </a:p>
          <a:p>
            <a:pPr lvl="1">
              <a:buFont typeface="Arial" charset="0"/>
              <a:buChar char="•"/>
            </a:pPr>
            <a:endParaRPr lang="en-US" i="1" dirty="0" smtClean="0"/>
          </a:p>
          <a:p>
            <a:pPr lvl="1">
              <a:buFont typeface="Arial" charset="0"/>
              <a:buChar char="•"/>
            </a:pPr>
            <a:endParaRPr lang="en-US" i="1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43063"/>
            <a:ext cx="7772400" cy="4452937"/>
          </a:xfrm>
        </p:spPr>
        <p:txBody>
          <a:bodyPr/>
          <a:lstStyle/>
          <a:p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Heat Summary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19613"/>
          </a:xfrm>
        </p:spPr>
        <p:txBody>
          <a:bodyPr/>
          <a:lstStyle/>
          <a:p>
            <a:r>
              <a:rPr lang="en-US" smtClean="0"/>
              <a:t>When an object is heated the </a:t>
            </a:r>
            <a:r>
              <a:rPr lang="en-US" smtClean="0">
                <a:solidFill>
                  <a:schemeClr val="bg1"/>
                </a:solidFill>
              </a:rPr>
              <a:t>internal energy </a:t>
            </a:r>
            <a:r>
              <a:rPr lang="en-US" smtClean="0"/>
              <a:t>goes up</a:t>
            </a:r>
          </a:p>
          <a:p>
            <a:r>
              <a:rPr lang="en-US" smtClean="0"/>
              <a:t>The unit of  energy is Joules (J)</a:t>
            </a:r>
          </a:p>
          <a:p>
            <a:r>
              <a:rPr lang="en-GB" sz="2400" smtClean="0">
                <a:solidFill>
                  <a:schemeClr val="bg1"/>
                </a:solidFill>
                <a:cs typeface="Times New Roman" pitchFamily="18" charset="0"/>
              </a:rPr>
              <a:t>Energy needed </a:t>
            </a:r>
            <a:br>
              <a:rPr lang="en-GB" sz="240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en-GB" sz="2400" smtClean="0">
                <a:solidFill>
                  <a:schemeClr val="bg1"/>
                </a:solidFill>
                <a:cs typeface="Times New Roman" pitchFamily="18" charset="0"/>
              </a:rPr>
              <a:t>to change	      =   specific heat  </a:t>
            </a:r>
            <a:r>
              <a:rPr lang="en-US" sz="2400" smtClean="0">
                <a:solidFill>
                  <a:schemeClr val="bg1"/>
                </a:solidFill>
                <a:cs typeface="Arial" charset="0"/>
              </a:rPr>
              <a:t>×</a:t>
            </a:r>
            <a:r>
              <a:rPr lang="en-GB" sz="2400" smtClean="0">
                <a:solidFill>
                  <a:schemeClr val="bg1"/>
                </a:solidFill>
                <a:cs typeface="Times New Roman" pitchFamily="18" charset="0"/>
              </a:rPr>
              <a:t> mass  </a:t>
            </a:r>
            <a:r>
              <a:rPr lang="en-US" sz="2400" smtClean="0">
                <a:solidFill>
                  <a:schemeClr val="bg1"/>
                </a:solidFill>
                <a:cs typeface="Arial" charset="0"/>
              </a:rPr>
              <a:t>×</a:t>
            </a:r>
            <a:r>
              <a:rPr lang="en-GB" sz="2400" smtClean="0">
                <a:solidFill>
                  <a:schemeClr val="bg1"/>
                </a:solidFill>
                <a:cs typeface="Times New Roman" pitchFamily="18" charset="0"/>
              </a:rPr>
              <a:t>  change in</a:t>
            </a:r>
            <a:br>
              <a:rPr lang="en-GB" sz="240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en-GB" sz="2400" smtClean="0">
                <a:solidFill>
                  <a:schemeClr val="bg1"/>
                </a:solidFill>
                <a:cs typeface="Times New Roman" pitchFamily="18" charset="0"/>
              </a:rPr>
              <a:t>temperature                 capacity                       temperature</a:t>
            </a:r>
            <a:endParaRPr lang="en-US" sz="24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Chapter 7 : Measuring Heat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00113" y="1268413"/>
            <a:ext cx="7272337" cy="4473575"/>
          </a:xfrm>
          <a:prstGeom prst="rect">
            <a:avLst/>
          </a:prstGeom>
          <a:solidFill>
            <a:srgbClr val="F1600F">
              <a:alpha val="90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100000"/>
              </a:spcBef>
              <a:buFontTx/>
              <a:buAutoNum type="arabicPeriod"/>
            </a:pPr>
            <a:r>
              <a:rPr lang="en-GB" b="1" dirty="0"/>
              <a:t>The unit of energy is the </a:t>
            </a:r>
            <a:r>
              <a:rPr lang="en-GB" b="1" dirty="0">
                <a:solidFill>
                  <a:srgbClr val="FF0000"/>
                </a:solidFill>
              </a:rPr>
              <a:t>______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/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/>
              <a:t>1kJ means one </a:t>
            </a:r>
            <a:r>
              <a:rPr lang="en-GB" b="1" dirty="0">
                <a:solidFill>
                  <a:srgbClr val="FF0000"/>
                </a:solidFill>
              </a:rPr>
              <a:t>________  ______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/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/>
              <a:t>1MJ means one </a:t>
            </a:r>
            <a:r>
              <a:rPr lang="en-GB" b="1" dirty="0">
                <a:solidFill>
                  <a:srgbClr val="FF0000"/>
                </a:solidFill>
              </a:rPr>
              <a:t>________  ______</a:t>
            </a:r>
          </a:p>
          <a:p>
            <a:pPr marL="457200" indent="-457200">
              <a:spcBef>
                <a:spcPct val="100000"/>
              </a:spcBef>
              <a:buFontTx/>
              <a:buAutoNum type="arabicPeriod"/>
            </a:pPr>
            <a:r>
              <a:rPr lang="en-GB" b="1" dirty="0"/>
              <a:t>The specific heat capacity of a substance is the amount of </a:t>
            </a:r>
            <a:r>
              <a:rPr lang="en-GB" b="1" dirty="0">
                <a:solidFill>
                  <a:srgbClr val="FF0000"/>
                </a:solidFill>
              </a:rPr>
              <a:t>________</a:t>
            </a:r>
            <a:r>
              <a:rPr lang="en-GB" b="1" dirty="0"/>
              <a:t> needed to raise one </a:t>
            </a:r>
            <a:r>
              <a:rPr lang="en-GB" b="1" dirty="0">
                <a:solidFill>
                  <a:srgbClr val="FF0000"/>
                </a:solidFill>
              </a:rPr>
              <a:t>________</a:t>
            </a:r>
            <a:r>
              <a:rPr lang="en-GB" b="1" dirty="0"/>
              <a:t> of the substance through </a:t>
            </a:r>
            <a:r>
              <a:rPr lang="en-GB" b="1" dirty="0">
                <a:solidFill>
                  <a:srgbClr val="FF0000"/>
                </a:solidFill>
              </a:rPr>
              <a:t>__</a:t>
            </a:r>
            <a:r>
              <a:rPr lang="en-GB" b="1" dirty="0"/>
              <a:t> </a:t>
            </a:r>
            <a:r>
              <a:rPr lang="en-US" b="1" dirty="0">
                <a:cs typeface="Arial" charset="0"/>
              </a:rPr>
              <a:t>°</a:t>
            </a:r>
            <a:r>
              <a:rPr lang="en-GB" b="1" dirty="0"/>
              <a:t>C.</a:t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The unit of specific heat capacity </a:t>
            </a:r>
            <a:br>
              <a:rPr lang="en-GB" b="1" dirty="0"/>
            </a:br>
            <a:r>
              <a:rPr lang="en-GB" b="1" dirty="0"/>
              <a:t>is </a:t>
            </a:r>
            <a:r>
              <a:rPr lang="en-GB" b="1" dirty="0">
                <a:solidFill>
                  <a:srgbClr val="FF0000"/>
                </a:solidFill>
              </a:rPr>
              <a:t>________</a:t>
            </a:r>
            <a:endParaRPr lang="en-GB" b="1" baseline="5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3996</TotalTime>
  <Words>381</Words>
  <Application>Microsoft PowerPoint</Application>
  <PresentationFormat>Presentación en pantalla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Heating up</vt:lpstr>
      <vt:lpstr>Aims</vt:lpstr>
      <vt:lpstr>To do</vt:lpstr>
      <vt:lpstr>Do other substances need as much energy as water?</vt:lpstr>
      <vt:lpstr>Conclusion</vt:lpstr>
      <vt:lpstr>More to do</vt:lpstr>
      <vt:lpstr>Homework</vt:lpstr>
      <vt:lpstr>Heat Summary</vt:lpstr>
      <vt:lpstr>Diapositiva 9</vt:lpstr>
      <vt:lpstr>Diapositiva 10</vt:lpstr>
    </vt:vector>
  </TitlesOfParts>
  <Company>Nelson Thornes Ltd, Cheltenham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for You : Plenaries</dc:title>
  <dc:subject>for Physics for You  CD-ROM</dc:subject>
  <dc:creator>Andy Darvill, Keith Johnson</dc:creator>
  <cp:lastModifiedBy>sciencia</cp:lastModifiedBy>
  <cp:revision>760</cp:revision>
  <dcterms:created xsi:type="dcterms:W3CDTF">2004-01-03T16:47:25Z</dcterms:created>
  <dcterms:modified xsi:type="dcterms:W3CDTF">2010-11-22T19:58:53Z</dcterms:modified>
</cp:coreProperties>
</file>