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9" r:id="rId5"/>
    <p:sldId id="266" r:id="rId6"/>
    <p:sldId id="267" r:id="rId7"/>
    <p:sldId id="268" r:id="rId8"/>
    <p:sldId id="263" r:id="rId9"/>
    <p:sldId id="264" r:id="rId10"/>
    <p:sldId id="261" r:id="rId11"/>
    <p:sldId id="262" r:id="rId12"/>
    <p:sldId id="260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9BB75F-0B10-4085-964B-BE2E307A1298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400B77-A53D-482F-99F4-3136F5B41A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820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Chapter 36 : Electromagnetic Induction 1</a:t>
            </a:r>
          </a:p>
        </p:txBody>
      </p:sp>
      <p:pic>
        <p:nvPicPr>
          <p:cNvPr id="187396" name="Picture 4" descr="micSM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2520950" cy="1770062"/>
          </a:xfrm>
          <a:prstGeom prst="rect">
            <a:avLst/>
          </a:prstGeom>
          <a:noFill/>
        </p:spPr>
      </p:pic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3048000" y="1219200"/>
            <a:ext cx="5329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u="sng"/>
              <a:t>Explain</a:t>
            </a:r>
            <a:r>
              <a:rPr lang="en-GB" b="1"/>
              <a:t> how this microphone uses electromagnetic induction.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611188" y="4953000"/>
            <a:ext cx="7561262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</a:pPr>
            <a:r>
              <a:rPr lang="en-GB" b="1"/>
              <a:t>2.	We can work out the direction of the induced current using F</a:t>
            </a:r>
            <a:r>
              <a:rPr lang="en-GB" b="1">
                <a:solidFill>
                  <a:srgbClr val="FF0000"/>
                </a:solidFill>
              </a:rPr>
              <a:t>_______</a:t>
            </a:r>
            <a:r>
              <a:rPr lang="en-GB" b="1"/>
              <a:t>   </a:t>
            </a:r>
            <a:r>
              <a:rPr lang="en-GB" b="1">
                <a:solidFill>
                  <a:srgbClr val="FF0000"/>
                </a:solidFill>
              </a:rPr>
              <a:t>____</a:t>
            </a:r>
            <a:r>
              <a:rPr lang="en-GB" b="1"/>
              <a:t>-hand Rule.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820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Electromagnetic </a:t>
            </a:r>
            <a:r>
              <a:rPr lang="en-GB" sz="3200" b="1" dirty="0"/>
              <a:t>Induction 1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3048000" y="1219200"/>
            <a:ext cx="5329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u="sng"/>
              <a:t>Explain</a:t>
            </a:r>
            <a:r>
              <a:rPr lang="en-GB" b="1"/>
              <a:t> how this microphone uses electromagnetic induction.</a:t>
            </a:r>
            <a:endParaRPr lang="en-GB" b="1">
              <a:solidFill>
                <a:srgbClr val="FF0000"/>
              </a:solidFill>
            </a:endParaRPr>
          </a:p>
        </p:txBody>
      </p:sp>
      <p:pic>
        <p:nvPicPr>
          <p:cNvPr id="188420" name="Picture 4" descr="micSM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45030"/>
            <a:ext cx="1925638" cy="1274370"/>
          </a:xfrm>
          <a:prstGeom prst="rect">
            <a:avLst/>
          </a:prstGeom>
          <a:noFill/>
        </p:spPr>
      </p:pic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611188" y="4953000"/>
            <a:ext cx="7561262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</a:pPr>
            <a:r>
              <a:rPr lang="en-GB" b="1"/>
              <a:t>2.	We can work out the direction of the induced current using F</a:t>
            </a:r>
            <a:r>
              <a:rPr lang="en-GB" b="1">
                <a:solidFill>
                  <a:srgbClr val="FF0000"/>
                </a:solidFill>
              </a:rPr>
              <a:t>_______</a:t>
            </a:r>
            <a:r>
              <a:rPr lang="en-GB" b="1"/>
              <a:t>   </a:t>
            </a:r>
            <a:r>
              <a:rPr lang="en-GB" b="1">
                <a:solidFill>
                  <a:srgbClr val="FF0000"/>
                </a:solidFill>
              </a:rPr>
              <a:t>____</a:t>
            </a:r>
            <a:r>
              <a:rPr lang="en-GB" b="1"/>
              <a:t>-hand rule.</a:t>
            </a:r>
            <a:endParaRPr lang="en-GB"/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3059113" y="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1905000" y="5257800"/>
            <a:ext cx="5691188" cy="369332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F</a:t>
            </a:r>
            <a:r>
              <a:rPr lang="en-GB" b="1" dirty="0">
                <a:solidFill>
                  <a:srgbClr val="FF0000"/>
                </a:solidFill>
              </a:rPr>
              <a:t>leming’s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Right</a:t>
            </a:r>
            <a:r>
              <a:rPr lang="en-GB" b="1" dirty="0"/>
              <a:t>-hand Rule.</a:t>
            </a: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838200" y="2819400"/>
            <a:ext cx="7772400" cy="147732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81000" algn="l"/>
              </a:tabLst>
            </a:pPr>
            <a:r>
              <a:rPr lang="en-GB" dirty="0">
                <a:solidFill>
                  <a:srgbClr val="FF0000"/>
                </a:solidFill>
              </a:rPr>
              <a:t>Sound waves cause the diaphragm to vibrate…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 diaphragm causes a coil to move in a strong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magnetic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field from a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permanent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magnet, </a:t>
            </a:r>
            <a:br>
              <a:rPr lang="en-GB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	currents are induced in the coil, </a:t>
            </a:r>
            <a:br>
              <a:rPr lang="en-GB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	currents flow along microphone cable to amplifier</a:t>
            </a:r>
            <a:r>
              <a:rPr lang="en-GB" b="1" dirty="0">
                <a:solidFill>
                  <a:srgbClr val="FF0000"/>
                </a:solidFill>
                <a:sym typeface="Wingdings" pitchFamily="2" charset="2"/>
              </a:rPr>
              <a:t>.</a:t>
            </a:r>
            <a:r>
              <a:rPr lang="en-GB" dirty="0">
                <a:sym typeface="Wingdings" pitchFamily="2" charset="2"/>
              </a:rPr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3" grpId="0" animBg="1"/>
      <p:bldP spid="1884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77724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 algn="l">
              <a:spcBef>
                <a:spcPct val="4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>
                <a:latin typeface="Arial" charset="0"/>
              </a:rPr>
              <a:t>How a simple a.c. generator works, </a:t>
            </a:r>
            <a:br>
              <a:rPr lang="en-GB" sz="3200">
                <a:latin typeface="Arial" charset="0"/>
              </a:rPr>
            </a:br>
            <a:r>
              <a:rPr lang="en-GB" sz="3200">
                <a:latin typeface="Arial" charset="0"/>
              </a:rPr>
              <a:t>and the names of the parts</a:t>
            </a:r>
          </a:p>
          <a:p>
            <a:pPr marL="388938" indent="-388938" algn="l">
              <a:spcBef>
                <a:spcPct val="4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>
                <a:latin typeface="Arial" charset="0"/>
              </a:rPr>
              <a:t>Peak Voltage and Effective Voltage (RMS) for alternating current</a:t>
            </a:r>
          </a:p>
          <a:p>
            <a:pPr marL="388938" indent="-388938" algn="l">
              <a:spcBef>
                <a:spcPct val="4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>
                <a:latin typeface="Arial" charset="0"/>
              </a:rPr>
              <a:t>How a simple d.c. dynamo works, the parts, and the output waveform</a:t>
            </a:r>
          </a:p>
          <a:p>
            <a:pPr marL="388938" indent="-388938" algn="l">
              <a:spcBef>
                <a:spcPct val="4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>
                <a:latin typeface="Arial" charset="0"/>
              </a:rPr>
              <a:t>Induction is used in car speedometers.</a:t>
            </a:r>
            <a:endParaRPr lang="en-GB" sz="3200" u="sng">
              <a:latin typeface="Arial" charset="0"/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84582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Chapter 36 : Electromagnetic Induction 2</a:t>
            </a:r>
            <a:br>
              <a:rPr lang="en-GB" sz="3200" b="1">
                <a:latin typeface="Arial" charset="0"/>
              </a:rPr>
            </a:br>
            <a:r>
              <a:rPr lang="en-GB" sz="3200" b="1">
                <a:solidFill>
                  <a:srgbClr val="FF6600"/>
                </a:solidFill>
                <a:latin typeface="Arial" charset="0"/>
              </a:rPr>
              <a:t>Generators and Dynamos</a:t>
            </a:r>
          </a:p>
          <a:p>
            <a:pPr algn="l">
              <a:spcBef>
                <a:spcPct val="40000"/>
              </a:spcBef>
            </a:pPr>
            <a:r>
              <a:rPr lang="en-GB" sz="2800">
                <a:latin typeface="Arial" charset="0"/>
              </a:rPr>
              <a:t>You should learn:</a:t>
            </a:r>
            <a:r>
              <a:rPr lang="en-GB" sz="2800">
                <a:latin typeface="Swis721 Md BT" pitchFamily="34" charset="0"/>
              </a:rPr>
              <a:t> </a:t>
            </a:r>
            <a:endParaRPr lang="en-GB">
              <a:latin typeface="Swis721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 of an </a:t>
            </a:r>
            <a:r>
              <a:rPr lang="en-US" dirty="0" err="1" smtClean="0"/>
              <a:t>a.c</a:t>
            </a:r>
            <a:r>
              <a:rPr lang="en-US" dirty="0" smtClean="0"/>
              <a:t>. generator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7229" y="2249488"/>
            <a:ext cx="550954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Read p304-7 then close your books</a:t>
            </a:r>
          </a:p>
          <a:p>
            <a:r>
              <a:rPr lang="en-US" sz="3200" dirty="0" smtClean="0"/>
              <a:t>What is alternating current?</a:t>
            </a:r>
          </a:p>
          <a:p>
            <a:r>
              <a:rPr lang="en-US" sz="3200" dirty="0" smtClean="0"/>
              <a:t>What is the relationship between effective value and peak value – use a diagram?</a:t>
            </a:r>
          </a:p>
          <a:p>
            <a:r>
              <a:rPr lang="en-US" sz="3200" dirty="0" smtClean="0"/>
              <a:t>List four ways to increase the </a:t>
            </a:r>
            <a:r>
              <a:rPr lang="en-US" sz="3200" dirty="0" err="1" smtClean="0"/>
              <a:t>emf</a:t>
            </a:r>
            <a:r>
              <a:rPr lang="en-US" sz="3200" dirty="0" smtClean="0"/>
              <a:t> of a generator</a:t>
            </a:r>
          </a:p>
          <a:p>
            <a:r>
              <a:rPr lang="en-US" sz="3200" dirty="0" smtClean="0"/>
              <a:t>Draw the voltage output for a </a:t>
            </a:r>
            <a:r>
              <a:rPr lang="en-US" sz="3200" dirty="0" err="1" smtClean="0"/>
              <a:t>d.c</a:t>
            </a:r>
            <a:r>
              <a:rPr lang="en-US" sz="3200" dirty="0" smtClean="0"/>
              <a:t>. dynamo.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P310 Question 4,5&amp;1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Electromagnetic effects</a:t>
            </a:r>
          </a:p>
          <a:p>
            <a:pPr>
              <a:buNone/>
            </a:pPr>
            <a:r>
              <a:rPr lang="en-US" dirty="0" smtClean="0"/>
              <a:t>(a) Electromagnetic induction</a:t>
            </a:r>
          </a:p>
          <a:p>
            <a:r>
              <a:rPr lang="en-US" dirty="0" smtClean="0"/>
              <a:t>Describe an experiment which shows that a changing magnetic field can induce an </a:t>
            </a:r>
            <a:r>
              <a:rPr lang="en-US" dirty="0" err="1" smtClean="0"/>
              <a:t>e.m.f</a:t>
            </a:r>
            <a:r>
              <a:rPr lang="en-US" dirty="0" smtClean="0"/>
              <a:t>. in a circuit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b) </a:t>
            </a:r>
            <a:r>
              <a:rPr lang="en-US" dirty="0" err="1" smtClean="0"/>
              <a:t>a.c</a:t>
            </a:r>
            <a:r>
              <a:rPr lang="en-US" dirty="0" smtClean="0"/>
              <a:t>. generator -describe a rotating-coil generator and the use of slip rings</a:t>
            </a:r>
          </a:p>
          <a:p>
            <a:r>
              <a:rPr lang="en-US" dirty="0" smtClean="0"/>
              <a:t>sketch a graph of voltage output against time for a simple </a:t>
            </a:r>
            <a:r>
              <a:rPr lang="en-US" dirty="0" err="1" smtClean="0"/>
              <a:t>a.c</a:t>
            </a:r>
            <a:r>
              <a:rPr lang="en-US" dirty="0" smtClean="0"/>
              <a:t>. generator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Extended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state the factors affecting the magnitude of an induced </a:t>
            </a:r>
            <a:r>
              <a:rPr lang="en-US" dirty="0" err="1" smtClean="0">
                <a:solidFill>
                  <a:srgbClr val="FF0000"/>
                </a:solidFill>
              </a:rPr>
              <a:t>e.m.f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-show understanding that the direction of an induced </a:t>
            </a:r>
            <a:r>
              <a:rPr lang="en-US" dirty="0" err="1" smtClean="0">
                <a:solidFill>
                  <a:srgbClr val="FF0000"/>
                </a:solidFill>
              </a:rPr>
              <a:t>e.m.f</a:t>
            </a:r>
            <a:r>
              <a:rPr lang="en-US" dirty="0" smtClean="0">
                <a:solidFill>
                  <a:srgbClr val="FF0000"/>
                </a:solidFill>
              </a:rPr>
              <a:t>. opposes the change causing it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92150" y="2024063"/>
            <a:ext cx="77724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 algn="l">
              <a:spcBef>
                <a:spcPct val="5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latin typeface="Arial" charset="0"/>
              </a:rPr>
              <a:t>How a current can be induced</a:t>
            </a:r>
          </a:p>
          <a:p>
            <a:pPr marL="388938" indent="-388938" algn="l">
              <a:spcBef>
                <a:spcPct val="5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latin typeface="Arial" charset="0"/>
              </a:rPr>
              <a:t>Fleming’s Right-Hand Rule</a:t>
            </a:r>
          </a:p>
          <a:p>
            <a:pPr marL="388938" indent="-388938" algn="l">
              <a:spcBef>
                <a:spcPct val="5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latin typeface="Arial" charset="0"/>
              </a:rPr>
              <a:t>That the magnetic field must be </a:t>
            </a:r>
            <a:r>
              <a:rPr lang="en-GB" sz="3200" u="sng" dirty="0">
                <a:latin typeface="Arial" charset="0"/>
              </a:rPr>
              <a:t>changing</a:t>
            </a:r>
            <a:r>
              <a:rPr lang="en-GB" sz="3200" dirty="0">
                <a:latin typeface="Arial" charset="0"/>
              </a:rPr>
              <a:t> for a current to be induced</a:t>
            </a:r>
            <a:endParaRPr lang="en-GB" sz="3200" u="sng" dirty="0">
              <a:latin typeface="Arial" charset="0"/>
            </a:endParaRPr>
          </a:p>
          <a:p>
            <a:pPr marL="388938" indent="-388938" algn="l">
              <a:spcBef>
                <a:spcPct val="50000"/>
              </a:spcBef>
              <a:buClr>
                <a:srgbClr val="FF6600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latin typeface="Arial" charset="0"/>
              </a:rPr>
              <a:t>Lenz’s law.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692150" y="381000"/>
            <a:ext cx="829945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Chapter 36 : Electromagnetic Induction 1</a:t>
            </a:r>
          </a:p>
          <a:p>
            <a:pPr algn="l">
              <a:spcBef>
                <a:spcPct val="55000"/>
              </a:spcBef>
            </a:pPr>
            <a:r>
              <a:rPr lang="en-GB" sz="3200" b="1">
                <a:solidFill>
                  <a:srgbClr val="FF6600"/>
                </a:solidFill>
                <a:latin typeface="Arial" charset="0"/>
              </a:rPr>
              <a:t>Basics</a:t>
            </a:r>
            <a:r>
              <a:rPr lang="en-GB" sz="2800">
                <a:latin typeface="Arial" charset="0"/>
              </a:rPr>
              <a:t>		You should learn:</a:t>
            </a:r>
            <a:r>
              <a:rPr lang="en-GB" sz="2800">
                <a:latin typeface="Swis721 Md BT" pitchFamily="34" charset="0"/>
              </a:rPr>
              <a:t> </a:t>
            </a:r>
            <a:endParaRPr lang="en-GB">
              <a:latin typeface="Swis721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current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1474" y="2249488"/>
            <a:ext cx="5021051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5052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Induced current in a coil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685800"/>
            <a:ext cx="4343400" cy="596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Fleming’s right hand rule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1656" y="2249488"/>
            <a:ext cx="466068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p302-304 then close your book</a:t>
            </a:r>
          </a:p>
          <a:p>
            <a:r>
              <a:rPr lang="en-US" dirty="0" smtClean="0"/>
              <a:t>Define ‘electromagnetic induction’</a:t>
            </a:r>
          </a:p>
          <a:p>
            <a:r>
              <a:rPr lang="en-US" dirty="0" smtClean="0"/>
              <a:t>What is Faraday’s law?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down 3 ways to induce a larger current</a:t>
            </a:r>
          </a:p>
          <a:p>
            <a:r>
              <a:rPr lang="en-US" dirty="0" smtClean="0"/>
              <a:t>What is represented by each finger in Fleming’s right hand rule?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down Lenz’s law</a:t>
            </a:r>
          </a:p>
          <a:p>
            <a:r>
              <a:rPr lang="en-US" dirty="0" smtClean="0"/>
              <a:t>Name 3 devices that use the principle of electromagnetic induction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P311 Questions 3&amp;6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303</Words>
  <Application>Microsoft Office PowerPoint</Application>
  <PresentationFormat>Presentación en pantalla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Urban</vt:lpstr>
      <vt:lpstr>Electromagnetic induction</vt:lpstr>
      <vt:lpstr>From the syllabus</vt:lpstr>
      <vt:lpstr>Extended</vt:lpstr>
      <vt:lpstr>Diapositiva 4</vt:lpstr>
      <vt:lpstr>Induced current</vt:lpstr>
      <vt:lpstr>Induced current in a coil</vt:lpstr>
      <vt:lpstr>Fleming’s right hand rule</vt:lpstr>
      <vt:lpstr>Notes</vt:lpstr>
      <vt:lpstr>Practice questions</vt:lpstr>
      <vt:lpstr>Diapositiva 10</vt:lpstr>
      <vt:lpstr>Diapositiva 11</vt:lpstr>
      <vt:lpstr>Diapositiva 12</vt:lpstr>
      <vt:lpstr>Output  of an a.c. generator</vt:lpstr>
      <vt:lpstr>Notes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Jonathan</dc:creator>
  <cp:lastModifiedBy>sciencia</cp:lastModifiedBy>
  <cp:revision>26</cp:revision>
  <dcterms:created xsi:type="dcterms:W3CDTF">2008-04-21T08:36:41Z</dcterms:created>
  <dcterms:modified xsi:type="dcterms:W3CDTF">2011-03-22T11:45:57Z</dcterms:modified>
</cp:coreProperties>
</file>