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75" r:id="rId2"/>
    <p:sldId id="276" r:id="rId3"/>
    <p:sldId id="279" r:id="rId4"/>
    <p:sldId id="282" r:id="rId5"/>
    <p:sldId id="283" r:id="rId6"/>
    <p:sldId id="284" r:id="rId7"/>
    <p:sldId id="285" r:id="rId8"/>
    <p:sldId id="297" r:id="rId9"/>
    <p:sldId id="300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rgbClr val="FFFF00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rgbClr val="FFFF00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rgbClr val="FFFF00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rgbClr val="FFFF00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rgbClr val="FFFF00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rgbClr val="FFFF00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rgbClr val="FFFF00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rgbClr val="FFFF00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rgbClr val="FFFF00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FFC9"/>
    <a:srgbClr val="000000"/>
    <a:srgbClr val="FF0000"/>
    <a:srgbClr val="FFFF00"/>
    <a:srgbClr val="000099"/>
    <a:srgbClr val="000066"/>
    <a:srgbClr val="9900CC"/>
    <a:srgbClr val="66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0"/>
  </p:normalViewPr>
  <p:slideViewPr>
    <p:cSldViewPr>
      <p:cViewPr>
        <p:scale>
          <a:sx n="75" d="100"/>
          <a:sy n="75" d="100"/>
        </p:scale>
        <p:origin x="13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GB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GB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1D3D6988-726A-48E7-AE59-FF45DCCDA8E7}" type="slidenum">
              <a:rPr lang="en-GB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GB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GB"/>
          </a:p>
        </p:txBody>
      </p:sp>
      <p:sp>
        <p:nvSpPr>
          <p:cNvPr id="4301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GB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8605A844-9C25-4A6F-A028-EED3316BAE36}" type="slidenum">
              <a:rPr lang="en-GB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6" name="Rectangle 10"/>
          <p:cNvSpPr>
            <a:spLocks noChangeArrowheads="1"/>
          </p:cNvSpPr>
          <p:nvPr userDrawn="1"/>
        </p:nvSpPr>
        <p:spPr bwMode="auto">
          <a:xfrm>
            <a:off x="-1588" y="6688138"/>
            <a:ext cx="9144001" cy="169862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sz="2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7947" name="Rectangle 11"/>
          <p:cNvSpPr>
            <a:spLocks noChangeArrowheads="1"/>
          </p:cNvSpPr>
          <p:nvPr userDrawn="1"/>
        </p:nvSpPr>
        <p:spPr bwMode="auto">
          <a:xfrm>
            <a:off x="-12700" y="6611938"/>
            <a:ext cx="9145588" cy="74612"/>
          </a:xfrm>
          <a:prstGeom prst="rect">
            <a:avLst/>
          </a:prstGeom>
          <a:solidFill>
            <a:srgbClr val="6600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67948" name="AutoShape 12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589963" y="6208713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28575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67949" name="AutoShape 13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 rot="10801541">
            <a:off x="207963" y="6208713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28575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pic>
        <p:nvPicPr>
          <p:cNvPr id="167950" name="Picture 14" descr="C:\Documents and Settings\jkilcoyn\Desktop\boardworks_logo.jpg"/>
          <p:cNvPicPr>
            <a:picLocks noChangeAspect="1" noChangeArrowheads="1"/>
          </p:cNvPicPr>
          <p:nvPr userDrawn="1"/>
        </p:nvPicPr>
        <p:blipFill>
          <a:blip r:embed="rId13"/>
          <a:srcRect l="4898" t="7431" r="6938" b="10835"/>
          <a:stretch>
            <a:fillRect/>
          </a:stretch>
        </p:blipFill>
        <p:spPr bwMode="auto">
          <a:xfrm>
            <a:off x="7924800" y="0"/>
            <a:ext cx="1219200" cy="744538"/>
          </a:xfrm>
          <a:prstGeom prst="rect">
            <a:avLst/>
          </a:prstGeom>
          <a:noFill/>
        </p:spPr>
      </p:pic>
      <p:sp>
        <p:nvSpPr>
          <p:cNvPr id="167951" name="Text Box 15"/>
          <p:cNvSpPr txBox="1">
            <a:spLocks noChangeArrowheads="1"/>
          </p:cNvSpPr>
          <p:nvPr userDrawn="1"/>
        </p:nvSpPr>
        <p:spPr bwMode="auto">
          <a:xfrm>
            <a:off x="7008813" y="6659563"/>
            <a:ext cx="2133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GB" sz="1200">
                <a:solidFill>
                  <a:schemeClr val="bg1"/>
                </a:solidFill>
                <a:latin typeface="Arial" charset="0"/>
              </a:rPr>
              <a:t>© Boardworks Ltd 2003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ChangeArrowheads="1"/>
          </p:cNvSpPr>
          <p:nvPr>
            <p:ph type="ctrTitle"/>
          </p:nvPr>
        </p:nvSpPr>
        <p:spPr bwMode="auto">
          <a:xfrm>
            <a:off x="838200" y="2209800"/>
            <a:ext cx="7391400" cy="1752600"/>
          </a:xfrm>
          <a:solidFill>
            <a:srgbClr val="9900CC"/>
          </a:solidFill>
          <a:ln>
            <a:solidFill>
              <a:srgbClr val="6600C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3600" dirty="0" smtClean="0">
                <a:solidFill>
                  <a:schemeClr val="bg1"/>
                </a:solidFill>
                <a:latin typeface="Arial" charset="0"/>
              </a:rPr>
              <a:t>IGCSE </a:t>
            </a:r>
            <a:r>
              <a:rPr lang="en-GB" sz="3600" dirty="0">
                <a:solidFill>
                  <a:schemeClr val="bg1"/>
                </a:solidFill>
                <a:latin typeface="Arial" charset="0"/>
              </a:rPr>
              <a:t>Waves: </a:t>
            </a:r>
            <a:br>
              <a:rPr lang="en-GB" sz="3600" dirty="0">
                <a:solidFill>
                  <a:schemeClr val="bg1"/>
                </a:solidFill>
                <a:latin typeface="Arial" charset="0"/>
              </a:rPr>
            </a:br>
            <a:r>
              <a:rPr lang="en-GB" sz="3600" dirty="0" smtClean="0">
                <a:solidFill>
                  <a:schemeClr val="bg1"/>
                </a:solidFill>
                <a:latin typeface="Arial" charset="0"/>
              </a:rPr>
              <a:t>Basic Properties</a:t>
            </a:r>
            <a:endParaRPr lang="en-GB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0" y="0"/>
            <a:ext cx="5334000" cy="609600"/>
          </a:xfrm>
          <a:solidFill>
            <a:srgbClr val="9900CC"/>
          </a:solidFill>
          <a:ln>
            <a:solidFill>
              <a:srgbClr val="6600C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2800">
                <a:solidFill>
                  <a:schemeClr val="bg1"/>
                </a:solidFill>
                <a:latin typeface="Arial" charset="0"/>
              </a:rPr>
              <a:t>Using the ripple tank</a:t>
            </a:r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533400" y="1219200"/>
            <a:ext cx="3276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chemeClr val="accent2"/>
                </a:solidFill>
                <a:latin typeface="Arial" charset="0"/>
              </a:rPr>
              <a:t>A ripple tank is a device used to study the behaviour of waves, because all waves behave in a similar manner. </a:t>
            </a:r>
          </a:p>
        </p:txBody>
      </p:sp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533400" y="3810000"/>
            <a:ext cx="4038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chemeClr val="accent2"/>
                </a:solidFill>
                <a:latin typeface="Arial" charset="0"/>
              </a:rPr>
              <a:t>A ripple tank produces water waves that can be r_______,    r_______ and d________.</a:t>
            </a:r>
          </a:p>
        </p:txBody>
      </p:sp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635000" y="45593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rgbClr val="FF0000"/>
                </a:solidFill>
                <a:latin typeface="Arial" charset="0"/>
              </a:rPr>
              <a:t>eflected</a:t>
            </a:r>
          </a:p>
        </p:txBody>
      </p:sp>
      <p:sp>
        <p:nvSpPr>
          <p:cNvPr id="141320" name="Text Box 8"/>
          <p:cNvSpPr txBox="1">
            <a:spLocks noChangeArrowheads="1"/>
          </p:cNvSpPr>
          <p:nvPr/>
        </p:nvSpPr>
        <p:spPr bwMode="auto">
          <a:xfrm>
            <a:off x="2362200" y="4546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rgbClr val="FF0000"/>
                </a:solidFill>
                <a:latin typeface="Arial" charset="0"/>
              </a:rPr>
              <a:t>efracted</a:t>
            </a:r>
            <a:endParaRPr lang="en-GB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1321" name="Text Box 9"/>
          <p:cNvSpPr txBox="1">
            <a:spLocks noChangeArrowheads="1"/>
          </p:cNvSpPr>
          <p:nvPr/>
        </p:nvSpPr>
        <p:spPr bwMode="auto">
          <a:xfrm>
            <a:off x="723900" y="49022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rgbClr val="FF0000"/>
                </a:solidFill>
                <a:latin typeface="Arial" charset="0"/>
              </a:rPr>
              <a:t>iffracted</a:t>
            </a:r>
            <a:endParaRPr lang="en-GB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1322" name="Rectangle 10"/>
          <p:cNvSpPr>
            <a:spLocks noChangeArrowheads="1"/>
          </p:cNvSpPr>
          <p:nvPr/>
        </p:nvSpPr>
        <p:spPr bwMode="auto">
          <a:xfrm>
            <a:off x="5410200" y="1524000"/>
            <a:ext cx="2895600" cy="3733800"/>
          </a:xfrm>
          <a:prstGeom prst="rect">
            <a:avLst/>
          </a:prstGeom>
          <a:solidFill>
            <a:srgbClr val="00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1323" name="Rectangle 11"/>
          <p:cNvSpPr>
            <a:spLocks noChangeArrowheads="1"/>
          </p:cNvSpPr>
          <p:nvPr/>
        </p:nvSpPr>
        <p:spPr bwMode="auto">
          <a:xfrm>
            <a:off x="5562600" y="1752600"/>
            <a:ext cx="2514600" cy="228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41343" name="Line 31"/>
          <p:cNvSpPr>
            <a:spLocks noChangeShapeType="1"/>
          </p:cNvSpPr>
          <p:nvPr/>
        </p:nvSpPr>
        <p:spPr bwMode="auto">
          <a:xfrm>
            <a:off x="5562600" y="22860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1344" name="Line 32"/>
          <p:cNvSpPr>
            <a:spLocks noChangeShapeType="1"/>
          </p:cNvSpPr>
          <p:nvPr/>
        </p:nvSpPr>
        <p:spPr bwMode="auto">
          <a:xfrm>
            <a:off x="5562600" y="25146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1345" name="Line 33"/>
          <p:cNvSpPr>
            <a:spLocks noChangeShapeType="1"/>
          </p:cNvSpPr>
          <p:nvPr/>
        </p:nvSpPr>
        <p:spPr bwMode="auto">
          <a:xfrm>
            <a:off x="5562600" y="27432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1346" name="Line 34"/>
          <p:cNvSpPr>
            <a:spLocks noChangeShapeType="1"/>
          </p:cNvSpPr>
          <p:nvPr/>
        </p:nvSpPr>
        <p:spPr bwMode="auto">
          <a:xfrm>
            <a:off x="5562600" y="29718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1347" name="Line 35"/>
          <p:cNvSpPr>
            <a:spLocks noChangeShapeType="1"/>
          </p:cNvSpPr>
          <p:nvPr/>
        </p:nvSpPr>
        <p:spPr bwMode="auto">
          <a:xfrm>
            <a:off x="5562600" y="32004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1348" name="Line 36"/>
          <p:cNvSpPr>
            <a:spLocks noChangeShapeType="1"/>
          </p:cNvSpPr>
          <p:nvPr/>
        </p:nvSpPr>
        <p:spPr bwMode="auto">
          <a:xfrm>
            <a:off x="5562600" y="34290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1349" name="Line 37"/>
          <p:cNvSpPr>
            <a:spLocks noChangeShapeType="1"/>
          </p:cNvSpPr>
          <p:nvPr/>
        </p:nvSpPr>
        <p:spPr bwMode="auto">
          <a:xfrm>
            <a:off x="5562600" y="36576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1350" name="Line 38"/>
          <p:cNvSpPr>
            <a:spLocks noChangeShapeType="1"/>
          </p:cNvSpPr>
          <p:nvPr/>
        </p:nvSpPr>
        <p:spPr bwMode="auto">
          <a:xfrm>
            <a:off x="5562600" y="38862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1351" name="Line 39"/>
          <p:cNvSpPr>
            <a:spLocks noChangeShapeType="1"/>
          </p:cNvSpPr>
          <p:nvPr/>
        </p:nvSpPr>
        <p:spPr bwMode="auto">
          <a:xfrm>
            <a:off x="5562600" y="41148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1352" name="Line 40"/>
          <p:cNvSpPr>
            <a:spLocks noChangeShapeType="1"/>
          </p:cNvSpPr>
          <p:nvPr/>
        </p:nvSpPr>
        <p:spPr bwMode="auto">
          <a:xfrm>
            <a:off x="5562600" y="43434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1353" name="Line 41"/>
          <p:cNvSpPr>
            <a:spLocks noChangeShapeType="1"/>
          </p:cNvSpPr>
          <p:nvPr/>
        </p:nvSpPr>
        <p:spPr bwMode="auto">
          <a:xfrm>
            <a:off x="5562600" y="45720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1354" name="Line 42"/>
          <p:cNvSpPr>
            <a:spLocks noChangeShapeType="1"/>
          </p:cNvSpPr>
          <p:nvPr/>
        </p:nvSpPr>
        <p:spPr bwMode="auto">
          <a:xfrm>
            <a:off x="5562600" y="48006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1355" name="AutoShape 43"/>
          <p:cNvSpPr>
            <a:spLocks noChangeArrowheads="1"/>
          </p:cNvSpPr>
          <p:nvPr/>
        </p:nvSpPr>
        <p:spPr bwMode="auto">
          <a:xfrm>
            <a:off x="6477000" y="2514600"/>
            <a:ext cx="762000" cy="2057400"/>
          </a:xfrm>
          <a:prstGeom prst="downArrow">
            <a:avLst>
              <a:gd name="adj1" fmla="val 50000"/>
              <a:gd name="adj2" fmla="val 6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1357" name="Text Box 45"/>
          <p:cNvSpPr txBox="1">
            <a:spLocks noChangeArrowheads="1"/>
          </p:cNvSpPr>
          <p:nvPr/>
        </p:nvSpPr>
        <p:spPr bwMode="auto">
          <a:xfrm>
            <a:off x="3962400" y="1371600"/>
            <a:ext cx="152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000099"/>
                </a:solidFill>
                <a:latin typeface="Arial" charset="0"/>
              </a:rPr>
              <a:t>Paddle vibrates to produce waves</a:t>
            </a:r>
          </a:p>
        </p:txBody>
      </p:sp>
      <p:sp>
        <p:nvSpPr>
          <p:cNvPr id="141358" name="Line 46"/>
          <p:cNvSpPr>
            <a:spLocks noChangeShapeType="1"/>
          </p:cNvSpPr>
          <p:nvPr/>
        </p:nvSpPr>
        <p:spPr bwMode="auto">
          <a:xfrm>
            <a:off x="4953000" y="1676400"/>
            <a:ext cx="838200" cy="228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1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1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1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1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41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7" grpId="0" autoUpdateAnimBg="0"/>
      <p:bldP spid="141318" grpId="0" autoUpdateAnimBg="0"/>
      <p:bldP spid="141320" grpId="0" autoUpdateAnimBg="0"/>
      <p:bldP spid="141321" grpId="0" autoUpdateAnimBg="0"/>
      <p:bldP spid="141322" grpId="0" animBg="1"/>
      <p:bldP spid="141323" grpId="0" animBg="1" autoUpdateAnimBg="0"/>
      <p:bldP spid="141343" grpId="0" animBg="1"/>
      <p:bldP spid="141344" grpId="0" animBg="1"/>
      <p:bldP spid="141345" grpId="0" animBg="1"/>
      <p:bldP spid="141346" grpId="0" animBg="1"/>
      <p:bldP spid="141347" grpId="0" animBg="1"/>
      <p:bldP spid="141348" grpId="0" animBg="1"/>
      <p:bldP spid="141349" grpId="0" animBg="1"/>
      <p:bldP spid="141350" grpId="0" animBg="1"/>
      <p:bldP spid="141351" grpId="0" animBg="1"/>
      <p:bldP spid="141352" grpId="0" animBg="1"/>
      <p:bldP spid="141353" grpId="0" animBg="1"/>
      <p:bldP spid="141354" grpId="0" animBg="1"/>
      <p:bldP spid="141355" grpId="0" animBg="1"/>
      <p:bldP spid="141357" grpId="0" autoUpdateAnimBg="0"/>
      <p:bldP spid="1413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0" y="0"/>
            <a:ext cx="5257800" cy="609600"/>
          </a:xfrm>
          <a:solidFill>
            <a:srgbClr val="9900CC"/>
          </a:solidFill>
          <a:ln>
            <a:solidFill>
              <a:srgbClr val="6600C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2800">
                <a:solidFill>
                  <a:schemeClr val="bg1"/>
                </a:solidFill>
                <a:latin typeface="Arial" charset="0"/>
              </a:rPr>
              <a:t>Reflection and refraction</a:t>
            </a:r>
          </a:p>
        </p:txBody>
      </p:sp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304800" y="914400"/>
            <a:ext cx="3505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chemeClr val="accent2"/>
                </a:solidFill>
                <a:latin typeface="Arial" charset="0"/>
              </a:rPr>
              <a:t>What do you think will happen if a barrier is placed in front of the water waves?</a:t>
            </a:r>
          </a:p>
        </p:txBody>
      </p:sp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228600" y="2667000"/>
            <a:ext cx="403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chemeClr val="accent2"/>
                </a:solidFill>
                <a:latin typeface="Arial" charset="0"/>
              </a:rPr>
              <a:t>If it is a plane barrier than the waves are reflected.</a:t>
            </a:r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5791200" y="1219200"/>
            <a:ext cx="2895600" cy="4876800"/>
          </a:xfrm>
          <a:prstGeom prst="rect">
            <a:avLst/>
          </a:prstGeom>
          <a:solidFill>
            <a:srgbClr val="00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4393" name="Rectangle 9"/>
          <p:cNvSpPr>
            <a:spLocks noChangeArrowheads="1"/>
          </p:cNvSpPr>
          <p:nvPr/>
        </p:nvSpPr>
        <p:spPr bwMode="auto">
          <a:xfrm>
            <a:off x="5943600" y="1447800"/>
            <a:ext cx="2514600" cy="228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4394" name="Line 10"/>
          <p:cNvSpPr>
            <a:spLocks noChangeShapeType="1"/>
          </p:cNvSpPr>
          <p:nvPr/>
        </p:nvSpPr>
        <p:spPr bwMode="auto">
          <a:xfrm>
            <a:off x="5943600" y="19812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4395" name="Line 11"/>
          <p:cNvSpPr>
            <a:spLocks noChangeShapeType="1"/>
          </p:cNvSpPr>
          <p:nvPr/>
        </p:nvSpPr>
        <p:spPr bwMode="auto">
          <a:xfrm>
            <a:off x="5943600" y="22098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4396" name="Line 12"/>
          <p:cNvSpPr>
            <a:spLocks noChangeShapeType="1"/>
          </p:cNvSpPr>
          <p:nvPr/>
        </p:nvSpPr>
        <p:spPr bwMode="auto">
          <a:xfrm>
            <a:off x="5943600" y="24384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4397" name="Line 13"/>
          <p:cNvSpPr>
            <a:spLocks noChangeShapeType="1"/>
          </p:cNvSpPr>
          <p:nvPr/>
        </p:nvSpPr>
        <p:spPr bwMode="auto">
          <a:xfrm>
            <a:off x="5943600" y="26670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4398" name="Line 14"/>
          <p:cNvSpPr>
            <a:spLocks noChangeShapeType="1"/>
          </p:cNvSpPr>
          <p:nvPr/>
        </p:nvSpPr>
        <p:spPr bwMode="auto">
          <a:xfrm>
            <a:off x="5943600" y="28956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4399" name="Line 15"/>
          <p:cNvSpPr>
            <a:spLocks noChangeShapeType="1"/>
          </p:cNvSpPr>
          <p:nvPr/>
        </p:nvSpPr>
        <p:spPr bwMode="auto">
          <a:xfrm>
            <a:off x="5943600" y="31242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4400" name="Line 16"/>
          <p:cNvSpPr>
            <a:spLocks noChangeShapeType="1"/>
          </p:cNvSpPr>
          <p:nvPr/>
        </p:nvSpPr>
        <p:spPr bwMode="auto">
          <a:xfrm>
            <a:off x="5943600" y="33528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4401" name="Line 17"/>
          <p:cNvSpPr>
            <a:spLocks noChangeShapeType="1"/>
          </p:cNvSpPr>
          <p:nvPr/>
        </p:nvSpPr>
        <p:spPr bwMode="auto">
          <a:xfrm>
            <a:off x="5943600" y="35814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4402" name="Line 18"/>
          <p:cNvSpPr>
            <a:spLocks noChangeShapeType="1"/>
          </p:cNvSpPr>
          <p:nvPr/>
        </p:nvSpPr>
        <p:spPr bwMode="auto">
          <a:xfrm>
            <a:off x="5943600" y="38100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4403" name="Line 19"/>
          <p:cNvSpPr>
            <a:spLocks noChangeShapeType="1"/>
          </p:cNvSpPr>
          <p:nvPr/>
        </p:nvSpPr>
        <p:spPr bwMode="auto">
          <a:xfrm>
            <a:off x="5943600" y="40386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4404" name="Line 20"/>
          <p:cNvSpPr>
            <a:spLocks noChangeShapeType="1"/>
          </p:cNvSpPr>
          <p:nvPr/>
        </p:nvSpPr>
        <p:spPr bwMode="auto">
          <a:xfrm>
            <a:off x="5943600" y="42672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4405" name="Line 21"/>
          <p:cNvSpPr>
            <a:spLocks noChangeShapeType="1"/>
          </p:cNvSpPr>
          <p:nvPr/>
        </p:nvSpPr>
        <p:spPr bwMode="auto">
          <a:xfrm>
            <a:off x="5943600" y="44958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4407" name="Text Box 23"/>
          <p:cNvSpPr txBox="1">
            <a:spLocks noChangeArrowheads="1"/>
          </p:cNvSpPr>
          <p:nvPr/>
        </p:nvSpPr>
        <p:spPr bwMode="auto">
          <a:xfrm>
            <a:off x="4343400" y="1066800"/>
            <a:ext cx="152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000099"/>
                </a:solidFill>
                <a:latin typeface="Arial" charset="0"/>
              </a:rPr>
              <a:t>Paddle vibrates to produce waves</a:t>
            </a:r>
          </a:p>
        </p:txBody>
      </p:sp>
      <p:sp>
        <p:nvSpPr>
          <p:cNvPr id="144410" name="Rectangle 26"/>
          <p:cNvSpPr>
            <a:spLocks noChangeArrowheads="1"/>
          </p:cNvSpPr>
          <p:nvPr/>
        </p:nvSpPr>
        <p:spPr bwMode="auto">
          <a:xfrm>
            <a:off x="6019800" y="4648200"/>
            <a:ext cx="24384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4411" name="Text Box 27"/>
          <p:cNvSpPr txBox="1">
            <a:spLocks noChangeArrowheads="1"/>
          </p:cNvSpPr>
          <p:nvPr/>
        </p:nvSpPr>
        <p:spPr bwMode="auto">
          <a:xfrm>
            <a:off x="4800600" y="34290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000099"/>
                </a:solidFill>
                <a:latin typeface="Arial" charset="0"/>
              </a:rPr>
              <a:t>Barrier</a:t>
            </a:r>
          </a:p>
        </p:txBody>
      </p:sp>
      <p:sp>
        <p:nvSpPr>
          <p:cNvPr id="144412" name="Line 28"/>
          <p:cNvSpPr>
            <a:spLocks noChangeShapeType="1"/>
          </p:cNvSpPr>
          <p:nvPr/>
        </p:nvSpPr>
        <p:spPr bwMode="auto">
          <a:xfrm>
            <a:off x="5334000" y="1371600"/>
            <a:ext cx="8382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4413" name="Line 29"/>
          <p:cNvSpPr>
            <a:spLocks noChangeShapeType="1"/>
          </p:cNvSpPr>
          <p:nvPr/>
        </p:nvSpPr>
        <p:spPr bwMode="auto">
          <a:xfrm>
            <a:off x="5181600" y="3810000"/>
            <a:ext cx="762000" cy="990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4418" name="Line 34"/>
          <p:cNvSpPr>
            <a:spLocks noChangeShapeType="1"/>
          </p:cNvSpPr>
          <p:nvPr/>
        </p:nvSpPr>
        <p:spPr bwMode="auto">
          <a:xfrm>
            <a:off x="5943600" y="44196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4419" name="Line 35"/>
          <p:cNvSpPr>
            <a:spLocks noChangeShapeType="1"/>
          </p:cNvSpPr>
          <p:nvPr/>
        </p:nvSpPr>
        <p:spPr bwMode="auto">
          <a:xfrm>
            <a:off x="5943600" y="41910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4420" name="Line 36"/>
          <p:cNvSpPr>
            <a:spLocks noChangeShapeType="1"/>
          </p:cNvSpPr>
          <p:nvPr/>
        </p:nvSpPr>
        <p:spPr bwMode="auto">
          <a:xfrm>
            <a:off x="5943600" y="39624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4421" name="Line 37"/>
          <p:cNvSpPr>
            <a:spLocks noChangeShapeType="1"/>
          </p:cNvSpPr>
          <p:nvPr/>
        </p:nvSpPr>
        <p:spPr bwMode="auto">
          <a:xfrm>
            <a:off x="5943600" y="37338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4422" name="Line 38"/>
          <p:cNvSpPr>
            <a:spLocks noChangeShapeType="1"/>
          </p:cNvSpPr>
          <p:nvPr/>
        </p:nvSpPr>
        <p:spPr bwMode="auto">
          <a:xfrm>
            <a:off x="5943600" y="35052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4423" name="Line 39"/>
          <p:cNvSpPr>
            <a:spLocks noChangeShapeType="1"/>
          </p:cNvSpPr>
          <p:nvPr/>
        </p:nvSpPr>
        <p:spPr bwMode="auto">
          <a:xfrm>
            <a:off x="5943600" y="32766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4425" name="Text Box 41"/>
          <p:cNvSpPr txBox="1">
            <a:spLocks noChangeArrowheads="1"/>
          </p:cNvSpPr>
          <p:nvPr/>
        </p:nvSpPr>
        <p:spPr bwMode="auto">
          <a:xfrm>
            <a:off x="228600" y="3733800"/>
            <a:ext cx="4267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chemeClr val="accent2"/>
                </a:solidFill>
                <a:latin typeface="Arial" charset="0"/>
              </a:rPr>
              <a:t>What do you think will happen if a block is submerged in the ripple tank?</a:t>
            </a:r>
          </a:p>
        </p:txBody>
      </p:sp>
      <p:sp>
        <p:nvSpPr>
          <p:cNvPr id="144426" name="Text Box 42"/>
          <p:cNvSpPr txBox="1">
            <a:spLocks noChangeArrowheads="1"/>
          </p:cNvSpPr>
          <p:nvPr/>
        </p:nvSpPr>
        <p:spPr bwMode="auto">
          <a:xfrm>
            <a:off x="152400" y="5105400"/>
            <a:ext cx="510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chemeClr val="accent2"/>
                </a:solidFill>
                <a:latin typeface="Arial" charset="0"/>
              </a:rPr>
              <a:t>The change in depth of the water causes a change in speed of the waves, they are refracted.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4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4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44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4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4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5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5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0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5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144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144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8" grpId="0" autoUpdateAnimBg="0"/>
      <p:bldP spid="144392" grpId="0" animBg="1"/>
      <p:bldP spid="144393" grpId="0" animBg="1" autoUpdateAnimBg="0"/>
      <p:bldP spid="144394" grpId="0" animBg="1"/>
      <p:bldP spid="144395" grpId="0" animBg="1"/>
      <p:bldP spid="144396" grpId="0" animBg="1"/>
      <p:bldP spid="144397" grpId="0" animBg="1"/>
      <p:bldP spid="144398" grpId="0" animBg="1"/>
      <p:bldP spid="144399" grpId="0" animBg="1"/>
      <p:bldP spid="144400" grpId="0" animBg="1"/>
      <p:bldP spid="144401" grpId="0" animBg="1"/>
      <p:bldP spid="144402" grpId="0" animBg="1"/>
      <p:bldP spid="144403" grpId="0" animBg="1"/>
      <p:bldP spid="144404" grpId="0" animBg="1"/>
      <p:bldP spid="144405" grpId="0" animBg="1"/>
      <p:bldP spid="144407" grpId="0" autoUpdateAnimBg="0"/>
      <p:bldP spid="144410" grpId="0" animBg="1"/>
      <p:bldP spid="144411" grpId="0" autoUpdateAnimBg="0"/>
      <p:bldP spid="144412" grpId="0" animBg="1"/>
      <p:bldP spid="144413" grpId="0" animBg="1"/>
      <p:bldP spid="144418" grpId="0" animBg="1"/>
      <p:bldP spid="144419" grpId="0" animBg="1"/>
      <p:bldP spid="144420" grpId="0" animBg="1"/>
      <p:bldP spid="144421" grpId="0" animBg="1"/>
      <p:bldP spid="144422" grpId="0" animBg="1"/>
      <p:bldP spid="144423" grpId="0" animBg="1"/>
      <p:bldP spid="144425" grpId="0" autoUpdateAnimBg="0"/>
      <p:bldP spid="14442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050"/>
          <p:cNvSpPr>
            <a:spLocks noChangeArrowheads="1"/>
          </p:cNvSpPr>
          <p:nvPr>
            <p:ph type="title"/>
          </p:nvPr>
        </p:nvSpPr>
        <p:spPr bwMode="auto">
          <a:xfrm>
            <a:off x="0" y="0"/>
            <a:ext cx="4724400" cy="609600"/>
          </a:xfrm>
          <a:solidFill>
            <a:srgbClr val="9900CC"/>
          </a:solidFill>
          <a:ln>
            <a:solidFill>
              <a:srgbClr val="6600C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2800">
                <a:solidFill>
                  <a:schemeClr val="bg1"/>
                </a:solidFill>
                <a:latin typeface="Arial" charset="0"/>
              </a:rPr>
              <a:t>Barrier with a small gap</a:t>
            </a:r>
          </a:p>
        </p:txBody>
      </p:sp>
      <p:sp>
        <p:nvSpPr>
          <p:cNvPr id="147459" name="Text Box 2051"/>
          <p:cNvSpPr txBox="1">
            <a:spLocks noChangeArrowheads="1"/>
          </p:cNvSpPr>
          <p:nvPr/>
        </p:nvSpPr>
        <p:spPr bwMode="auto">
          <a:xfrm>
            <a:off x="152400" y="990600"/>
            <a:ext cx="3657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chemeClr val="accent2"/>
                </a:solidFill>
                <a:latin typeface="Arial" charset="0"/>
              </a:rPr>
              <a:t>What do you think will happen if a barrier with a gap in it is placed in front of the water waves?</a:t>
            </a:r>
          </a:p>
        </p:txBody>
      </p:sp>
      <p:sp>
        <p:nvSpPr>
          <p:cNvPr id="147460" name="Text Box 2052"/>
          <p:cNvSpPr txBox="1">
            <a:spLocks noChangeArrowheads="1"/>
          </p:cNvSpPr>
          <p:nvPr/>
        </p:nvSpPr>
        <p:spPr bwMode="auto">
          <a:xfrm>
            <a:off x="152400" y="2667000"/>
            <a:ext cx="403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chemeClr val="accent2"/>
                </a:solidFill>
                <a:latin typeface="Arial" charset="0"/>
              </a:rPr>
              <a:t>It depends upon the size of the gap.</a:t>
            </a:r>
          </a:p>
        </p:txBody>
      </p:sp>
      <p:sp>
        <p:nvSpPr>
          <p:cNvPr id="147461" name="Rectangle 2053"/>
          <p:cNvSpPr>
            <a:spLocks noChangeArrowheads="1"/>
          </p:cNvSpPr>
          <p:nvPr/>
        </p:nvSpPr>
        <p:spPr bwMode="auto">
          <a:xfrm>
            <a:off x="5410200" y="1524000"/>
            <a:ext cx="2895600" cy="4876800"/>
          </a:xfrm>
          <a:prstGeom prst="rect">
            <a:avLst/>
          </a:prstGeom>
          <a:solidFill>
            <a:srgbClr val="00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7462" name="Rectangle 2054"/>
          <p:cNvSpPr>
            <a:spLocks noChangeArrowheads="1"/>
          </p:cNvSpPr>
          <p:nvPr/>
        </p:nvSpPr>
        <p:spPr bwMode="auto">
          <a:xfrm>
            <a:off x="5562600" y="1752600"/>
            <a:ext cx="2514600" cy="228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7463" name="Line 2055"/>
          <p:cNvSpPr>
            <a:spLocks noChangeShapeType="1"/>
          </p:cNvSpPr>
          <p:nvPr/>
        </p:nvSpPr>
        <p:spPr bwMode="auto">
          <a:xfrm>
            <a:off x="5562600" y="22860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7464" name="Line 2056"/>
          <p:cNvSpPr>
            <a:spLocks noChangeShapeType="1"/>
          </p:cNvSpPr>
          <p:nvPr/>
        </p:nvSpPr>
        <p:spPr bwMode="auto">
          <a:xfrm>
            <a:off x="5562600" y="25146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7465" name="Line 2057"/>
          <p:cNvSpPr>
            <a:spLocks noChangeShapeType="1"/>
          </p:cNvSpPr>
          <p:nvPr/>
        </p:nvSpPr>
        <p:spPr bwMode="auto">
          <a:xfrm>
            <a:off x="5562600" y="27432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7466" name="Line 2058"/>
          <p:cNvSpPr>
            <a:spLocks noChangeShapeType="1"/>
          </p:cNvSpPr>
          <p:nvPr/>
        </p:nvSpPr>
        <p:spPr bwMode="auto">
          <a:xfrm>
            <a:off x="5562600" y="29718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7467" name="Line 2059"/>
          <p:cNvSpPr>
            <a:spLocks noChangeShapeType="1"/>
          </p:cNvSpPr>
          <p:nvPr/>
        </p:nvSpPr>
        <p:spPr bwMode="auto">
          <a:xfrm>
            <a:off x="5562600" y="32004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7468" name="Line 2060"/>
          <p:cNvSpPr>
            <a:spLocks noChangeShapeType="1"/>
          </p:cNvSpPr>
          <p:nvPr/>
        </p:nvSpPr>
        <p:spPr bwMode="auto">
          <a:xfrm>
            <a:off x="5562600" y="34290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7469" name="Line 2061"/>
          <p:cNvSpPr>
            <a:spLocks noChangeShapeType="1"/>
          </p:cNvSpPr>
          <p:nvPr/>
        </p:nvSpPr>
        <p:spPr bwMode="auto">
          <a:xfrm>
            <a:off x="5562600" y="36576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7470" name="Line 2062"/>
          <p:cNvSpPr>
            <a:spLocks noChangeShapeType="1"/>
          </p:cNvSpPr>
          <p:nvPr/>
        </p:nvSpPr>
        <p:spPr bwMode="auto">
          <a:xfrm>
            <a:off x="5562600" y="38862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7471" name="Line 2063"/>
          <p:cNvSpPr>
            <a:spLocks noChangeShapeType="1"/>
          </p:cNvSpPr>
          <p:nvPr/>
        </p:nvSpPr>
        <p:spPr bwMode="auto">
          <a:xfrm>
            <a:off x="5562600" y="41148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7472" name="Line 2064"/>
          <p:cNvSpPr>
            <a:spLocks noChangeShapeType="1"/>
          </p:cNvSpPr>
          <p:nvPr/>
        </p:nvSpPr>
        <p:spPr bwMode="auto">
          <a:xfrm>
            <a:off x="5562600" y="43434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7473" name="Line 2065"/>
          <p:cNvSpPr>
            <a:spLocks noChangeShapeType="1"/>
          </p:cNvSpPr>
          <p:nvPr/>
        </p:nvSpPr>
        <p:spPr bwMode="auto">
          <a:xfrm>
            <a:off x="5562600" y="45720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7474" name="Line 2066"/>
          <p:cNvSpPr>
            <a:spLocks noChangeShapeType="1"/>
          </p:cNvSpPr>
          <p:nvPr/>
        </p:nvSpPr>
        <p:spPr bwMode="auto">
          <a:xfrm>
            <a:off x="5562600" y="48006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7475" name="Text Box 2067"/>
          <p:cNvSpPr txBox="1">
            <a:spLocks noChangeArrowheads="1"/>
          </p:cNvSpPr>
          <p:nvPr/>
        </p:nvSpPr>
        <p:spPr bwMode="auto">
          <a:xfrm>
            <a:off x="4038600" y="1371600"/>
            <a:ext cx="152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000066"/>
                </a:solidFill>
                <a:latin typeface="Arial" charset="0"/>
              </a:rPr>
              <a:t>Paddle vibrates to produce waves</a:t>
            </a:r>
          </a:p>
        </p:txBody>
      </p:sp>
      <p:sp>
        <p:nvSpPr>
          <p:cNvPr id="147477" name="Text Box 2069"/>
          <p:cNvSpPr txBox="1">
            <a:spLocks noChangeArrowheads="1"/>
          </p:cNvSpPr>
          <p:nvPr/>
        </p:nvSpPr>
        <p:spPr bwMode="auto">
          <a:xfrm>
            <a:off x="4191000" y="36576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000066"/>
                </a:solidFill>
                <a:latin typeface="Arial" charset="0"/>
              </a:rPr>
              <a:t>Barrier</a:t>
            </a:r>
          </a:p>
        </p:txBody>
      </p:sp>
      <p:sp>
        <p:nvSpPr>
          <p:cNvPr id="147478" name="Line 2070"/>
          <p:cNvSpPr>
            <a:spLocks noChangeShapeType="1"/>
          </p:cNvSpPr>
          <p:nvPr/>
        </p:nvSpPr>
        <p:spPr bwMode="auto">
          <a:xfrm>
            <a:off x="4953000" y="1676400"/>
            <a:ext cx="8382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7479" name="Line 2071"/>
          <p:cNvSpPr>
            <a:spLocks noChangeShapeType="1"/>
          </p:cNvSpPr>
          <p:nvPr/>
        </p:nvSpPr>
        <p:spPr bwMode="auto">
          <a:xfrm>
            <a:off x="4876800" y="3962400"/>
            <a:ext cx="685800" cy="1143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7480" name="Line 2072"/>
          <p:cNvSpPr>
            <a:spLocks noChangeShapeType="1"/>
          </p:cNvSpPr>
          <p:nvPr/>
        </p:nvSpPr>
        <p:spPr bwMode="auto">
          <a:xfrm>
            <a:off x="5562600" y="47244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7481" name="Line 2073"/>
          <p:cNvSpPr>
            <a:spLocks noChangeShapeType="1"/>
          </p:cNvSpPr>
          <p:nvPr/>
        </p:nvSpPr>
        <p:spPr bwMode="auto">
          <a:xfrm>
            <a:off x="5562600" y="44958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7482" name="Line 2074"/>
          <p:cNvSpPr>
            <a:spLocks noChangeShapeType="1"/>
          </p:cNvSpPr>
          <p:nvPr/>
        </p:nvSpPr>
        <p:spPr bwMode="auto">
          <a:xfrm>
            <a:off x="5562600" y="42672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7483" name="Line 2075"/>
          <p:cNvSpPr>
            <a:spLocks noChangeShapeType="1"/>
          </p:cNvSpPr>
          <p:nvPr/>
        </p:nvSpPr>
        <p:spPr bwMode="auto">
          <a:xfrm>
            <a:off x="5562600" y="40386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7484" name="Line 2076"/>
          <p:cNvSpPr>
            <a:spLocks noChangeShapeType="1"/>
          </p:cNvSpPr>
          <p:nvPr/>
        </p:nvSpPr>
        <p:spPr bwMode="auto">
          <a:xfrm>
            <a:off x="5562600" y="38100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7485" name="Line 2077"/>
          <p:cNvSpPr>
            <a:spLocks noChangeShapeType="1"/>
          </p:cNvSpPr>
          <p:nvPr/>
        </p:nvSpPr>
        <p:spPr bwMode="auto">
          <a:xfrm>
            <a:off x="5562600" y="35814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7486" name="Text Box 2078"/>
          <p:cNvSpPr txBox="1">
            <a:spLocks noChangeArrowheads="1"/>
          </p:cNvSpPr>
          <p:nvPr/>
        </p:nvSpPr>
        <p:spPr bwMode="auto">
          <a:xfrm>
            <a:off x="152400" y="3657600"/>
            <a:ext cx="3733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chemeClr val="accent2"/>
                </a:solidFill>
                <a:latin typeface="Arial" charset="0"/>
              </a:rPr>
              <a:t>If the gap is smaller than the wavelength of the waves what do you think will happen?</a:t>
            </a:r>
          </a:p>
        </p:txBody>
      </p:sp>
      <p:sp>
        <p:nvSpPr>
          <p:cNvPr id="147487" name="Text Box 2079"/>
          <p:cNvSpPr txBox="1">
            <a:spLocks noChangeArrowheads="1"/>
          </p:cNvSpPr>
          <p:nvPr/>
        </p:nvSpPr>
        <p:spPr bwMode="auto">
          <a:xfrm>
            <a:off x="152400" y="5257800"/>
            <a:ext cx="403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chemeClr val="accent2"/>
                </a:solidFill>
                <a:latin typeface="Arial" charset="0"/>
              </a:rPr>
              <a:t>The waves are reflected by the barrier.</a:t>
            </a:r>
          </a:p>
        </p:txBody>
      </p:sp>
      <p:sp>
        <p:nvSpPr>
          <p:cNvPr id="147488" name="Rectangle 2080"/>
          <p:cNvSpPr>
            <a:spLocks noChangeArrowheads="1"/>
          </p:cNvSpPr>
          <p:nvPr/>
        </p:nvSpPr>
        <p:spPr bwMode="auto">
          <a:xfrm>
            <a:off x="5638800" y="4953000"/>
            <a:ext cx="11430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7489" name="Rectangle 2081"/>
          <p:cNvSpPr>
            <a:spLocks noChangeArrowheads="1"/>
          </p:cNvSpPr>
          <p:nvPr/>
        </p:nvSpPr>
        <p:spPr bwMode="auto">
          <a:xfrm>
            <a:off x="6934200" y="4953000"/>
            <a:ext cx="11430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7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7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47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7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47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7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47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5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0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65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0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75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8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5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147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 animBg="1" autoUpdateAnimBg="0"/>
      <p:bldP spid="147459" grpId="0" autoUpdateAnimBg="0"/>
      <p:bldP spid="147460" grpId="0" autoUpdateAnimBg="0"/>
      <p:bldP spid="147461" grpId="0" animBg="1"/>
      <p:bldP spid="147462" grpId="0" animBg="1" autoUpdateAnimBg="0"/>
      <p:bldP spid="147463" grpId="0" animBg="1"/>
      <p:bldP spid="147464" grpId="0" animBg="1"/>
      <p:bldP spid="147465" grpId="0" animBg="1"/>
      <p:bldP spid="147466" grpId="0" animBg="1"/>
      <p:bldP spid="147467" grpId="0" animBg="1"/>
      <p:bldP spid="147468" grpId="0" animBg="1"/>
      <p:bldP spid="147469" grpId="0" animBg="1"/>
      <p:bldP spid="147470" grpId="0" animBg="1"/>
      <p:bldP spid="147471" grpId="0" animBg="1"/>
      <p:bldP spid="147472" grpId="0" animBg="1"/>
      <p:bldP spid="147473" grpId="0" animBg="1"/>
      <p:bldP spid="147474" grpId="0" animBg="1"/>
      <p:bldP spid="147475" grpId="0" autoUpdateAnimBg="0"/>
      <p:bldP spid="147477" grpId="0" autoUpdateAnimBg="0"/>
      <p:bldP spid="147478" grpId="0" animBg="1"/>
      <p:bldP spid="147479" grpId="0" animBg="1"/>
      <p:bldP spid="147480" grpId="0" animBg="1"/>
      <p:bldP spid="147481" grpId="0" animBg="1"/>
      <p:bldP spid="147482" grpId="0" animBg="1"/>
      <p:bldP spid="147483" grpId="0" animBg="1"/>
      <p:bldP spid="147484" grpId="0" animBg="1"/>
      <p:bldP spid="147485" grpId="0" animBg="1"/>
      <p:bldP spid="147486" grpId="0" autoUpdateAnimBg="0"/>
      <p:bldP spid="147487" grpId="0" autoUpdateAnimBg="0"/>
      <p:bldP spid="147488" grpId="0" animBg="1"/>
      <p:bldP spid="14748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1026"/>
          <p:cNvSpPr>
            <a:spLocks noChangeArrowheads="1"/>
          </p:cNvSpPr>
          <p:nvPr>
            <p:ph type="title"/>
          </p:nvPr>
        </p:nvSpPr>
        <p:spPr bwMode="auto">
          <a:xfrm>
            <a:off x="0" y="0"/>
            <a:ext cx="5257800" cy="609600"/>
          </a:xfrm>
          <a:solidFill>
            <a:srgbClr val="9900CC"/>
          </a:solidFill>
          <a:ln>
            <a:solidFill>
              <a:srgbClr val="6600C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2800">
                <a:solidFill>
                  <a:schemeClr val="bg1"/>
                </a:solidFill>
                <a:latin typeface="Arial" charset="0"/>
              </a:rPr>
              <a:t>Barrier with a medium gap</a:t>
            </a:r>
          </a:p>
        </p:txBody>
      </p:sp>
      <p:sp>
        <p:nvSpPr>
          <p:cNvPr id="148483" name="Text Box 1027"/>
          <p:cNvSpPr txBox="1">
            <a:spLocks noChangeArrowheads="1"/>
          </p:cNvSpPr>
          <p:nvPr/>
        </p:nvSpPr>
        <p:spPr bwMode="auto">
          <a:xfrm>
            <a:off x="228600" y="990600"/>
            <a:ext cx="3581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chemeClr val="accent2"/>
                </a:solidFill>
                <a:latin typeface="Arial" charset="0"/>
              </a:rPr>
              <a:t>What do you think will happen if a barrier with a gap similar in width to the wavelength of the waves is used?</a:t>
            </a:r>
          </a:p>
        </p:txBody>
      </p:sp>
      <p:sp>
        <p:nvSpPr>
          <p:cNvPr id="148484" name="Text Box 1028"/>
          <p:cNvSpPr txBox="1">
            <a:spLocks noChangeArrowheads="1"/>
          </p:cNvSpPr>
          <p:nvPr/>
        </p:nvSpPr>
        <p:spPr bwMode="auto">
          <a:xfrm>
            <a:off x="228600" y="3505200"/>
            <a:ext cx="4038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chemeClr val="accent2"/>
                </a:solidFill>
                <a:latin typeface="Arial" charset="0"/>
              </a:rPr>
              <a:t>Circular waves are produced, this effect is known as DIFFRACTION.</a:t>
            </a:r>
          </a:p>
        </p:txBody>
      </p:sp>
      <p:sp>
        <p:nvSpPr>
          <p:cNvPr id="148485" name="Rectangle 1029"/>
          <p:cNvSpPr>
            <a:spLocks noChangeArrowheads="1"/>
          </p:cNvSpPr>
          <p:nvPr/>
        </p:nvSpPr>
        <p:spPr bwMode="auto">
          <a:xfrm>
            <a:off x="5410200" y="1524000"/>
            <a:ext cx="2895600" cy="5029200"/>
          </a:xfrm>
          <a:prstGeom prst="rect">
            <a:avLst/>
          </a:prstGeom>
          <a:solidFill>
            <a:srgbClr val="00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8486" name="Rectangle 1030"/>
          <p:cNvSpPr>
            <a:spLocks noChangeArrowheads="1"/>
          </p:cNvSpPr>
          <p:nvPr/>
        </p:nvSpPr>
        <p:spPr bwMode="auto">
          <a:xfrm>
            <a:off x="5562600" y="1752600"/>
            <a:ext cx="2514600" cy="228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8487" name="Line 1031"/>
          <p:cNvSpPr>
            <a:spLocks noChangeShapeType="1"/>
          </p:cNvSpPr>
          <p:nvPr/>
        </p:nvSpPr>
        <p:spPr bwMode="auto">
          <a:xfrm>
            <a:off x="5562600" y="22860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8488" name="Line 1032"/>
          <p:cNvSpPr>
            <a:spLocks noChangeShapeType="1"/>
          </p:cNvSpPr>
          <p:nvPr/>
        </p:nvSpPr>
        <p:spPr bwMode="auto">
          <a:xfrm>
            <a:off x="5562600" y="25146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8489" name="Line 1033"/>
          <p:cNvSpPr>
            <a:spLocks noChangeShapeType="1"/>
          </p:cNvSpPr>
          <p:nvPr/>
        </p:nvSpPr>
        <p:spPr bwMode="auto">
          <a:xfrm>
            <a:off x="5562600" y="27432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8490" name="Line 1034"/>
          <p:cNvSpPr>
            <a:spLocks noChangeShapeType="1"/>
          </p:cNvSpPr>
          <p:nvPr/>
        </p:nvSpPr>
        <p:spPr bwMode="auto">
          <a:xfrm>
            <a:off x="5562600" y="29718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8491" name="Line 1035"/>
          <p:cNvSpPr>
            <a:spLocks noChangeShapeType="1"/>
          </p:cNvSpPr>
          <p:nvPr/>
        </p:nvSpPr>
        <p:spPr bwMode="auto">
          <a:xfrm>
            <a:off x="5562600" y="32004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8492" name="Line 1036"/>
          <p:cNvSpPr>
            <a:spLocks noChangeShapeType="1"/>
          </p:cNvSpPr>
          <p:nvPr/>
        </p:nvSpPr>
        <p:spPr bwMode="auto">
          <a:xfrm>
            <a:off x="5562600" y="34290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8493" name="Line 1037"/>
          <p:cNvSpPr>
            <a:spLocks noChangeShapeType="1"/>
          </p:cNvSpPr>
          <p:nvPr/>
        </p:nvSpPr>
        <p:spPr bwMode="auto">
          <a:xfrm>
            <a:off x="5562600" y="36576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8494" name="Line 1038"/>
          <p:cNvSpPr>
            <a:spLocks noChangeShapeType="1"/>
          </p:cNvSpPr>
          <p:nvPr/>
        </p:nvSpPr>
        <p:spPr bwMode="auto">
          <a:xfrm>
            <a:off x="5562600" y="38862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8495" name="Line 1039"/>
          <p:cNvSpPr>
            <a:spLocks noChangeShapeType="1"/>
          </p:cNvSpPr>
          <p:nvPr/>
        </p:nvSpPr>
        <p:spPr bwMode="auto">
          <a:xfrm>
            <a:off x="5562600" y="41148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8496" name="Line 1040"/>
          <p:cNvSpPr>
            <a:spLocks noChangeShapeType="1"/>
          </p:cNvSpPr>
          <p:nvPr/>
        </p:nvSpPr>
        <p:spPr bwMode="auto">
          <a:xfrm>
            <a:off x="5562600" y="43434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8499" name="Text Box 1043"/>
          <p:cNvSpPr txBox="1">
            <a:spLocks noChangeArrowheads="1"/>
          </p:cNvSpPr>
          <p:nvPr/>
        </p:nvSpPr>
        <p:spPr bwMode="auto">
          <a:xfrm>
            <a:off x="3962400" y="1447800"/>
            <a:ext cx="152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000099"/>
                </a:solidFill>
                <a:latin typeface="Arial" charset="0"/>
              </a:rPr>
              <a:t>Paddle vibrates to produce waves</a:t>
            </a:r>
          </a:p>
        </p:txBody>
      </p:sp>
      <p:sp>
        <p:nvSpPr>
          <p:cNvPr id="148500" name="Text Box 1044"/>
          <p:cNvSpPr txBox="1">
            <a:spLocks noChangeArrowheads="1"/>
          </p:cNvSpPr>
          <p:nvPr/>
        </p:nvSpPr>
        <p:spPr bwMode="auto">
          <a:xfrm>
            <a:off x="4191000" y="36576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000099"/>
                </a:solidFill>
                <a:latin typeface="Arial" charset="0"/>
              </a:rPr>
              <a:t>Barrier</a:t>
            </a:r>
          </a:p>
        </p:txBody>
      </p:sp>
      <p:sp>
        <p:nvSpPr>
          <p:cNvPr id="148501" name="Line 1045"/>
          <p:cNvSpPr>
            <a:spLocks noChangeShapeType="1"/>
          </p:cNvSpPr>
          <p:nvPr/>
        </p:nvSpPr>
        <p:spPr bwMode="auto">
          <a:xfrm>
            <a:off x="4953000" y="1676400"/>
            <a:ext cx="8382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8502" name="Line 1046"/>
          <p:cNvSpPr>
            <a:spLocks noChangeShapeType="1"/>
          </p:cNvSpPr>
          <p:nvPr/>
        </p:nvSpPr>
        <p:spPr bwMode="auto">
          <a:xfrm>
            <a:off x="4876800" y="3962400"/>
            <a:ext cx="6858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8511" name="Rectangle 1055"/>
          <p:cNvSpPr>
            <a:spLocks noChangeArrowheads="1"/>
          </p:cNvSpPr>
          <p:nvPr/>
        </p:nvSpPr>
        <p:spPr bwMode="auto">
          <a:xfrm>
            <a:off x="5562600" y="4495800"/>
            <a:ext cx="1066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8512" name="Rectangle 1056"/>
          <p:cNvSpPr>
            <a:spLocks noChangeArrowheads="1"/>
          </p:cNvSpPr>
          <p:nvPr/>
        </p:nvSpPr>
        <p:spPr bwMode="auto">
          <a:xfrm>
            <a:off x="7010400" y="4495800"/>
            <a:ext cx="1066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8517" name="Arc 1061"/>
          <p:cNvSpPr>
            <a:spLocks/>
          </p:cNvSpPr>
          <p:nvPr/>
        </p:nvSpPr>
        <p:spPr bwMode="auto">
          <a:xfrm rot="-12971277">
            <a:off x="6629400" y="4953000"/>
            <a:ext cx="457200" cy="3825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68"/>
              <a:gd name="T1" fmla="*/ 0 h 21600"/>
              <a:gd name="T2" fmla="*/ 21568 w 21568"/>
              <a:gd name="T3" fmla="*/ 20428 h 21600"/>
              <a:gd name="T4" fmla="*/ 0 w 2156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68" h="21600" fill="none" extrusionOk="0">
                <a:moveTo>
                  <a:pt x="-1" y="0"/>
                </a:moveTo>
                <a:cubicBezTo>
                  <a:pt x="11473" y="0"/>
                  <a:pt x="20945" y="8970"/>
                  <a:pt x="21568" y="20427"/>
                </a:cubicBezTo>
              </a:path>
              <a:path w="21568" h="21600" stroke="0" extrusionOk="0">
                <a:moveTo>
                  <a:pt x="-1" y="0"/>
                </a:moveTo>
                <a:cubicBezTo>
                  <a:pt x="11473" y="0"/>
                  <a:pt x="20945" y="8970"/>
                  <a:pt x="21568" y="20427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8518" name="Arc 1062"/>
          <p:cNvSpPr>
            <a:spLocks/>
          </p:cNvSpPr>
          <p:nvPr/>
        </p:nvSpPr>
        <p:spPr bwMode="auto">
          <a:xfrm rot="-12971277">
            <a:off x="6477000" y="5105400"/>
            <a:ext cx="681038" cy="5651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68"/>
              <a:gd name="T1" fmla="*/ 0 h 21600"/>
              <a:gd name="T2" fmla="*/ 21568 w 21568"/>
              <a:gd name="T3" fmla="*/ 20428 h 21600"/>
              <a:gd name="T4" fmla="*/ 0 w 2156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68" h="21600" fill="none" extrusionOk="0">
                <a:moveTo>
                  <a:pt x="-1" y="0"/>
                </a:moveTo>
                <a:cubicBezTo>
                  <a:pt x="11473" y="0"/>
                  <a:pt x="20945" y="8970"/>
                  <a:pt x="21568" y="20427"/>
                </a:cubicBezTo>
              </a:path>
              <a:path w="21568" h="21600" stroke="0" extrusionOk="0">
                <a:moveTo>
                  <a:pt x="-1" y="0"/>
                </a:moveTo>
                <a:cubicBezTo>
                  <a:pt x="11473" y="0"/>
                  <a:pt x="20945" y="8970"/>
                  <a:pt x="21568" y="20427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8519" name="Arc 1063"/>
          <p:cNvSpPr>
            <a:spLocks/>
          </p:cNvSpPr>
          <p:nvPr/>
        </p:nvSpPr>
        <p:spPr bwMode="auto">
          <a:xfrm rot="-12971277">
            <a:off x="6248400" y="5410200"/>
            <a:ext cx="1111250" cy="9937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68"/>
              <a:gd name="T1" fmla="*/ 0 h 21600"/>
              <a:gd name="T2" fmla="*/ 21568 w 21568"/>
              <a:gd name="T3" fmla="*/ 20428 h 21600"/>
              <a:gd name="T4" fmla="*/ 0 w 2156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68" h="21600" fill="none" extrusionOk="0">
                <a:moveTo>
                  <a:pt x="-1" y="0"/>
                </a:moveTo>
                <a:cubicBezTo>
                  <a:pt x="11473" y="0"/>
                  <a:pt x="20945" y="8970"/>
                  <a:pt x="21568" y="20427"/>
                </a:cubicBezTo>
              </a:path>
              <a:path w="21568" h="21600" stroke="0" extrusionOk="0">
                <a:moveTo>
                  <a:pt x="-1" y="0"/>
                </a:moveTo>
                <a:cubicBezTo>
                  <a:pt x="11473" y="0"/>
                  <a:pt x="20945" y="8970"/>
                  <a:pt x="21568" y="20427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8520" name="Arc 1064"/>
          <p:cNvSpPr>
            <a:spLocks/>
          </p:cNvSpPr>
          <p:nvPr/>
        </p:nvSpPr>
        <p:spPr bwMode="auto">
          <a:xfrm rot="-12971277">
            <a:off x="6400800" y="5257800"/>
            <a:ext cx="908050" cy="7493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68"/>
              <a:gd name="T1" fmla="*/ 0 h 21600"/>
              <a:gd name="T2" fmla="*/ 21568 w 21568"/>
              <a:gd name="T3" fmla="*/ 20428 h 21600"/>
              <a:gd name="T4" fmla="*/ 0 w 2156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68" h="21600" fill="none" extrusionOk="0">
                <a:moveTo>
                  <a:pt x="-1" y="0"/>
                </a:moveTo>
                <a:cubicBezTo>
                  <a:pt x="11473" y="0"/>
                  <a:pt x="20945" y="8970"/>
                  <a:pt x="21568" y="20427"/>
                </a:cubicBezTo>
              </a:path>
              <a:path w="21568" h="21600" stroke="0" extrusionOk="0">
                <a:moveTo>
                  <a:pt x="-1" y="0"/>
                </a:moveTo>
                <a:cubicBezTo>
                  <a:pt x="11473" y="0"/>
                  <a:pt x="20945" y="8970"/>
                  <a:pt x="21568" y="20427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8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8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48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8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48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8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5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5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 animBg="1" autoUpdateAnimBg="0"/>
      <p:bldP spid="148483" grpId="0" autoUpdateAnimBg="0"/>
      <p:bldP spid="148484" grpId="0" autoUpdateAnimBg="0"/>
      <p:bldP spid="148485" grpId="0" animBg="1"/>
      <p:bldP spid="148486" grpId="0" animBg="1" autoUpdateAnimBg="0"/>
      <p:bldP spid="148487" grpId="0" animBg="1"/>
      <p:bldP spid="148488" grpId="0" animBg="1"/>
      <p:bldP spid="148489" grpId="0" animBg="1"/>
      <p:bldP spid="148490" grpId="0" animBg="1"/>
      <p:bldP spid="148491" grpId="0" animBg="1"/>
      <p:bldP spid="148492" grpId="0" animBg="1"/>
      <p:bldP spid="148493" grpId="0" animBg="1"/>
      <p:bldP spid="148494" grpId="0" animBg="1"/>
      <p:bldP spid="148495" grpId="0" animBg="1"/>
      <p:bldP spid="148496" grpId="0" animBg="1"/>
      <p:bldP spid="148499" grpId="0" autoUpdateAnimBg="0"/>
      <p:bldP spid="148500" grpId="0" autoUpdateAnimBg="0"/>
      <p:bldP spid="148501" grpId="0" animBg="1"/>
      <p:bldP spid="148502" grpId="0" animBg="1"/>
      <p:bldP spid="148511" grpId="0" animBg="1"/>
      <p:bldP spid="148512" grpId="0" animBg="1"/>
      <p:bldP spid="148517" grpId="0" animBg="1"/>
      <p:bldP spid="148518" grpId="0" animBg="1"/>
      <p:bldP spid="148519" grpId="0" animBg="1"/>
      <p:bldP spid="1485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1026"/>
          <p:cNvSpPr>
            <a:spLocks noChangeArrowheads="1"/>
          </p:cNvSpPr>
          <p:nvPr>
            <p:ph type="title"/>
          </p:nvPr>
        </p:nvSpPr>
        <p:spPr bwMode="auto">
          <a:xfrm>
            <a:off x="0" y="0"/>
            <a:ext cx="5181600" cy="609600"/>
          </a:xfrm>
          <a:solidFill>
            <a:srgbClr val="9900CC"/>
          </a:solidFill>
          <a:ln>
            <a:solidFill>
              <a:srgbClr val="6600C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2800">
                <a:solidFill>
                  <a:schemeClr val="bg1"/>
                </a:solidFill>
                <a:latin typeface="Arial" charset="0"/>
              </a:rPr>
              <a:t>Barrier with a large gap</a:t>
            </a:r>
          </a:p>
        </p:txBody>
      </p:sp>
      <p:sp>
        <p:nvSpPr>
          <p:cNvPr id="149507" name="Text Box 1027"/>
          <p:cNvSpPr txBox="1">
            <a:spLocks noChangeArrowheads="1"/>
          </p:cNvSpPr>
          <p:nvPr/>
        </p:nvSpPr>
        <p:spPr bwMode="auto">
          <a:xfrm>
            <a:off x="304800" y="914400"/>
            <a:ext cx="3505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chemeClr val="accent2"/>
                </a:solidFill>
                <a:latin typeface="Arial" charset="0"/>
              </a:rPr>
              <a:t>What do you think will happen if a barrier with a gap larger than the wavelength of the waves is used?</a:t>
            </a:r>
          </a:p>
        </p:txBody>
      </p:sp>
      <p:sp>
        <p:nvSpPr>
          <p:cNvPr id="149508" name="Text Box 1028"/>
          <p:cNvSpPr txBox="1">
            <a:spLocks noChangeArrowheads="1"/>
          </p:cNvSpPr>
          <p:nvPr/>
        </p:nvSpPr>
        <p:spPr bwMode="auto">
          <a:xfrm>
            <a:off x="304800" y="3352800"/>
            <a:ext cx="4267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chemeClr val="accent2"/>
                </a:solidFill>
                <a:latin typeface="Arial" charset="0"/>
              </a:rPr>
              <a:t>The waves pass through the gap unchanged apart from slight diffraction of the waves near their ends.</a:t>
            </a:r>
          </a:p>
        </p:txBody>
      </p:sp>
      <p:sp>
        <p:nvSpPr>
          <p:cNvPr id="149509" name="Rectangle 1029"/>
          <p:cNvSpPr>
            <a:spLocks noChangeArrowheads="1"/>
          </p:cNvSpPr>
          <p:nvPr/>
        </p:nvSpPr>
        <p:spPr bwMode="auto">
          <a:xfrm>
            <a:off x="5410200" y="1447800"/>
            <a:ext cx="2895600" cy="5029200"/>
          </a:xfrm>
          <a:prstGeom prst="rect">
            <a:avLst/>
          </a:prstGeom>
          <a:solidFill>
            <a:srgbClr val="00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9510" name="Rectangle 1030"/>
          <p:cNvSpPr>
            <a:spLocks noChangeArrowheads="1"/>
          </p:cNvSpPr>
          <p:nvPr/>
        </p:nvSpPr>
        <p:spPr bwMode="auto">
          <a:xfrm>
            <a:off x="5562600" y="1752600"/>
            <a:ext cx="2514600" cy="228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sz="2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9511" name="Line 1031"/>
          <p:cNvSpPr>
            <a:spLocks noChangeShapeType="1"/>
          </p:cNvSpPr>
          <p:nvPr/>
        </p:nvSpPr>
        <p:spPr bwMode="auto">
          <a:xfrm>
            <a:off x="5562600" y="22860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9512" name="Line 1032"/>
          <p:cNvSpPr>
            <a:spLocks noChangeShapeType="1"/>
          </p:cNvSpPr>
          <p:nvPr/>
        </p:nvSpPr>
        <p:spPr bwMode="auto">
          <a:xfrm>
            <a:off x="5562600" y="25146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9513" name="Line 1033"/>
          <p:cNvSpPr>
            <a:spLocks noChangeShapeType="1"/>
          </p:cNvSpPr>
          <p:nvPr/>
        </p:nvSpPr>
        <p:spPr bwMode="auto">
          <a:xfrm>
            <a:off x="5562600" y="27432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9514" name="Line 1034"/>
          <p:cNvSpPr>
            <a:spLocks noChangeShapeType="1"/>
          </p:cNvSpPr>
          <p:nvPr/>
        </p:nvSpPr>
        <p:spPr bwMode="auto">
          <a:xfrm>
            <a:off x="5562600" y="29718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9515" name="Line 1035"/>
          <p:cNvSpPr>
            <a:spLocks noChangeShapeType="1"/>
          </p:cNvSpPr>
          <p:nvPr/>
        </p:nvSpPr>
        <p:spPr bwMode="auto">
          <a:xfrm>
            <a:off x="5562600" y="32004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9516" name="Line 1036"/>
          <p:cNvSpPr>
            <a:spLocks noChangeShapeType="1"/>
          </p:cNvSpPr>
          <p:nvPr/>
        </p:nvSpPr>
        <p:spPr bwMode="auto">
          <a:xfrm>
            <a:off x="5562600" y="34290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9517" name="Line 1037"/>
          <p:cNvSpPr>
            <a:spLocks noChangeShapeType="1"/>
          </p:cNvSpPr>
          <p:nvPr/>
        </p:nvSpPr>
        <p:spPr bwMode="auto">
          <a:xfrm>
            <a:off x="5562600" y="36576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9518" name="Line 1038"/>
          <p:cNvSpPr>
            <a:spLocks noChangeShapeType="1"/>
          </p:cNvSpPr>
          <p:nvPr/>
        </p:nvSpPr>
        <p:spPr bwMode="auto">
          <a:xfrm>
            <a:off x="5562600" y="38862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9519" name="Line 1039"/>
          <p:cNvSpPr>
            <a:spLocks noChangeShapeType="1"/>
          </p:cNvSpPr>
          <p:nvPr/>
        </p:nvSpPr>
        <p:spPr bwMode="auto">
          <a:xfrm>
            <a:off x="5562600" y="41148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9520" name="Line 1040"/>
          <p:cNvSpPr>
            <a:spLocks noChangeShapeType="1"/>
          </p:cNvSpPr>
          <p:nvPr/>
        </p:nvSpPr>
        <p:spPr bwMode="auto">
          <a:xfrm>
            <a:off x="5562600" y="43434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9521" name="Text Box 1041"/>
          <p:cNvSpPr txBox="1">
            <a:spLocks noChangeArrowheads="1"/>
          </p:cNvSpPr>
          <p:nvPr/>
        </p:nvSpPr>
        <p:spPr bwMode="auto">
          <a:xfrm>
            <a:off x="4038600" y="1371600"/>
            <a:ext cx="152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000099"/>
                </a:solidFill>
                <a:latin typeface="Arial" charset="0"/>
              </a:rPr>
              <a:t>Paddle vibrates to produce waves</a:t>
            </a:r>
          </a:p>
        </p:txBody>
      </p:sp>
      <p:sp>
        <p:nvSpPr>
          <p:cNvPr id="149522" name="Text Box 1042"/>
          <p:cNvSpPr txBox="1">
            <a:spLocks noChangeArrowheads="1"/>
          </p:cNvSpPr>
          <p:nvPr/>
        </p:nvSpPr>
        <p:spPr bwMode="auto">
          <a:xfrm>
            <a:off x="4267200" y="36576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000099"/>
                </a:solidFill>
                <a:latin typeface="Arial" charset="0"/>
              </a:rPr>
              <a:t>Barrier</a:t>
            </a:r>
          </a:p>
        </p:txBody>
      </p:sp>
      <p:sp>
        <p:nvSpPr>
          <p:cNvPr id="149523" name="Line 1043"/>
          <p:cNvSpPr>
            <a:spLocks noChangeShapeType="1"/>
          </p:cNvSpPr>
          <p:nvPr/>
        </p:nvSpPr>
        <p:spPr bwMode="auto">
          <a:xfrm>
            <a:off x="4953000" y="1676400"/>
            <a:ext cx="8382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9524" name="Line 1044"/>
          <p:cNvSpPr>
            <a:spLocks noChangeShapeType="1"/>
          </p:cNvSpPr>
          <p:nvPr/>
        </p:nvSpPr>
        <p:spPr bwMode="auto">
          <a:xfrm>
            <a:off x="4876800" y="3962400"/>
            <a:ext cx="68580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9525" name="Rectangle 1045"/>
          <p:cNvSpPr>
            <a:spLocks noChangeArrowheads="1"/>
          </p:cNvSpPr>
          <p:nvPr/>
        </p:nvSpPr>
        <p:spPr bwMode="auto">
          <a:xfrm>
            <a:off x="5562600" y="44958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9526" name="Rectangle 1046"/>
          <p:cNvSpPr>
            <a:spLocks noChangeArrowheads="1"/>
          </p:cNvSpPr>
          <p:nvPr/>
        </p:nvSpPr>
        <p:spPr bwMode="auto">
          <a:xfrm>
            <a:off x="7467600" y="4495800"/>
            <a:ext cx="6096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9532" name="Line 1052"/>
          <p:cNvSpPr>
            <a:spLocks noChangeShapeType="1"/>
          </p:cNvSpPr>
          <p:nvPr/>
        </p:nvSpPr>
        <p:spPr bwMode="auto">
          <a:xfrm>
            <a:off x="6324600" y="45720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9533" name="Line 1053"/>
          <p:cNvSpPr>
            <a:spLocks noChangeShapeType="1"/>
          </p:cNvSpPr>
          <p:nvPr/>
        </p:nvSpPr>
        <p:spPr bwMode="auto">
          <a:xfrm>
            <a:off x="6324600" y="48006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9538" name="Line 1058"/>
          <p:cNvSpPr>
            <a:spLocks noChangeShapeType="1"/>
          </p:cNvSpPr>
          <p:nvPr/>
        </p:nvSpPr>
        <p:spPr bwMode="auto">
          <a:xfrm>
            <a:off x="6400800" y="50292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9539" name="Arc 1059"/>
          <p:cNvSpPr>
            <a:spLocks/>
          </p:cNvSpPr>
          <p:nvPr/>
        </p:nvSpPr>
        <p:spPr bwMode="auto">
          <a:xfrm flipH="1" flipV="1">
            <a:off x="6248400" y="4953000"/>
            <a:ext cx="152400" cy="76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9540" name="Arc 1060"/>
          <p:cNvSpPr>
            <a:spLocks/>
          </p:cNvSpPr>
          <p:nvPr/>
        </p:nvSpPr>
        <p:spPr bwMode="auto">
          <a:xfrm rot="-5400000" flipH="1" flipV="1">
            <a:off x="7277100" y="4838700"/>
            <a:ext cx="228600" cy="152400"/>
          </a:xfrm>
          <a:custGeom>
            <a:avLst/>
            <a:gdLst>
              <a:gd name="G0" fmla="+- 0 0 0"/>
              <a:gd name="G1" fmla="+- 17696 0 0"/>
              <a:gd name="G2" fmla="+- 21600 0 0"/>
              <a:gd name="T0" fmla="*/ 12386 w 21600"/>
              <a:gd name="T1" fmla="*/ 0 h 17696"/>
              <a:gd name="T2" fmla="*/ 21600 w 21600"/>
              <a:gd name="T3" fmla="*/ 17696 h 17696"/>
              <a:gd name="T4" fmla="*/ 0 w 21600"/>
              <a:gd name="T5" fmla="*/ 17696 h 17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7696" fill="none" extrusionOk="0">
                <a:moveTo>
                  <a:pt x="12385" y="0"/>
                </a:moveTo>
                <a:cubicBezTo>
                  <a:pt x="18160" y="4041"/>
                  <a:pt x="21600" y="10647"/>
                  <a:pt x="21600" y="17696"/>
                </a:cubicBezTo>
              </a:path>
              <a:path w="21600" h="17696" stroke="0" extrusionOk="0">
                <a:moveTo>
                  <a:pt x="12385" y="0"/>
                </a:moveTo>
                <a:cubicBezTo>
                  <a:pt x="18160" y="4041"/>
                  <a:pt x="21600" y="10647"/>
                  <a:pt x="21600" y="17696"/>
                </a:cubicBezTo>
                <a:lnTo>
                  <a:pt x="0" y="1769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9547" name="Line 1067"/>
          <p:cNvSpPr>
            <a:spLocks noChangeShapeType="1"/>
          </p:cNvSpPr>
          <p:nvPr/>
        </p:nvSpPr>
        <p:spPr bwMode="auto">
          <a:xfrm>
            <a:off x="6400800" y="52578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49548" name="Arc 1068"/>
          <p:cNvSpPr>
            <a:spLocks/>
          </p:cNvSpPr>
          <p:nvPr/>
        </p:nvSpPr>
        <p:spPr bwMode="auto">
          <a:xfrm flipH="1" flipV="1">
            <a:off x="6248400" y="5181600"/>
            <a:ext cx="152400" cy="76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49549" name="Arc 1069"/>
          <p:cNvSpPr>
            <a:spLocks/>
          </p:cNvSpPr>
          <p:nvPr/>
        </p:nvSpPr>
        <p:spPr bwMode="auto">
          <a:xfrm rot="-5400000" flipH="1" flipV="1">
            <a:off x="7277100" y="5067300"/>
            <a:ext cx="228600" cy="152400"/>
          </a:xfrm>
          <a:custGeom>
            <a:avLst/>
            <a:gdLst>
              <a:gd name="G0" fmla="+- 0 0 0"/>
              <a:gd name="G1" fmla="+- 17696 0 0"/>
              <a:gd name="G2" fmla="+- 21600 0 0"/>
              <a:gd name="T0" fmla="*/ 12386 w 21600"/>
              <a:gd name="T1" fmla="*/ 0 h 17696"/>
              <a:gd name="T2" fmla="*/ 21600 w 21600"/>
              <a:gd name="T3" fmla="*/ 17696 h 17696"/>
              <a:gd name="T4" fmla="*/ 0 w 21600"/>
              <a:gd name="T5" fmla="*/ 17696 h 17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7696" fill="none" extrusionOk="0">
                <a:moveTo>
                  <a:pt x="12385" y="0"/>
                </a:moveTo>
                <a:cubicBezTo>
                  <a:pt x="18160" y="4041"/>
                  <a:pt x="21600" y="10647"/>
                  <a:pt x="21600" y="17696"/>
                </a:cubicBezTo>
              </a:path>
              <a:path w="21600" h="17696" stroke="0" extrusionOk="0">
                <a:moveTo>
                  <a:pt x="12385" y="0"/>
                </a:moveTo>
                <a:cubicBezTo>
                  <a:pt x="18160" y="4041"/>
                  <a:pt x="21600" y="10647"/>
                  <a:pt x="21600" y="17696"/>
                </a:cubicBezTo>
                <a:lnTo>
                  <a:pt x="0" y="1769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9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9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49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9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49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9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5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5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0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75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85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 animBg="1" autoUpdateAnimBg="0"/>
      <p:bldP spid="149507" grpId="0" autoUpdateAnimBg="0"/>
      <p:bldP spid="149508" grpId="0" autoUpdateAnimBg="0"/>
      <p:bldP spid="149509" grpId="0" animBg="1"/>
      <p:bldP spid="149510" grpId="0" animBg="1" autoUpdateAnimBg="0"/>
      <p:bldP spid="149511" grpId="0" animBg="1"/>
      <p:bldP spid="149512" grpId="0" animBg="1"/>
      <p:bldP spid="149513" grpId="0" animBg="1"/>
      <p:bldP spid="149514" grpId="0" animBg="1"/>
      <p:bldP spid="149515" grpId="0" animBg="1"/>
      <p:bldP spid="149516" grpId="0" animBg="1"/>
      <p:bldP spid="149517" grpId="0" animBg="1"/>
      <p:bldP spid="149518" grpId="0" animBg="1"/>
      <p:bldP spid="149519" grpId="0" animBg="1"/>
      <p:bldP spid="149520" grpId="0" animBg="1"/>
      <p:bldP spid="149521" grpId="0" autoUpdateAnimBg="0"/>
      <p:bldP spid="149522" grpId="0" autoUpdateAnimBg="0"/>
      <p:bldP spid="149523" grpId="0" animBg="1"/>
      <p:bldP spid="149524" grpId="0" animBg="1"/>
      <p:bldP spid="149525" grpId="0" animBg="1"/>
      <p:bldP spid="149526" grpId="0" animBg="1"/>
      <p:bldP spid="149532" grpId="0" animBg="1"/>
      <p:bldP spid="149533" grpId="0" animBg="1"/>
      <p:bldP spid="149538" grpId="0" animBg="1"/>
      <p:bldP spid="149539" grpId="0" animBg="1"/>
      <p:bldP spid="149540" grpId="0" animBg="1"/>
      <p:bldP spid="149547" grpId="0" animBg="1"/>
      <p:bldP spid="149548" grpId="0" animBg="1"/>
      <p:bldP spid="1495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1026"/>
          <p:cNvSpPr>
            <a:spLocks noChangeArrowheads="1"/>
          </p:cNvSpPr>
          <p:nvPr>
            <p:ph type="title"/>
          </p:nvPr>
        </p:nvSpPr>
        <p:spPr bwMode="auto">
          <a:xfrm>
            <a:off x="0" y="0"/>
            <a:ext cx="4648200" cy="533400"/>
          </a:xfrm>
          <a:solidFill>
            <a:srgbClr val="9900CC"/>
          </a:solidFill>
          <a:ln>
            <a:solidFill>
              <a:srgbClr val="6600C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2800">
                <a:solidFill>
                  <a:schemeClr val="bg1"/>
                </a:solidFill>
                <a:latin typeface="Arial" charset="0"/>
              </a:rPr>
              <a:t>Diffraction effects</a:t>
            </a:r>
          </a:p>
        </p:txBody>
      </p:sp>
      <p:sp>
        <p:nvSpPr>
          <p:cNvPr id="150532" name="Text Box 1028"/>
          <p:cNvSpPr txBox="1">
            <a:spLocks noChangeArrowheads="1"/>
          </p:cNvSpPr>
          <p:nvPr/>
        </p:nvSpPr>
        <p:spPr bwMode="auto">
          <a:xfrm>
            <a:off x="3200400" y="838200"/>
            <a:ext cx="4876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chemeClr val="accent2"/>
                </a:solidFill>
                <a:latin typeface="Arial" charset="0"/>
              </a:rPr>
              <a:t>When you are in a room, why can you hear people outside of the room in the corridor even though you can not see them.</a:t>
            </a:r>
          </a:p>
        </p:txBody>
      </p:sp>
      <p:sp>
        <p:nvSpPr>
          <p:cNvPr id="150533" name="Text Box 1029"/>
          <p:cNvSpPr txBox="1">
            <a:spLocks noChangeArrowheads="1"/>
          </p:cNvSpPr>
          <p:nvPr/>
        </p:nvSpPr>
        <p:spPr bwMode="auto">
          <a:xfrm>
            <a:off x="228600" y="838200"/>
            <a:ext cx="2667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chemeClr val="accent2"/>
                </a:solidFill>
                <a:latin typeface="Arial" charset="0"/>
              </a:rPr>
              <a:t>Light and sound are both waves. Waves travel in straight lines.</a:t>
            </a:r>
          </a:p>
        </p:txBody>
      </p:sp>
      <p:sp>
        <p:nvSpPr>
          <p:cNvPr id="150534" name="Text Box 1030"/>
          <p:cNvSpPr txBox="1">
            <a:spLocks noChangeArrowheads="1"/>
          </p:cNvSpPr>
          <p:nvPr/>
        </p:nvSpPr>
        <p:spPr bwMode="auto">
          <a:xfrm>
            <a:off x="228600" y="25146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solidFill>
                  <a:srgbClr val="000099"/>
                </a:solidFill>
                <a:latin typeface="Arial" charset="0"/>
              </a:rPr>
              <a:t>Why?</a:t>
            </a:r>
          </a:p>
        </p:txBody>
      </p:sp>
      <p:sp>
        <p:nvSpPr>
          <p:cNvPr id="150535" name="Rectangle 1031"/>
          <p:cNvSpPr>
            <a:spLocks noChangeArrowheads="1"/>
          </p:cNvSpPr>
          <p:nvPr/>
        </p:nvSpPr>
        <p:spPr bwMode="auto">
          <a:xfrm>
            <a:off x="3505200" y="5257800"/>
            <a:ext cx="45720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0536" name="Rectangle 1032"/>
          <p:cNvSpPr>
            <a:spLocks noChangeArrowheads="1"/>
          </p:cNvSpPr>
          <p:nvPr/>
        </p:nvSpPr>
        <p:spPr bwMode="auto">
          <a:xfrm>
            <a:off x="6629400" y="5105400"/>
            <a:ext cx="7620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50540" name="Text Box 1036"/>
          <p:cNvSpPr txBox="1">
            <a:spLocks noChangeArrowheads="1"/>
          </p:cNvSpPr>
          <p:nvPr/>
        </p:nvSpPr>
        <p:spPr bwMode="auto">
          <a:xfrm>
            <a:off x="228600" y="4343400"/>
            <a:ext cx="3505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chemeClr val="accent2"/>
                </a:solidFill>
                <a:latin typeface="Arial" charset="0"/>
              </a:rPr>
              <a:t>Sound waves have a wavelength similar in magnitude to the width of the doorway and so diffraction occurs.</a:t>
            </a:r>
          </a:p>
        </p:txBody>
      </p:sp>
      <p:sp>
        <p:nvSpPr>
          <p:cNvPr id="150624" name="Line 1120"/>
          <p:cNvSpPr>
            <a:spLocks noChangeShapeType="1"/>
          </p:cNvSpPr>
          <p:nvPr/>
        </p:nvSpPr>
        <p:spPr bwMode="auto">
          <a:xfrm>
            <a:off x="4038600" y="5410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50627" name="Line 1123"/>
          <p:cNvSpPr>
            <a:spLocks noChangeShapeType="1"/>
          </p:cNvSpPr>
          <p:nvPr/>
        </p:nvSpPr>
        <p:spPr bwMode="auto">
          <a:xfrm>
            <a:off x="4495800" y="5410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50630" name="Line 1126"/>
          <p:cNvSpPr>
            <a:spLocks noChangeShapeType="1"/>
          </p:cNvSpPr>
          <p:nvPr/>
        </p:nvSpPr>
        <p:spPr bwMode="auto">
          <a:xfrm>
            <a:off x="4953000" y="5410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50633" name="Line 1129"/>
          <p:cNvSpPr>
            <a:spLocks noChangeShapeType="1"/>
          </p:cNvSpPr>
          <p:nvPr/>
        </p:nvSpPr>
        <p:spPr bwMode="auto">
          <a:xfrm>
            <a:off x="5410200" y="5410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50636" name="Line 1132"/>
          <p:cNvSpPr>
            <a:spLocks noChangeShapeType="1"/>
          </p:cNvSpPr>
          <p:nvPr/>
        </p:nvSpPr>
        <p:spPr bwMode="auto">
          <a:xfrm>
            <a:off x="5867400" y="5410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50639" name="Line 1135"/>
          <p:cNvSpPr>
            <a:spLocks noChangeShapeType="1"/>
          </p:cNvSpPr>
          <p:nvPr/>
        </p:nvSpPr>
        <p:spPr bwMode="auto">
          <a:xfrm>
            <a:off x="6324600" y="5410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50642" name="Line 1138"/>
          <p:cNvSpPr>
            <a:spLocks noChangeShapeType="1"/>
          </p:cNvSpPr>
          <p:nvPr/>
        </p:nvSpPr>
        <p:spPr bwMode="auto">
          <a:xfrm>
            <a:off x="6781800" y="5410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50645" name="Line 1141"/>
          <p:cNvSpPr>
            <a:spLocks noChangeShapeType="1"/>
          </p:cNvSpPr>
          <p:nvPr/>
        </p:nvSpPr>
        <p:spPr bwMode="auto">
          <a:xfrm>
            <a:off x="7239000" y="5410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150647" name="Line 1143"/>
          <p:cNvSpPr>
            <a:spLocks noChangeShapeType="1"/>
          </p:cNvSpPr>
          <p:nvPr/>
        </p:nvSpPr>
        <p:spPr bwMode="auto">
          <a:xfrm>
            <a:off x="7620000" y="5410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grpSp>
        <p:nvGrpSpPr>
          <p:cNvPr id="150678" name="Group 1174"/>
          <p:cNvGrpSpPr>
            <a:grpSpLocks/>
          </p:cNvGrpSpPr>
          <p:nvPr/>
        </p:nvGrpSpPr>
        <p:grpSpPr bwMode="auto">
          <a:xfrm>
            <a:off x="3505200" y="3284538"/>
            <a:ext cx="4572000" cy="2743200"/>
            <a:chOff x="2208" y="2208"/>
            <a:chExt cx="2880" cy="1728"/>
          </a:xfrm>
        </p:grpSpPr>
        <p:sp>
          <p:nvSpPr>
            <p:cNvPr id="150538" name="Rectangle 1034"/>
            <p:cNvSpPr>
              <a:spLocks noChangeArrowheads="1"/>
            </p:cNvSpPr>
            <p:nvPr/>
          </p:nvSpPr>
          <p:spPr bwMode="auto">
            <a:xfrm>
              <a:off x="3360" y="2208"/>
              <a:ext cx="1728" cy="10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50648" name="Rectangle 1144"/>
            <p:cNvSpPr>
              <a:spLocks noChangeArrowheads="1"/>
            </p:cNvSpPr>
            <p:nvPr/>
          </p:nvSpPr>
          <p:spPr bwMode="auto">
            <a:xfrm>
              <a:off x="2208" y="3312"/>
              <a:ext cx="2880" cy="62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50649" name="Line 1145"/>
            <p:cNvSpPr>
              <a:spLocks noChangeShapeType="1"/>
            </p:cNvSpPr>
            <p:nvPr/>
          </p:nvSpPr>
          <p:spPr bwMode="auto">
            <a:xfrm>
              <a:off x="2352" y="3408"/>
              <a:ext cx="0" cy="3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50653" name="Line 1149"/>
            <p:cNvSpPr>
              <a:spLocks noChangeShapeType="1"/>
            </p:cNvSpPr>
            <p:nvPr/>
          </p:nvSpPr>
          <p:spPr bwMode="auto">
            <a:xfrm>
              <a:off x="2736" y="3408"/>
              <a:ext cx="0" cy="3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50658" name="Line 1154"/>
            <p:cNvSpPr>
              <a:spLocks noChangeShapeType="1"/>
            </p:cNvSpPr>
            <p:nvPr/>
          </p:nvSpPr>
          <p:spPr bwMode="auto">
            <a:xfrm>
              <a:off x="3120" y="3408"/>
              <a:ext cx="0" cy="3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50661" name="Line 1157"/>
            <p:cNvSpPr>
              <a:spLocks noChangeShapeType="1"/>
            </p:cNvSpPr>
            <p:nvPr/>
          </p:nvSpPr>
          <p:spPr bwMode="auto">
            <a:xfrm>
              <a:off x="3504" y="3408"/>
              <a:ext cx="0" cy="3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50665" name="Line 1161"/>
            <p:cNvSpPr>
              <a:spLocks noChangeShapeType="1"/>
            </p:cNvSpPr>
            <p:nvPr/>
          </p:nvSpPr>
          <p:spPr bwMode="auto">
            <a:xfrm>
              <a:off x="3888" y="3408"/>
              <a:ext cx="0" cy="3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50669" name="Line 1165"/>
            <p:cNvSpPr>
              <a:spLocks noChangeShapeType="1"/>
            </p:cNvSpPr>
            <p:nvPr/>
          </p:nvSpPr>
          <p:spPr bwMode="auto">
            <a:xfrm>
              <a:off x="4272" y="3408"/>
              <a:ext cx="0" cy="3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50674" name="Arc 1170"/>
            <p:cNvSpPr>
              <a:spLocks/>
            </p:cNvSpPr>
            <p:nvPr/>
          </p:nvSpPr>
          <p:spPr bwMode="auto">
            <a:xfrm>
              <a:off x="4176" y="3312"/>
              <a:ext cx="96" cy="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50675" name="Arc 1171"/>
            <p:cNvSpPr>
              <a:spLocks/>
            </p:cNvSpPr>
            <p:nvPr/>
          </p:nvSpPr>
          <p:spPr bwMode="auto">
            <a:xfrm>
              <a:off x="4272" y="3072"/>
              <a:ext cx="240" cy="1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50676" name="Arc 1172"/>
            <p:cNvSpPr>
              <a:spLocks/>
            </p:cNvSpPr>
            <p:nvPr/>
          </p:nvSpPr>
          <p:spPr bwMode="auto">
            <a:xfrm>
              <a:off x="4368" y="2736"/>
              <a:ext cx="432" cy="28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150539" name="Text Box 1035"/>
          <p:cNvSpPr txBox="1">
            <a:spLocks noChangeArrowheads="1"/>
          </p:cNvSpPr>
          <p:nvPr/>
        </p:nvSpPr>
        <p:spPr bwMode="auto">
          <a:xfrm>
            <a:off x="228600" y="3124200"/>
            <a:ext cx="5715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chemeClr val="accent2"/>
                </a:solidFill>
                <a:latin typeface="Arial" charset="0"/>
              </a:rPr>
              <a:t>Light waves have a much shorter wavelength then sound waves and are not diffracted by the doorway.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0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2" grpId="0" autoUpdateAnimBg="0"/>
      <p:bldP spid="150533" grpId="0" autoUpdateAnimBg="0"/>
      <p:bldP spid="150534" grpId="0" autoUpdateAnimBg="0"/>
      <p:bldP spid="150535" grpId="0" animBg="1"/>
      <p:bldP spid="150536" grpId="0" animBg="1"/>
      <p:bldP spid="150540" grpId="0" autoUpdateAnimBg="0"/>
      <p:bldP spid="150624" grpId="0" animBg="1"/>
      <p:bldP spid="150627" grpId="0" animBg="1"/>
      <p:bldP spid="150630" grpId="0" animBg="1"/>
      <p:bldP spid="150633" grpId="0" animBg="1"/>
      <p:bldP spid="150636" grpId="0" animBg="1"/>
      <p:bldP spid="150639" grpId="0" animBg="1"/>
      <p:bldP spid="150642" grpId="0" animBg="1"/>
      <p:bldP spid="150645" grpId="0" animBg="1"/>
      <p:bldP spid="150647" grpId="0" animBg="1"/>
      <p:bldP spid="15053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85800" y="609600"/>
            <a:ext cx="7391400" cy="1447800"/>
          </a:xfrm>
          <a:solidFill>
            <a:srgbClr val="000066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2800">
                <a:solidFill>
                  <a:schemeClr val="bg1"/>
                </a:solidFill>
                <a:latin typeface="Arial" charset="0"/>
              </a:rPr>
              <a:t>What size must the gap in a barrier be to get the greatest diffraction effect for an approaching wave?</a:t>
            </a:r>
          </a:p>
        </p:txBody>
      </p:sp>
      <p:sp>
        <p:nvSpPr>
          <p:cNvPr id="1638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1981200"/>
            <a:ext cx="8229600" cy="41148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lnSpc>
                <a:spcPct val="150000"/>
              </a:lnSpc>
              <a:buFontTx/>
              <a:buAutoNum type="alphaUcPeriod"/>
            </a:pPr>
            <a:r>
              <a:rPr lang="en-GB" sz="2800">
                <a:latin typeface="Arial" charset="0"/>
              </a:rPr>
              <a:t>Twice the wavelength of the wave </a:t>
            </a:r>
          </a:p>
          <a:p>
            <a:pPr marL="609600" indent="-609600">
              <a:lnSpc>
                <a:spcPct val="150000"/>
              </a:lnSpc>
              <a:buFontTx/>
              <a:buAutoNum type="alphaUcPeriod"/>
            </a:pPr>
            <a:r>
              <a:rPr lang="en-GB" sz="2800">
                <a:latin typeface="Arial" charset="0"/>
              </a:rPr>
              <a:t>A lot smaller than the wavelength of the wave  </a:t>
            </a:r>
          </a:p>
          <a:p>
            <a:pPr marL="609600" indent="-609600">
              <a:lnSpc>
                <a:spcPct val="150000"/>
              </a:lnSpc>
              <a:buFontTx/>
              <a:buAutoNum type="alphaUcPeriod"/>
            </a:pPr>
            <a:r>
              <a:rPr lang="en-GB" sz="2800">
                <a:latin typeface="Arial" charset="0"/>
              </a:rPr>
              <a:t>A lot larger than the wavelength of the wave</a:t>
            </a:r>
          </a:p>
          <a:p>
            <a:pPr marL="609600" indent="-609600">
              <a:lnSpc>
                <a:spcPct val="150000"/>
              </a:lnSpc>
              <a:buFontTx/>
              <a:buAutoNum type="alphaUcPeriod"/>
            </a:pPr>
            <a:r>
              <a:rPr lang="en-GB" sz="2800">
                <a:latin typeface="Arial" charset="0"/>
              </a:rPr>
              <a:t>The same size as the wavelength of the wave</a:t>
            </a:r>
          </a:p>
        </p:txBody>
      </p:sp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8610600" y="43434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solidFill>
                  <a:srgbClr val="9900CC"/>
                </a:solidFill>
                <a:latin typeface="Arial" charset="0"/>
                <a:sym typeface="Wingdings" pitchFamily="2" charset="2"/>
              </a:rPr>
              <a:t></a:t>
            </a:r>
            <a:endParaRPr lang="en-GB" sz="2800">
              <a:solidFill>
                <a:srgbClr val="9900CC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85800" y="838200"/>
            <a:ext cx="7772400" cy="914400"/>
          </a:xfrm>
          <a:solidFill>
            <a:srgbClr val="000066"/>
          </a:solidFill>
          <a:ln>
            <a:solidFill>
              <a:srgbClr val="9900C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2800">
                <a:solidFill>
                  <a:schemeClr val="bg1"/>
                </a:solidFill>
                <a:latin typeface="Arial" charset="0"/>
              </a:rPr>
              <a:t>Why is light not diffracted by a doorway but sound is?</a:t>
            </a:r>
          </a:p>
        </p:txBody>
      </p:sp>
      <p:sp>
        <p:nvSpPr>
          <p:cNvPr id="1669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148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lnSpc>
                <a:spcPct val="150000"/>
              </a:lnSpc>
              <a:buFontTx/>
              <a:buAutoNum type="alphaUcPeriod"/>
            </a:pPr>
            <a:r>
              <a:rPr lang="en-GB" sz="2800">
                <a:latin typeface="Arial" charset="0"/>
              </a:rPr>
              <a:t>Light has a longer wavelength than sound</a:t>
            </a:r>
          </a:p>
          <a:p>
            <a:pPr marL="609600" indent="-609600">
              <a:lnSpc>
                <a:spcPct val="150000"/>
              </a:lnSpc>
              <a:buFontTx/>
              <a:buAutoNum type="alphaUcPeriod"/>
            </a:pPr>
            <a:r>
              <a:rPr lang="en-GB" sz="2800">
                <a:latin typeface="Arial" charset="0"/>
              </a:rPr>
              <a:t>Light does not travel in waves</a:t>
            </a:r>
          </a:p>
          <a:p>
            <a:pPr marL="609600" indent="-609600">
              <a:lnSpc>
                <a:spcPct val="150000"/>
              </a:lnSpc>
              <a:buFontTx/>
              <a:buAutoNum type="alphaUcPeriod"/>
            </a:pPr>
            <a:r>
              <a:rPr lang="en-GB" sz="2800">
                <a:latin typeface="Arial" charset="0"/>
              </a:rPr>
              <a:t>Light has a much shorter wavelength than sound</a:t>
            </a:r>
          </a:p>
          <a:p>
            <a:pPr marL="609600" indent="-609600">
              <a:lnSpc>
                <a:spcPct val="150000"/>
              </a:lnSpc>
              <a:buFontTx/>
              <a:buAutoNum type="alphaUcPeriod"/>
            </a:pPr>
            <a:r>
              <a:rPr lang="en-GB" sz="2800">
                <a:latin typeface="Arial" charset="0"/>
              </a:rPr>
              <a:t>Sound travels in waves</a:t>
            </a:r>
          </a:p>
        </p:txBody>
      </p:sp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2438400" y="42672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solidFill>
                  <a:srgbClr val="9900CC"/>
                </a:solidFill>
                <a:latin typeface="Arial" charset="0"/>
                <a:sym typeface="Wingdings" pitchFamily="2" charset="2"/>
              </a:rPr>
              <a:t></a:t>
            </a:r>
            <a:endParaRPr lang="en-GB" sz="2800">
              <a:solidFill>
                <a:srgbClr val="9900CC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6" grpId="0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3983</TotalTime>
  <Words>469</Words>
  <Application>Microsoft PowerPoint</Application>
  <PresentationFormat>Presentación en pantalla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Times New Roman</vt:lpstr>
      <vt:lpstr>Comic Sans MS</vt:lpstr>
      <vt:lpstr>Arial</vt:lpstr>
      <vt:lpstr>Wingdings</vt:lpstr>
      <vt:lpstr>Blank Presentation</vt:lpstr>
      <vt:lpstr>IGCSE Waves:  Basic Properties</vt:lpstr>
      <vt:lpstr>Using the ripple tank</vt:lpstr>
      <vt:lpstr>Reflection and refraction</vt:lpstr>
      <vt:lpstr>Barrier with a small gap</vt:lpstr>
      <vt:lpstr>Barrier with a medium gap</vt:lpstr>
      <vt:lpstr>Barrier with a large gap</vt:lpstr>
      <vt:lpstr>Diffraction effects</vt:lpstr>
      <vt:lpstr>What size must the gap in a barrier be to get the greatest diffraction effect for an approaching wave?</vt:lpstr>
      <vt:lpstr>Why is light not diffracted by a doorway but sound is?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KS4 Waves: Diffraction, Interference and Resonance</dc:title>
  <dc:creator>Boardworks Ltd</dc:creator>
  <cp:lastModifiedBy>sciencia</cp:lastModifiedBy>
  <cp:revision>60</cp:revision>
  <cp:lastPrinted>2000-07-24T15:04:59Z</cp:lastPrinted>
  <dcterms:created xsi:type="dcterms:W3CDTF">2000-08-23T15:50:39Z</dcterms:created>
  <dcterms:modified xsi:type="dcterms:W3CDTF">2011-02-28T17:12:56Z</dcterms:modified>
</cp:coreProperties>
</file>