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62C61DC2-8DF9-481F-A4ED-4F2445971978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000D45DA-7F61-42FC-ABD8-261908E3B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hem.salve.edu/chemistry/boyle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Thermal Physics Lesson 3.1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971800"/>
            <a:ext cx="6248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3.1.3 State that the internal energy of a substance is the total potential energy and random kinetic energy of the molecules of the substance. </a:t>
            </a:r>
          </a:p>
          <a:p>
            <a:r>
              <a:rPr lang="en-US" dirty="0" smtClean="0"/>
              <a:t> 3.1.4 Explain and distinguish between the macroscopic concepts of temperature, internal energy and thermal energy (heat). </a:t>
            </a:r>
          </a:p>
          <a:p>
            <a:r>
              <a:rPr lang="en-US" dirty="0" smtClean="0"/>
              <a:t>3.2.12 Explain the macroscopic </a:t>
            </a:r>
            <a:r>
              <a:rPr lang="en-US" dirty="0" err="1" smtClean="0"/>
              <a:t>behaviour</a:t>
            </a:r>
            <a:r>
              <a:rPr lang="en-US" dirty="0" smtClean="0"/>
              <a:t> of an ideal gas in terms of a molecular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qualitative explanations are required. Students should, for example, be able to explain how a change in volume results in a change in the frequency of particle collisions with the container and how this relates to a change in pressure and/or temperature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681265" cy="990600"/>
          </a:xfrm>
        </p:spPr>
        <p:txBody>
          <a:bodyPr/>
          <a:lstStyle/>
          <a:p>
            <a:r>
              <a:rPr lang="en-US" dirty="0" smtClean="0"/>
              <a:t>Moving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467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kinetic energy </a:t>
            </a:r>
            <a:r>
              <a:rPr lang="en-US" sz="2400" dirty="0" smtClean="0"/>
              <a:t>of the molecules arises from their random/translational and rotational motion.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Potential energy </a:t>
            </a:r>
            <a:r>
              <a:rPr lang="en-US" sz="2400" dirty="0" smtClean="0"/>
              <a:t>of the molecules arises from the forces between the molecules.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Internal energy </a:t>
            </a:r>
            <a:r>
              <a:rPr lang="en-US" sz="2400" dirty="0" smtClean="0"/>
              <a:t>is the </a:t>
            </a:r>
            <a:r>
              <a:rPr lang="en-US" sz="2400" i="1" u="sng" dirty="0" smtClean="0"/>
              <a:t>total</a:t>
            </a:r>
            <a:r>
              <a:rPr lang="en-US" sz="2400" dirty="0" smtClean="0"/>
              <a:t> K.E and P.E of the particles in an object.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Temperature</a:t>
            </a:r>
            <a:r>
              <a:rPr lang="en-US" sz="2400" dirty="0" smtClean="0"/>
              <a:t> is a measure of the </a:t>
            </a:r>
            <a:r>
              <a:rPr lang="en-US" sz="2400" i="1" u="sng" dirty="0" smtClean="0"/>
              <a:t>average</a:t>
            </a:r>
            <a:r>
              <a:rPr lang="en-US" sz="2400" dirty="0" smtClean="0"/>
              <a:t> kinetic energy of the particles.</a:t>
            </a:r>
          </a:p>
          <a:p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Thermal energy </a:t>
            </a:r>
            <a:r>
              <a:rPr lang="en-US" sz="2400" dirty="0" smtClean="0"/>
              <a:t>refers to the non-mechanical transfer of energy between a system and its surroundings. </a:t>
            </a:r>
          </a:p>
          <a:p>
            <a:r>
              <a:rPr lang="en-US" sz="2400" dirty="0" smtClean="0"/>
              <a:t>In this respect it is just as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incorrect</a:t>
            </a:r>
            <a:r>
              <a:rPr lang="en-US" sz="2400" dirty="0" smtClean="0"/>
              <a:t> to refer to the “thermal energy in a body” as it would be to refer to the “work in a body”.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Brownian motion and what this tells us about air (and other gases)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91400" cy="40386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Matter is made up of particles (molecules and atoms). </a:t>
            </a:r>
          </a:p>
          <a:p>
            <a:r>
              <a:rPr lang="en-GB" sz="3200" dirty="0" smtClean="0"/>
              <a:t>These particles are in constant motion i.e. They have kinetic energy.</a:t>
            </a:r>
          </a:p>
          <a:p>
            <a:r>
              <a:rPr lang="en-GB" sz="3200" dirty="0" smtClean="0"/>
              <a:t>Evidence includes the combination laws of gases, and Brownian motion.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Boyle’s law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4343400" cy="4191000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Boyle’s law (PV = constant at constant temperature).</a:t>
            </a:r>
            <a:endParaRPr lang="en-US" sz="2400" dirty="0" smtClean="0"/>
          </a:p>
          <a:p>
            <a:r>
              <a:rPr lang="en-GB" sz="2400" dirty="0" smtClean="0"/>
              <a:t>You pump air in to pressurise the oil, which compresses an air space at the top. A series of about 10 P and V readings usually gives a good fit to a straight line when P is plotted against 1/V.</a:t>
            </a:r>
            <a:endParaRPr lang="en-US" sz="2400" dirty="0" smtClean="0"/>
          </a:p>
          <a:p>
            <a:r>
              <a:rPr lang="en-GB" u="sng" dirty="0" smtClean="0">
                <a:hlinkClick r:id="rId2"/>
              </a:rPr>
              <a:t>http://chem.salve.edu/chemistry/boyle.asp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105400" y="2209800"/>
            <a:ext cx="2819400" cy="4038600"/>
            <a:chOff x="3195" y="1050"/>
            <a:chExt cx="2910" cy="430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195" y="1050"/>
              <a:ext cx="2910" cy="4300"/>
              <a:chOff x="3195" y="1050"/>
              <a:chExt cx="2910" cy="430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3195" y="1050"/>
                <a:ext cx="2170" cy="4300"/>
                <a:chOff x="3195" y="1050"/>
                <a:chExt cx="2170" cy="4300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3335" y="5170"/>
                  <a:ext cx="1880" cy="180"/>
                  <a:chOff x="3335" y="5170"/>
                  <a:chExt cx="1880" cy="180"/>
                </a:xfrm>
              </p:grpSpPr>
              <p:sp>
                <p:nvSpPr>
                  <p:cNvPr id="1030" name="AutoShape 6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345" y="5170"/>
                    <a:ext cx="170" cy="190"/>
                  </a:xfrm>
                  <a:prstGeom prst="flowChartDelay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31" name="AutoShape 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5035" y="5160"/>
                    <a:ext cx="170" cy="190"/>
                  </a:xfrm>
                  <a:prstGeom prst="flowChartDelay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3195" y="1050"/>
                  <a:ext cx="2170" cy="4190"/>
                  <a:chOff x="3195" y="1050"/>
                  <a:chExt cx="2170" cy="4190"/>
                </a:xfrm>
              </p:grpSpPr>
              <p:sp>
                <p:nvSpPr>
                  <p:cNvPr id="103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575" y="4290"/>
                    <a:ext cx="190" cy="20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0C0C0">
                          <a:gamma/>
                          <a:shade val="46275"/>
                          <a:invGamma/>
                        </a:srgbClr>
                      </a:gs>
                      <a:gs pos="100000">
                        <a:srgbClr val="C0C0C0"/>
                      </a:gs>
                    </a:gsLst>
                    <a:lin ang="0" scaled="1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03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195" y="1050"/>
                    <a:ext cx="2170" cy="4190"/>
                    <a:chOff x="3195" y="1050"/>
                    <a:chExt cx="2170" cy="4190"/>
                  </a:xfrm>
                </p:grpSpPr>
                <p:sp>
                  <p:nvSpPr>
                    <p:cNvPr id="1035" name="Rectangle 11" descr="Oak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5" y="5130"/>
                      <a:ext cx="2170" cy="110"/>
                    </a:xfrm>
                    <a:prstGeom prst="rect">
                      <a:avLst/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6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5" y="3560"/>
                      <a:ext cx="850" cy="85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37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5" y="4770"/>
                      <a:ext cx="300" cy="143"/>
                    </a:xfrm>
                    <a:prstGeom prst="rect">
                      <a:avLst/>
                    </a:prstGeom>
                    <a:gradFill rotWithShape="0">
                      <a:gsLst>
                        <a:gs pos="0">
                          <a:srgbClr val="FFCC00"/>
                        </a:gs>
                        <a:gs pos="100000">
                          <a:srgbClr val="FFCC00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038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5" y="1050"/>
                      <a:ext cx="590" cy="3510"/>
                      <a:chOff x="2180" y="7620"/>
                      <a:chExt cx="590" cy="3510"/>
                    </a:xfrm>
                  </p:grpSpPr>
                  <p:sp>
                    <p:nvSpPr>
                      <p:cNvPr id="1039" name="Rectangle 15" descr="Oak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80" y="7620"/>
                        <a:ext cx="590" cy="3440"/>
                      </a:xfrm>
                      <a:prstGeom prst="rect">
                        <a:avLst/>
                      </a:prstGeom>
                      <a:blipFill dpi="0" rotWithShape="0">
                        <a:blip r:embed="rId3"/>
                        <a:srcRect/>
                        <a:tile tx="0" ty="0" sx="100000" sy="100000" flip="none" algn="tl"/>
                      </a:blip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40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5" y="7685"/>
                        <a:ext cx="240" cy="333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041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11" y="7828"/>
                        <a:ext cx="230" cy="3087"/>
                        <a:chOff x="1870" y="5734"/>
                        <a:chExt cx="230" cy="4516"/>
                      </a:xfrm>
                    </p:grpSpPr>
                    <p:grpSp>
                      <p:nvGrpSpPr>
                        <p:cNvPr id="1042" name="Group 1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870" y="7320"/>
                          <a:ext cx="230" cy="1352"/>
                          <a:chOff x="1870" y="7320"/>
                          <a:chExt cx="230" cy="1352"/>
                        </a:xfrm>
                      </p:grpSpPr>
                      <p:sp>
                        <p:nvSpPr>
                          <p:cNvPr id="1043" name="Line 1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3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4" name="Line 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54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5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768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6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994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7" name="Line 2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2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8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446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49" name="Line 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67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50" name="Group 2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870" y="8898"/>
                          <a:ext cx="230" cy="1352"/>
                          <a:chOff x="1870" y="7320"/>
                          <a:chExt cx="230" cy="1352"/>
                        </a:xfrm>
                      </p:grpSpPr>
                      <p:sp>
                        <p:nvSpPr>
                          <p:cNvPr id="1051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3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2" name="Line 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54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3" name="Line 2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768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4" name="Line 3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994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5" name="Line 3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2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6" name="Line 3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446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57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67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058" name="Group 3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870" y="5734"/>
                          <a:ext cx="230" cy="1352"/>
                          <a:chOff x="1870" y="7320"/>
                          <a:chExt cx="230" cy="1352"/>
                        </a:xfrm>
                      </p:grpSpPr>
                      <p:sp>
                        <p:nvSpPr>
                          <p:cNvPr id="1059" name="Line 3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3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0" name="Line 3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54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1" name="Line 3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768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2" name="Line 3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7994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3" name="Line 3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220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4" name="Line 4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446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065" name="Line 4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870" y="8672"/>
                            <a:ext cx="23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grpSp>
                    <p:nvGrpSpPr>
                      <p:cNvPr id="1066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60" y="7740"/>
                        <a:ext cx="240" cy="3390"/>
                        <a:chOff x="2310" y="7740"/>
                        <a:chExt cx="240" cy="3390"/>
                      </a:xfrm>
                    </p:grpSpPr>
                    <p:sp>
                      <p:nvSpPr>
                        <p:cNvPr id="1067" name="Rectangl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10" y="8760"/>
                          <a:ext cx="240" cy="2370"/>
                        </a:xfrm>
                        <a:prstGeom prst="rect">
                          <a:avLst/>
                        </a:prstGeom>
                        <a:gradFill rotWithShape="0">
                          <a:gsLst>
                            <a:gs pos="0">
                              <a:srgbClr val="FF9900">
                                <a:gamma/>
                                <a:shade val="46275"/>
                                <a:invGamma/>
                              </a:srgbClr>
                            </a:gs>
                            <a:gs pos="50000">
                              <a:srgbClr val="FF9900"/>
                            </a:gs>
                            <a:gs pos="100000">
                              <a:srgbClr val="FF9900">
                                <a:gamma/>
                                <a:shade val="46275"/>
                                <a:invGamma/>
                              </a:srgbClr>
                            </a:gs>
                          </a:gsLst>
                          <a:lin ang="0" scaled="1"/>
                        </a:gra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68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310" y="7740"/>
                          <a:ext cx="240" cy="3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069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15" y="4490"/>
                      <a:ext cx="1400" cy="640"/>
                    </a:xfrm>
                    <a:prstGeom prst="rect">
                      <a:avLst/>
                    </a:prstGeom>
                    <a:solidFill>
                      <a:srgbClr val="C0C0C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91" y="4106"/>
                      <a:ext cx="160" cy="2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18000" tIns="10800" rIns="18000" bIns="1080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071" name="Line 47"/>
              <p:cNvSpPr>
                <a:spLocks noChangeShapeType="1"/>
              </p:cNvSpPr>
              <p:nvPr/>
            </p:nvSpPr>
            <p:spPr bwMode="auto">
              <a:xfrm flipH="1">
                <a:off x="3915" y="1770"/>
                <a:ext cx="111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2" name="Text Box 48"/>
              <p:cNvSpPr txBox="1">
                <a:spLocks noChangeArrowheads="1"/>
              </p:cNvSpPr>
              <p:nvPr/>
            </p:nvSpPr>
            <p:spPr bwMode="auto">
              <a:xfrm>
                <a:off x="5010" y="1613"/>
                <a:ext cx="93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trapped air</a:t>
                </a:r>
                <a:endPara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3" name="Line 49"/>
              <p:cNvSpPr>
                <a:spLocks noChangeShapeType="1"/>
              </p:cNvSpPr>
              <p:nvPr/>
            </p:nvSpPr>
            <p:spPr bwMode="auto">
              <a:xfrm flipH="1">
                <a:off x="3915" y="3105"/>
                <a:ext cx="102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4" name="Text Box 50"/>
              <p:cNvSpPr txBox="1">
                <a:spLocks noChangeArrowheads="1"/>
              </p:cNvSpPr>
              <p:nvPr/>
            </p:nvSpPr>
            <p:spPr bwMode="auto">
              <a:xfrm>
                <a:off x="4950" y="2970"/>
                <a:ext cx="526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oil</a:t>
                </a:r>
                <a:endPara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75" name="Text Box 51"/>
              <p:cNvSpPr txBox="1">
                <a:spLocks noChangeArrowheads="1"/>
              </p:cNvSpPr>
              <p:nvPr/>
            </p:nvSpPr>
            <p:spPr bwMode="auto">
              <a:xfrm>
                <a:off x="5175" y="4530"/>
                <a:ext cx="93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" tIns="10800" rIns="18000" bIns="1080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SimSun" pitchFamily="2" charset="-122"/>
                  </a:rPr>
                  <a:t>pump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4559" y="3710"/>
              <a:ext cx="410" cy="410"/>
              <a:chOff x="4535" y="3710"/>
              <a:chExt cx="410" cy="410"/>
            </a:xfrm>
          </p:grpSpPr>
          <p:sp>
            <p:nvSpPr>
              <p:cNvPr id="1077" name="Line 53"/>
              <p:cNvSpPr>
                <a:spLocks noChangeShapeType="1"/>
              </p:cNvSpPr>
              <p:nvPr/>
            </p:nvSpPr>
            <p:spPr bwMode="auto">
              <a:xfrm flipV="1">
                <a:off x="4535" y="3710"/>
                <a:ext cx="410" cy="410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 type="triangle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4585" y="3940"/>
                <a:ext cx="143" cy="143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Boyles law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diagram of the alternative apparatus.</a:t>
            </a:r>
          </a:p>
          <a:p>
            <a:r>
              <a:rPr lang="en-US" dirty="0" smtClean="0"/>
              <a:t>Plot a </a:t>
            </a:r>
            <a:r>
              <a:rPr lang="en-US" dirty="0" smtClean="0"/>
              <a:t>graph </a:t>
            </a:r>
            <a:r>
              <a:rPr lang="en-US" dirty="0" smtClean="0"/>
              <a:t>of  p </a:t>
            </a:r>
            <a:r>
              <a:rPr lang="en-US" dirty="0" err="1" smtClean="0"/>
              <a:t>vs</a:t>
            </a:r>
            <a:r>
              <a:rPr lang="en-US" dirty="0" smtClean="0"/>
              <a:t> V</a:t>
            </a:r>
          </a:p>
          <a:p>
            <a:r>
              <a:rPr lang="en-US" dirty="0" smtClean="0"/>
              <a:t>Plot a graph of  p </a:t>
            </a:r>
            <a:r>
              <a:rPr lang="en-US" dirty="0" err="1" smtClean="0"/>
              <a:t>vs</a:t>
            </a:r>
            <a:r>
              <a:rPr lang="en-US" dirty="0" smtClean="0"/>
              <a:t> 1/V</a:t>
            </a:r>
          </a:p>
          <a:p>
            <a:r>
              <a:rPr lang="en-US" dirty="0" smtClean="0"/>
              <a:t>Draw a conclusion</a:t>
            </a:r>
          </a:p>
          <a:p>
            <a:r>
              <a:rPr lang="en-US" dirty="0" smtClean="0"/>
              <a:t>Explain your findings in terms of the particles in the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19050" cmpd="sng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-28575"/>
            <a:ext cx="5229225" cy="6915150"/>
          </a:xfrm>
          <a:prstGeom prst="rect">
            <a:avLst/>
          </a:prstGeom>
          <a:noFill/>
          <a:ln w="19050" cmpd="sng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-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p 290</a:t>
            </a:r>
          </a:p>
          <a:p>
            <a:r>
              <a:rPr lang="en-US" sz="2800" dirty="0" smtClean="0"/>
              <a:t>Answer q 1 p291</a:t>
            </a:r>
          </a:p>
          <a:p>
            <a:r>
              <a:rPr lang="en-US" sz="2800" dirty="0" smtClean="0"/>
              <a:t>Answer q 7 p 317 </a:t>
            </a:r>
            <a:r>
              <a:rPr lang="en-US" sz="2800" dirty="0" err="1" smtClean="0"/>
              <a:t>a&amp;b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-iii</a:t>
            </a:r>
          </a:p>
          <a:p>
            <a:r>
              <a:rPr lang="en-US" sz="2800" dirty="0" smtClean="0"/>
              <a:t>Challenge can you do part iv – </a:t>
            </a:r>
            <a:r>
              <a:rPr lang="en-US" sz="2800" i="1" dirty="0" smtClean="0"/>
              <a:t>this is not on your syllabus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224</TotalTime>
  <Words>402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Firelight</vt:lpstr>
      <vt:lpstr>Thermal Physics Lesson 3.1 </vt:lpstr>
      <vt:lpstr>Need to know</vt:lpstr>
      <vt:lpstr>Moving molecules</vt:lpstr>
      <vt:lpstr>Brownian motion and what this tells us about air (and other gases)</vt:lpstr>
      <vt:lpstr>Boyle’s law </vt:lpstr>
      <vt:lpstr>Boyles law demo</vt:lpstr>
      <vt:lpstr>Slide 7</vt:lpstr>
      <vt:lpstr>Slide 8</vt:lpstr>
      <vt:lpstr>To do - extension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Physics </dc:title>
  <dc:creator>jonathanb</dc:creator>
  <cp:lastModifiedBy>jonathanb</cp:lastModifiedBy>
  <cp:revision>17</cp:revision>
  <dcterms:created xsi:type="dcterms:W3CDTF">2008-05-29T01:05:41Z</dcterms:created>
  <dcterms:modified xsi:type="dcterms:W3CDTF">2009-03-16T02:00:59Z</dcterms:modified>
</cp:coreProperties>
</file>