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5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5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35893-BB93-4988-8D80-9FADEBB5290C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F352E-CC72-4D20-BE9E-D85910CF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82DB4-92D7-4FF4-B99B-910957D9BD9B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73AB0-800B-4D58-BE94-39E45A230FAD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77357142-32DE-4F77-A7F6-856A5E64419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323F183D-2254-4522-9D76-AF5448C3C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7142-32DE-4F77-A7F6-856A5E64419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83D-2254-4522-9D76-AF5448C3C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7142-32DE-4F77-A7F6-856A5E64419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83D-2254-4522-9D76-AF5448C3C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7142-32DE-4F77-A7F6-856A5E64419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83D-2254-4522-9D76-AF5448C3C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7142-32DE-4F77-A7F6-856A5E64419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83D-2254-4522-9D76-AF5448C3C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7142-32DE-4F77-A7F6-856A5E64419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83D-2254-4522-9D76-AF5448C3C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7142-32DE-4F77-A7F6-856A5E64419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83D-2254-4522-9D76-AF5448C3C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7142-32DE-4F77-A7F6-856A5E64419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83D-2254-4522-9D76-AF5448C3C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7142-32DE-4F77-A7F6-856A5E64419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83D-2254-4522-9D76-AF5448C3C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7142-32DE-4F77-A7F6-856A5E64419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83D-2254-4522-9D76-AF5448C3C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7142-32DE-4F77-A7F6-856A5E64419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83D-2254-4522-9D76-AF5448C3C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77357142-32DE-4F77-A7F6-856A5E64419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323F183D-2254-4522-9D76-AF5448C3C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3. 2 : </a:t>
            </a:r>
            <a:r>
              <a:rPr lang="en-US" b="1" dirty="0" smtClean="0"/>
              <a:t>Charles’ </a:t>
            </a:r>
            <a:r>
              <a:rPr lang="en-US" b="1" dirty="0" smtClean="0"/>
              <a:t>Law, pressure law and absolute zero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7086600" cy="3200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3.1.1 State that temperature determines the direction of thermal energy</a:t>
            </a:r>
          </a:p>
          <a:p>
            <a:r>
              <a:rPr lang="en-US" dirty="0" smtClean="0"/>
              <a:t>transfer between two objects.</a:t>
            </a:r>
          </a:p>
          <a:p>
            <a:r>
              <a:rPr lang="en-US" dirty="0" smtClean="0"/>
              <a:t>3.1.2 State the relation between the Kelvin and Celsius scales of temperature. (</a:t>
            </a:r>
            <a:r>
              <a:rPr lang="fr-FR" dirty="0" smtClean="0"/>
              <a:t>1 T/K = t/°C + 273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sufficient</a:t>
            </a:r>
            <a:r>
              <a:rPr lang="fr-FR" dirty="0" smtClean="0"/>
              <a:t>.)</a:t>
            </a:r>
          </a:p>
          <a:p>
            <a:r>
              <a:rPr lang="en-US" dirty="0" smtClean="0"/>
              <a:t>3.1.5 Define the </a:t>
            </a:r>
            <a:r>
              <a:rPr lang="en-US" i="1" dirty="0" smtClean="0"/>
              <a:t>mole and molar mass. </a:t>
            </a:r>
          </a:p>
          <a:p>
            <a:r>
              <a:rPr lang="en-US" dirty="0" smtClean="0"/>
              <a:t>3.1.6 Define the Avogadro constant.</a:t>
            </a:r>
          </a:p>
          <a:p>
            <a:r>
              <a:rPr lang="en-US" dirty="0" smtClean="0"/>
              <a:t>3.2.12 Explain the macroscopic </a:t>
            </a:r>
            <a:r>
              <a:rPr lang="en-US" dirty="0" err="1" smtClean="0"/>
              <a:t>behaviour</a:t>
            </a:r>
            <a:r>
              <a:rPr lang="en-US" dirty="0" smtClean="0"/>
              <a:t> of an ideal gas in terms of a molecular model.</a:t>
            </a:r>
          </a:p>
          <a:p>
            <a:endParaRPr lang="fr-F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Relative atomic mass (R.A.M.)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/>
              <a:t>1.  What is the definition of relative atomic mass?</a:t>
            </a:r>
          </a:p>
          <a:p>
            <a:pPr marL="609600" indent="-609600">
              <a:buFontTx/>
              <a:buNone/>
            </a:pPr>
            <a:endParaRPr lang="en-GB"/>
          </a:p>
          <a:p>
            <a:pPr marL="609600" indent="-609600">
              <a:buFontTx/>
              <a:buNone/>
            </a:pPr>
            <a:r>
              <a:rPr lang="en-GB"/>
              <a:t>2.  Why do some elements have a R.A.M which is a decimal number?</a:t>
            </a:r>
          </a:p>
          <a:p>
            <a:pPr marL="609600" indent="-609600">
              <a:buFontTx/>
              <a:buNone/>
            </a:pPr>
            <a:endParaRPr lang="en-GB"/>
          </a:p>
          <a:p>
            <a:pPr marL="609600" indent="-609600">
              <a:buFontTx/>
              <a:buNone/>
            </a:pPr>
            <a:r>
              <a:rPr lang="en-GB"/>
              <a:t>3.  What is the symbol for R.A.M.?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400">
                <a:solidFill>
                  <a:schemeClr val="tx2"/>
                </a:solidFill>
              </a:rPr>
              <a:t>Relative atomic mass (R.A.M.)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1268413"/>
            <a:ext cx="8497888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GB" sz="3200"/>
              <a:t>1.  What is the definition of relative atomic mass?</a:t>
            </a:r>
          </a:p>
          <a:p>
            <a:pPr marL="609600" indent="-609600">
              <a:spcBef>
                <a:spcPct val="20000"/>
              </a:spcBef>
            </a:pPr>
            <a:r>
              <a:rPr lang="en-GB" sz="3200"/>
              <a:t>	</a:t>
            </a:r>
            <a:r>
              <a:rPr lang="en-GB" sz="3200" i="1">
                <a:solidFill>
                  <a:srgbClr val="FF0000"/>
                </a:solidFill>
              </a:rPr>
              <a:t>The mass of an atom compared to 1 atom of H</a:t>
            </a:r>
            <a:endParaRPr lang="en-GB" sz="3200" i="1"/>
          </a:p>
          <a:p>
            <a:pPr marL="609600" indent="-609600">
              <a:spcBef>
                <a:spcPct val="20000"/>
              </a:spcBef>
            </a:pPr>
            <a:r>
              <a:rPr lang="en-GB" sz="3200"/>
              <a:t>2.	Why do some elements have a R.A.M which is a decimal number?</a:t>
            </a:r>
          </a:p>
          <a:p>
            <a:pPr marL="609600" indent="-609600">
              <a:spcBef>
                <a:spcPct val="20000"/>
              </a:spcBef>
            </a:pPr>
            <a:r>
              <a:rPr lang="en-GB" sz="3200"/>
              <a:t>	</a:t>
            </a:r>
            <a:r>
              <a:rPr lang="en-GB" sz="3200" i="1">
                <a:solidFill>
                  <a:srgbClr val="FF0000"/>
                </a:solidFill>
              </a:rPr>
              <a:t>It takes into account the proportions of each isotope</a:t>
            </a:r>
            <a:endParaRPr lang="en-GB" sz="320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GB" sz="3200"/>
              <a:t>3.	What is the symbol for R.A.M.?</a:t>
            </a:r>
          </a:p>
          <a:p>
            <a:pPr marL="609600" indent="-609600">
              <a:spcBef>
                <a:spcPct val="20000"/>
              </a:spcBef>
            </a:pPr>
            <a:r>
              <a:rPr lang="en-GB" sz="3200"/>
              <a:t>	</a:t>
            </a:r>
            <a:r>
              <a:rPr lang="en-GB" sz="3200" i="1">
                <a:solidFill>
                  <a:srgbClr val="FF0000"/>
                </a:solidFill>
              </a:rPr>
              <a:t>A</a:t>
            </a:r>
            <a:r>
              <a:rPr lang="en-GB" sz="3200" i="1" baseline="-25000">
                <a:solidFill>
                  <a:srgbClr val="FF0000"/>
                </a:solidFill>
              </a:rPr>
              <a:t>r</a:t>
            </a:r>
            <a:endParaRPr lang="en-GB" sz="32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law and Charles’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pressure law demonstration</a:t>
            </a:r>
          </a:p>
          <a:p>
            <a:r>
              <a:rPr lang="en-US" dirty="0" smtClean="0"/>
              <a:t>Carry out Charles’ law experiment.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Extrapolating to absolute zero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2057400"/>
            <a:ext cx="7620000" cy="3886200"/>
          </a:xfrm>
        </p:spPr>
        <p:txBody>
          <a:bodyPr>
            <a:normAutofit/>
          </a:bodyPr>
          <a:lstStyle/>
          <a:p>
            <a:r>
              <a:rPr lang="en-GB" dirty="0" smtClean="0"/>
              <a:t>Both Charles’ law and the pressure law lead to the concept of an absolute zero of temperature. </a:t>
            </a:r>
          </a:p>
          <a:p>
            <a:r>
              <a:rPr lang="en-GB" dirty="0" smtClean="0"/>
              <a:t>Absolute Zero (0 K) is the temperature at which the energy of the particles of a material has its minimum value; this is not zero, as the particles have so-called zero point energy due to quantum effects, which cannot be removed. They still vibrate.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1 T/K = t/°C + 273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GB" dirty="0" smtClean="0"/>
              <a:t>Remember real gases turn into liquids and solids before absolute zero is reached. However extrapolating back often gives reasonable values.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gas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010400" cy="3886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explain how a change in volume results in a change in the frequency of particle collisions with the container and how this relates to a change in pressure</a:t>
            </a:r>
          </a:p>
          <a:p>
            <a:r>
              <a:rPr lang="en-US" sz="2400" dirty="0" smtClean="0"/>
              <a:t>explain how a change in temperature results in a change in the frequency of particle collisions with the container and the average force of those collisions and how this relates to a change in pressure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 288&amp;9</a:t>
            </a:r>
          </a:p>
          <a:p>
            <a:r>
              <a:rPr lang="en-US" dirty="0" smtClean="0"/>
              <a:t>Try these questions</a:t>
            </a:r>
          </a:p>
          <a:p>
            <a:r>
              <a:rPr lang="en-US" dirty="0" smtClean="0"/>
              <a:t>P 289 q1</a:t>
            </a:r>
          </a:p>
          <a:p>
            <a:r>
              <a:rPr lang="en-US" smtClean="0"/>
              <a:t>P291 q 2&amp;3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should be familiar with the concept of thermal equilibrium.</a:t>
            </a:r>
          </a:p>
          <a:p>
            <a:r>
              <a:rPr lang="fr-FR" dirty="0" smtClean="0"/>
              <a:t>T/K = t/°C + 273</a:t>
            </a:r>
          </a:p>
          <a:p>
            <a:r>
              <a:rPr lang="en-US" dirty="0" smtClean="0"/>
              <a:t>Qualitative explanations of </a:t>
            </a:r>
            <a:r>
              <a:rPr lang="en-US" dirty="0" err="1" smtClean="0"/>
              <a:t>behaviour</a:t>
            </a:r>
            <a:r>
              <a:rPr lang="en-US" dirty="0" smtClean="0"/>
              <a:t> are required. for example, be able to explain how a change in volume results in a change in the frequency of particle collisions with the container and how this relates to a change in pressure  and/or temperature.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does 1 atom of Hydrogen Weigh?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191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Could you measure it on a set of scales?</a:t>
            </a:r>
          </a:p>
          <a:p>
            <a:endParaRPr lang="en-US" dirty="0" smtClean="0"/>
          </a:p>
          <a:p>
            <a:r>
              <a:rPr lang="en-US" dirty="0" smtClean="0"/>
              <a:t>Relative Atomic Mass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en-US" dirty="0" smtClean="0"/>
              <a:t>) is better. This measures masses on a scale which gives the lightest element of all, hydrogen, a mass of 1. (Actually compared to the mass of Carbon 12 so H = 1/12</a:t>
            </a:r>
            <a:r>
              <a:rPr lang="en-US" baseline="30000" dirty="0" smtClean="0"/>
              <a:t>th</a:t>
            </a:r>
            <a:r>
              <a:rPr lang="en-US" dirty="0" smtClean="0"/>
              <a:t>of 12)</a:t>
            </a:r>
          </a:p>
          <a:p>
            <a:endParaRPr lang="en-US" dirty="0" smtClean="0"/>
          </a:p>
          <a:p>
            <a:r>
              <a:rPr lang="en-US" dirty="0" smtClean="0"/>
              <a:t>The atomic mass of an element is the number of protons and neutrons in the nucleus.</a:t>
            </a:r>
            <a:endParaRPr lang="en-US" dirty="0"/>
          </a:p>
        </p:txBody>
      </p:sp>
      <p:pic>
        <p:nvPicPr>
          <p:cNvPr id="26626" name="Picture 2" descr="http://www.sz-wholesale.com/uploadFiles/Electronic%20glass%20bathroom%20scales_2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905000"/>
            <a:ext cx="4191000" cy="471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238125"/>
            <a:ext cx="5486400" cy="558800"/>
          </a:xfrm>
          <a:solidFill>
            <a:srgbClr val="003399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sz="3600" dirty="0">
                <a:solidFill>
                  <a:schemeClr val="bg1"/>
                </a:solidFill>
                <a:latin typeface="Arial" charset="0"/>
              </a:rPr>
              <a:t>Atomic Mass of elements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20125" cy="2320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r>
              <a:rPr lang="en-GB" sz="2000" dirty="0">
                <a:latin typeface="Arial" charset="0"/>
              </a:rPr>
              <a:t>The atoms of each element have a different mass.</a:t>
            </a:r>
          </a:p>
          <a:p>
            <a:pPr>
              <a:spcBef>
                <a:spcPct val="0"/>
              </a:spcBef>
            </a:pP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Carbon is given a relative atomic mass (RAM) of 12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en-GB" sz="2000" dirty="0">
                <a:latin typeface="Arial" charset="0"/>
              </a:rPr>
              <a:t>The RAM of other atoms compares them with carbon.</a:t>
            </a:r>
          </a:p>
          <a:p>
            <a:pPr>
              <a:spcBef>
                <a:spcPct val="0"/>
              </a:spcBef>
            </a:pPr>
            <a:r>
              <a:rPr lang="en-GB" sz="2000" dirty="0" err="1">
                <a:latin typeface="Arial" charset="0"/>
              </a:rPr>
              <a:t>Eg</a:t>
            </a:r>
            <a:r>
              <a:rPr lang="en-GB" sz="2000" dirty="0">
                <a:latin typeface="Arial" charset="0"/>
              </a:rPr>
              <a:t>. Hydrogen has a mass of only one twelfth that of carbon and so has a RAM of 1.</a:t>
            </a:r>
          </a:p>
          <a:p>
            <a:pPr>
              <a:spcBef>
                <a:spcPct val="0"/>
              </a:spcBef>
            </a:pPr>
            <a:r>
              <a:rPr lang="en-GB" sz="2000" dirty="0">
                <a:latin typeface="Arial" charset="0"/>
              </a:rPr>
              <a:t>Below are the RAMs of some other elements.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787775" y="2873375"/>
            <a:ext cx="271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  <p:graphicFrame>
        <p:nvGraphicFramePr>
          <p:cNvPr id="19516" name="Group 60"/>
          <p:cNvGraphicFramePr>
            <a:graphicFrameLocks noGrp="1"/>
          </p:cNvGraphicFramePr>
          <p:nvPr/>
        </p:nvGraphicFramePr>
        <p:xfrm>
          <a:off x="582613" y="3124200"/>
          <a:ext cx="7907337" cy="3267393"/>
        </p:xfrm>
        <a:graphic>
          <a:graphicData uri="http://schemas.openxmlformats.org/drawingml/2006/table">
            <a:tbl>
              <a:tblPr/>
              <a:tblGrid>
                <a:gridCol w="1814512"/>
                <a:gridCol w="1306513"/>
                <a:gridCol w="3497262"/>
                <a:gridCol w="1289050"/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Times as heavy as carbon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R.A.M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 third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Beryllium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three quarters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Molybdenum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Krypton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Seven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Oxygen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 and one third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Three and one third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7300913" y="3660775"/>
            <a:ext cx="106045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4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7335838" y="4059238"/>
            <a:ext cx="106045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12</a:t>
            </a:r>
          </a:p>
        </p:txBody>
      </p: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7329488" y="4445000"/>
            <a:ext cx="106045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96</a:t>
            </a: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7335838" y="4843463"/>
            <a:ext cx="106045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84</a:t>
            </a:r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7315200" y="5257800"/>
            <a:ext cx="106045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16</a:t>
            </a:r>
          </a:p>
        </p:txBody>
      </p: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7315200" y="5641975"/>
            <a:ext cx="106045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108</a:t>
            </a: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7321550" y="6042025"/>
            <a:ext cx="106045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8" grpId="0" animBg="1" autoUpdateAnimBg="0"/>
      <p:bldP spid="19509" grpId="0" animBg="1" autoUpdateAnimBg="0"/>
      <p:bldP spid="19510" grpId="0" animBg="1" autoUpdateAnimBg="0"/>
      <p:bldP spid="19511" grpId="0" animBg="1" autoUpdateAnimBg="0"/>
      <p:bldP spid="19512" grpId="0" animBg="1" autoUpdateAnimBg="0"/>
      <p:bldP spid="19513" grpId="0" animBg="1" autoUpdateAnimBg="0"/>
      <p:bldP spid="1951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relative atomic mass of a substance is its mass in relation to Carbon 12</a:t>
            </a:r>
          </a:p>
          <a:p>
            <a:endParaRPr lang="en-US" dirty="0" smtClean="0"/>
          </a:p>
          <a:p>
            <a:r>
              <a:rPr lang="en-US" dirty="0" smtClean="0"/>
              <a:t>Carbon is 12 times as heavy as hydrogen, therefore, there are the same number of atoms in 12 grams of carbon as there are in 1 gram of hydrogen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One mole of a substance contains the same number of particles as atoms in 12 grams of carbon 12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One mole of an element is equal to its </a:t>
            </a:r>
            <a:r>
              <a:rPr lang="en-US" dirty="0" err="1" smtClean="0">
                <a:solidFill>
                  <a:schemeClr val="tx2"/>
                </a:solidFill>
              </a:rPr>
              <a:t>A</a:t>
            </a:r>
            <a:r>
              <a:rPr lang="en-US" baseline="-25000" dirty="0" err="1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</a:p>
          <a:p>
            <a:endParaRPr lang="en-US" baseline="-250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One mole of a compound is equal to its </a:t>
            </a:r>
            <a:r>
              <a:rPr lang="en-US" dirty="0" err="1" smtClean="0">
                <a:solidFill>
                  <a:schemeClr val="tx2"/>
                </a:solidFill>
              </a:rPr>
              <a:t>M</a:t>
            </a:r>
            <a:r>
              <a:rPr lang="en-US" baseline="-25000" dirty="0" err="1" smtClean="0">
                <a:solidFill>
                  <a:schemeClr val="tx2"/>
                </a:solidFill>
              </a:rPr>
              <a:t>r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baseline="-250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baseline="-25000" dirty="0" smtClean="0">
              <a:solidFill>
                <a:schemeClr val="accent1"/>
              </a:solidFill>
            </a:endParaRPr>
          </a:p>
        </p:txBody>
      </p:sp>
      <p:pic>
        <p:nvPicPr>
          <p:cNvPr id="5" name="Picture 2" descr="http://files.turbosquid.com/Preview/Content_on_9_21_2005_18_36_04/mole12.JPG9b14d2a7-06d7-46e1-ae28-2cbf8f659193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905000"/>
            <a:ext cx="32766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Avagadro’s</a:t>
            </a:r>
            <a:r>
              <a:rPr lang="en-US" dirty="0" smtClean="0"/>
              <a:t>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57400"/>
            <a:ext cx="52578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 mole of hydrogen contains 600 000 000 000 000 000 000 000 atoms</a:t>
            </a:r>
          </a:p>
          <a:p>
            <a:endParaRPr lang="en-US" dirty="0" smtClean="0"/>
          </a:p>
          <a:p>
            <a:r>
              <a:rPr lang="en-US" dirty="0" smtClean="0"/>
              <a:t>This number is known as the </a:t>
            </a:r>
            <a:r>
              <a:rPr lang="en-US" b="1" dirty="0" err="1" smtClean="0"/>
              <a:t>Avagadro</a:t>
            </a:r>
            <a:r>
              <a:rPr lang="en-US" b="1" dirty="0" smtClean="0"/>
              <a:t> constant</a:t>
            </a:r>
            <a:r>
              <a:rPr lang="en-US" dirty="0" smtClean="0"/>
              <a:t> and is written as 6 x 10</a:t>
            </a:r>
            <a:r>
              <a:rPr lang="en-US" baseline="30000" dirty="0" smtClean="0"/>
              <a:t>23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Because there are so many atoms in reactions we always talk about moles.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KEY EQUATION:     Moles of atoms =   </a:t>
            </a:r>
            <a:r>
              <a:rPr lang="en-US" b="1" u="sng" dirty="0" smtClean="0">
                <a:solidFill>
                  <a:schemeClr val="bg1"/>
                </a:solidFill>
              </a:rPr>
              <a:t>mass</a:t>
            </a:r>
            <a:r>
              <a:rPr lang="en-US" b="1" dirty="0" smtClean="0">
                <a:solidFill>
                  <a:schemeClr val="bg1"/>
                </a:solidFill>
              </a:rPr>
              <a:t>                      					</a:t>
            </a:r>
            <a:r>
              <a:rPr lang="en-US" b="1" dirty="0" err="1" smtClean="0">
                <a:solidFill>
                  <a:schemeClr val="bg1"/>
                </a:solidFill>
              </a:rPr>
              <a:t>A</a:t>
            </a:r>
            <a:r>
              <a:rPr lang="en-US" b="1" baseline="-25000" dirty="0" err="1" smtClean="0">
                <a:solidFill>
                  <a:schemeClr val="bg1"/>
                </a:solidFill>
              </a:rPr>
              <a:t>r</a:t>
            </a:r>
            <a:r>
              <a:rPr lang="en-US" b="1" u="sng" dirty="0" smtClean="0">
                <a:solidFill>
                  <a:schemeClr val="bg1"/>
                </a:solidFill>
              </a:rPr>
              <a:t>                         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Worked Example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moles of atoms are there in 36g of Carbon?</a:t>
            </a:r>
          </a:p>
          <a:p>
            <a:r>
              <a:rPr lang="en-US" dirty="0" smtClean="0"/>
              <a:t>Equation:     </a:t>
            </a:r>
            <a:r>
              <a:rPr lang="en-US" b="1" dirty="0" smtClean="0">
                <a:solidFill>
                  <a:schemeClr val="accent1"/>
                </a:solidFill>
              </a:rPr>
              <a:t>Moles of atoms (n) =   </a:t>
            </a:r>
            <a:r>
              <a:rPr lang="en-US" b="1" u="sng" dirty="0" smtClean="0">
                <a:solidFill>
                  <a:schemeClr val="accent1"/>
                </a:solidFill>
              </a:rPr>
              <a:t>mass</a:t>
            </a:r>
            <a:r>
              <a:rPr lang="en-US" b="1" dirty="0" smtClean="0">
                <a:solidFill>
                  <a:schemeClr val="accent1"/>
                </a:solidFill>
              </a:rPr>
              <a:t> 				             </a:t>
            </a:r>
            <a:r>
              <a:rPr lang="en-US" b="1" dirty="0" err="1" smtClean="0">
                <a:solidFill>
                  <a:schemeClr val="accent1"/>
                </a:solidFill>
              </a:rPr>
              <a:t>A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r</a:t>
            </a:r>
            <a:r>
              <a:rPr lang="en-US" b="1" u="sng" dirty="0" smtClean="0">
                <a:solidFill>
                  <a:schemeClr val="accent1"/>
                </a:solidFill>
              </a:rPr>
              <a:t> 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A</a:t>
            </a:r>
            <a:r>
              <a:rPr lang="en-US" b="1" baseline="-25000" dirty="0" err="1" smtClean="0"/>
              <a:t>r</a:t>
            </a:r>
            <a:r>
              <a:rPr lang="en-US" b="1" dirty="0" smtClean="0"/>
              <a:t> Carbon = 12</a:t>
            </a:r>
          </a:p>
          <a:p>
            <a:pPr>
              <a:buNone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dirty="0" smtClean="0"/>
              <a:t>Calculation:   36/12 = 3 moles</a:t>
            </a:r>
            <a:r>
              <a:rPr lang="en-US" b="1" u="sng" dirty="0" smtClean="0">
                <a:solidFill>
                  <a:schemeClr val="accent1"/>
                </a:solidFill>
              </a:rPr>
              <a:t>                       </a:t>
            </a:r>
            <a:endParaRPr lang="en-US" b="1" dirty="0" smtClean="0">
              <a:solidFill>
                <a:schemeClr val="accent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733800" y="2743200"/>
            <a:ext cx="510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581400" y="3581400"/>
            <a:ext cx="990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657600" y="4572000"/>
            <a:ext cx="3048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Worked Example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mass of 5 moles of N atoms?</a:t>
            </a:r>
          </a:p>
          <a:p>
            <a:endParaRPr lang="en-US" dirty="0" smtClean="0"/>
          </a:p>
          <a:p>
            <a:r>
              <a:rPr lang="en-US" dirty="0" smtClean="0"/>
              <a:t>Rearrange formula:  mass = moles x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en-US" dirty="0" smtClean="0"/>
              <a:t> Nitrogen = 14</a:t>
            </a:r>
          </a:p>
          <a:p>
            <a:endParaRPr lang="en-US" dirty="0" smtClean="0"/>
          </a:p>
          <a:p>
            <a:r>
              <a:rPr lang="en-US" dirty="0" smtClean="0"/>
              <a:t>Mass = 5 x 14 = 70g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648200" y="2971800"/>
            <a:ext cx="205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962400" y="39624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276600" y="49530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Moles Of Iron Are In A Nail?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5715000" cy="4746592"/>
          </a:xfrm>
        </p:spPr>
        <p:txBody>
          <a:bodyPr>
            <a:normAutofit/>
          </a:bodyPr>
          <a:lstStyle/>
          <a:p>
            <a:r>
              <a:rPr lang="en-US" dirty="0" smtClean="0"/>
              <a:t>Find the atomic mass of iron</a:t>
            </a:r>
          </a:p>
          <a:p>
            <a:endParaRPr lang="en-US" dirty="0" smtClean="0"/>
          </a:p>
          <a:p>
            <a:r>
              <a:rPr lang="en-US" dirty="0" smtClean="0"/>
              <a:t>Weigh the iron nail</a:t>
            </a:r>
          </a:p>
          <a:p>
            <a:endParaRPr lang="en-US" dirty="0" smtClean="0"/>
          </a:p>
          <a:p>
            <a:r>
              <a:rPr lang="en-US" dirty="0" smtClean="0"/>
              <a:t>Use the formula:</a:t>
            </a:r>
          </a:p>
          <a:p>
            <a:r>
              <a:rPr lang="en-US" dirty="0" smtClean="0"/>
              <a:t>Number of moles = </a:t>
            </a:r>
            <a:r>
              <a:rPr lang="en-US" u="sng" dirty="0" smtClean="0"/>
              <a:t>mass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            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endParaRPr lang="en-US" dirty="0"/>
          </a:p>
        </p:txBody>
      </p:sp>
      <p:pic>
        <p:nvPicPr>
          <p:cNvPr id="1026" name="Picture 2" descr="http://www.cressingtemple.org.uk/Kids-dig/Tudor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905000"/>
            <a:ext cx="2688566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ire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246</TotalTime>
  <Words>831</Words>
  <Application>Microsoft Office PowerPoint</Application>
  <PresentationFormat>On-screen Show (4:3)</PresentationFormat>
  <Paragraphs>126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Firelight</vt:lpstr>
      <vt:lpstr>Lesson 3. 2 : Charles’ Law, pressure law and absolute zero</vt:lpstr>
      <vt:lpstr>Need to know</vt:lpstr>
      <vt:lpstr>How Much does 1 atom of Hydrogen Weigh?</vt:lpstr>
      <vt:lpstr>Atomic Mass of elements</vt:lpstr>
      <vt:lpstr>The Mole</vt:lpstr>
      <vt:lpstr>Avagadro’s Constant</vt:lpstr>
      <vt:lpstr>Worked Example Calculation</vt:lpstr>
      <vt:lpstr>Another Worked Example Calculation</vt:lpstr>
      <vt:lpstr>How Many Moles Of Iron Are In A Nail?</vt:lpstr>
      <vt:lpstr>Relative atomic mass (R.A.M.)</vt:lpstr>
      <vt:lpstr>Slide 11</vt:lpstr>
      <vt:lpstr>Pressure law and Charles’ law</vt:lpstr>
      <vt:lpstr>Extrapolating to absolute zero</vt:lpstr>
      <vt:lpstr>Qualitative gas laws</vt:lpstr>
      <vt:lpstr>To do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3. 2 : Charle’s Law, pressure law and absolute zero</dc:title>
  <dc:creator>jonathanb</dc:creator>
  <cp:lastModifiedBy>jonathanb</cp:lastModifiedBy>
  <cp:revision>13</cp:revision>
  <dcterms:created xsi:type="dcterms:W3CDTF">2008-05-29T02:58:34Z</dcterms:created>
  <dcterms:modified xsi:type="dcterms:W3CDTF">2009-03-17T03:40:14Z</dcterms:modified>
</cp:coreProperties>
</file>