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56" autoAdjust="0"/>
    <p:restoredTop sz="94637" autoAdjust="0"/>
  </p:normalViewPr>
  <p:slideViewPr>
    <p:cSldViewPr>
      <p:cViewPr varScale="1">
        <p:scale>
          <a:sx n="63" d="100"/>
          <a:sy n="63" d="100"/>
        </p:scale>
        <p:origin x="-64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1758" y="-7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D01012-08FC-4AB5-935E-33D2ADE89B5E}" type="datetimeFigureOut">
              <a:rPr lang="en-US" smtClean="0"/>
              <a:pPr/>
              <a:t>2/26/2009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6591CF-5520-4DE7-AE16-9EFFC13C0ED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591CF-5520-4DE7-AE16-9EFFC13C0ED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Firelight title.png"/>
          <p:cNvPicPr>
            <a:picLocks noChangeAspect="1"/>
          </p:cNvPicPr>
          <p:nvPr/>
        </p:nvPicPr>
        <p:blipFill>
          <a:blip r:embed="rId2"/>
          <a:srcRect l="43431" t="21353" b="20413"/>
          <a:stretch>
            <a:fillRect/>
          </a:stretch>
        </p:blipFill>
        <p:spPr>
          <a:xfrm>
            <a:off x="0" y="0"/>
            <a:ext cx="3672304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1219200"/>
            <a:ext cx="6400800" cy="1600200"/>
          </a:xfrm>
        </p:spPr>
        <p:txBody>
          <a:bodyPr anchor="b" anchorCtr="0"/>
          <a:lstStyle>
            <a:lvl1pPr algn="l">
              <a:defRPr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2971800"/>
            <a:ext cx="5715000" cy="1295400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5943600"/>
            <a:ext cx="2133600" cy="228600"/>
          </a:xfrm>
        </p:spPr>
        <p:txBody>
          <a:bodyPr/>
          <a:lstStyle>
            <a:lvl1pPr algn="l">
              <a:defRPr/>
            </a:lvl1pPr>
          </a:lstStyle>
          <a:p>
            <a:fld id="{BCB04C2F-3681-4929-AE2A-DEB47DCAD34A}" type="datetimeFigureOut">
              <a:rPr lang="en-US" smtClean="0"/>
              <a:pPr/>
              <a:t>2/26/2009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5715000"/>
            <a:ext cx="26670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8600" y="6248400"/>
            <a:ext cx="533400" cy="228600"/>
          </a:xfrm>
        </p:spPr>
        <p:txBody>
          <a:bodyPr/>
          <a:lstStyle>
            <a:lvl1pPr algn="l">
              <a:defRPr/>
            </a:lvl1pPr>
          </a:lstStyle>
          <a:p>
            <a:fld id="{0656F5BD-3608-4CF9-95F4-21B719EF2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1368" y="274638"/>
            <a:ext cx="5681265" cy="14779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4209" y="2057400"/>
            <a:ext cx="5678424" cy="3886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04C2F-3681-4929-AE2A-DEB47DCAD34A}" type="datetimeFigureOut">
              <a:rPr lang="en-US" smtClean="0"/>
              <a:pPr/>
              <a:t>2/26/2009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6F5BD-3608-4CF9-95F4-21B719EF2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4200" y="533400"/>
            <a:ext cx="1752600" cy="43433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7800" y="533401"/>
            <a:ext cx="5029200" cy="54229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04C2F-3681-4929-AE2A-DEB47DCAD34A}" type="datetimeFigureOut">
              <a:rPr lang="en-US" smtClean="0"/>
              <a:pPr/>
              <a:t>2/26/2009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6F5BD-3608-4CF9-95F4-21B719EF2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04C2F-3681-4929-AE2A-DEB47DCAD34A}" type="datetimeFigureOut">
              <a:rPr lang="en-US" smtClean="0"/>
              <a:pPr/>
              <a:t>2/26/2009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6F5BD-3608-4CF9-95F4-21B719EF2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Firelight section.png"/>
          <p:cNvPicPr>
            <a:picLocks noChangeAspect="1"/>
          </p:cNvPicPr>
          <p:nvPr/>
        </p:nvPicPr>
        <p:blipFill>
          <a:blip r:embed="rId2"/>
          <a:srcRect l="7678" r="8563" b="31688"/>
          <a:stretch>
            <a:fillRect/>
          </a:stretch>
        </p:blipFill>
        <p:spPr>
          <a:xfrm>
            <a:off x="0" y="3048000"/>
            <a:ext cx="9144000" cy="381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6300" y="2057400"/>
            <a:ext cx="7391400" cy="1590675"/>
          </a:xfrm>
        </p:spPr>
        <p:txBody>
          <a:bodyPr anchor="b" anchorCtr="0">
            <a:normAutofit/>
          </a:bodyPr>
          <a:lstStyle>
            <a:lvl1pPr algn="ctr">
              <a:defRPr sz="44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7546" y="3810000"/>
            <a:ext cx="5388909" cy="1423987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1500"/>
              </a:spcBef>
              <a:buFontTx/>
              <a:buNone/>
              <a:defRPr sz="1800" kern="1200"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04C2F-3681-4929-AE2A-DEB47DCAD34A}" type="datetimeFigureOut">
              <a:rPr lang="en-US" smtClean="0"/>
              <a:pPr/>
              <a:t>2/26/2009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6F5BD-3608-4CF9-95F4-21B719EF2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1368" y="274638"/>
            <a:ext cx="5681265" cy="14779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057401"/>
            <a:ext cx="2743200" cy="38989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2057401"/>
            <a:ext cx="2743200" cy="38989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04C2F-3681-4929-AE2A-DEB47DCAD34A}" type="datetimeFigureOut">
              <a:rPr lang="en-US" smtClean="0"/>
              <a:pPr/>
              <a:t>2/26/2009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6F5BD-3608-4CF9-95F4-21B719EF2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1368" y="274638"/>
            <a:ext cx="5681265" cy="14779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1967753"/>
            <a:ext cx="2743200" cy="639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2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2819400"/>
            <a:ext cx="2743200" cy="31369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1967753"/>
            <a:ext cx="2743200" cy="639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2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2819400"/>
            <a:ext cx="2743200" cy="31369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04C2F-3681-4929-AE2A-DEB47DCAD34A}" type="datetimeFigureOut">
              <a:rPr lang="en-US" smtClean="0"/>
              <a:pPr/>
              <a:t>2/26/2009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6F5BD-3608-4CF9-95F4-21B719EF2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04C2F-3681-4929-AE2A-DEB47DCAD34A}" type="datetimeFigureOut">
              <a:rPr lang="en-US" smtClean="0"/>
              <a:pPr/>
              <a:t>2/26/2009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6F5BD-3608-4CF9-95F4-21B719EF2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04C2F-3681-4929-AE2A-DEB47DCAD34A}" type="datetimeFigureOut">
              <a:rPr lang="en-US" smtClean="0"/>
              <a:pPr/>
              <a:t>2/26/2009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6F5BD-3608-4CF9-95F4-21B719EF2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ontent caption.png"/>
          <p:cNvPicPr>
            <a:picLocks noChangeAspect="1"/>
          </p:cNvPicPr>
          <p:nvPr/>
        </p:nvPicPr>
        <p:blipFill>
          <a:blip r:embed="rId2"/>
          <a:srcRect l="11342" t="23079" r="13047"/>
          <a:stretch>
            <a:fillRect/>
          </a:stretch>
        </p:blipFill>
        <p:spPr>
          <a:xfrm>
            <a:off x="0" y="0"/>
            <a:ext cx="9144000" cy="609534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025" y="438150"/>
            <a:ext cx="2743200" cy="1618488"/>
          </a:xfrm>
        </p:spPr>
        <p:txBody>
          <a:bodyPr anchor="ctr" anchorCtr="0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438150"/>
            <a:ext cx="4419600" cy="5118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439" y="2514600"/>
            <a:ext cx="1985962" cy="23622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04C2F-3681-4929-AE2A-DEB47DCAD34A}" type="datetimeFigureOut">
              <a:rPr lang="en-US" smtClean="0"/>
              <a:pPr/>
              <a:t>2/26/2009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6F5BD-3608-4CF9-95F4-21B719EF2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ntent caption.png"/>
          <p:cNvPicPr>
            <a:picLocks noChangeAspect="1"/>
          </p:cNvPicPr>
          <p:nvPr/>
        </p:nvPicPr>
        <p:blipFill>
          <a:blip r:embed="rId2"/>
          <a:srcRect l="11342" t="23079" r="13047"/>
          <a:stretch>
            <a:fillRect/>
          </a:stretch>
        </p:blipFill>
        <p:spPr>
          <a:xfrm>
            <a:off x="0" y="0"/>
            <a:ext cx="9144000" cy="609534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025" y="438150"/>
            <a:ext cx="2743200" cy="1619250"/>
          </a:xfr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 spc="0" baseline="0"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75050" y="685800"/>
            <a:ext cx="5264150" cy="4648200"/>
          </a:xfrm>
          <a:prstGeom prst="ellipse">
            <a:avLst/>
          </a:prstGeom>
          <a:ln w="127000">
            <a:solidFill>
              <a:schemeClr val="tx1">
                <a:alpha val="10000"/>
              </a:schemeClr>
            </a:solidFill>
          </a:ln>
          <a:effectLst>
            <a:innerShdw blurRad="190500">
              <a:prstClr val="black">
                <a:alpha val="75000"/>
              </a:prstClr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2104" y="2514600"/>
            <a:ext cx="1984248" cy="2359152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buNone/>
              <a:defRPr sz="1400" kern="1200">
                <a:gradFill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</a:gra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15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04C2F-3681-4929-AE2A-DEB47DCAD34A}" type="datetimeFigureOut">
              <a:rPr lang="en-US" smtClean="0"/>
              <a:pPr/>
              <a:t>2/26/2009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6F5BD-3608-4CF9-95F4-21B719EF2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Firelight content.png"/>
          <p:cNvPicPr>
            <a:picLocks noChangeAspect="1"/>
          </p:cNvPicPr>
          <p:nvPr/>
        </p:nvPicPr>
        <p:blipFill>
          <a:blip r:embed="rId13"/>
          <a:srcRect l="10260" t="11518" r="6261" b="8745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1368" y="274638"/>
            <a:ext cx="5681265" cy="147796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7400" y="2057400"/>
            <a:ext cx="50292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0" y="6477000"/>
            <a:ext cx="2133600" cy="2286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1000" kern="1200" spc="0" baseline="0"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  <a:latin typeface="+mn-lt"/>
                <a:ea typeface="+mj-ea"/>
                <a:cs typeface="+mj-cs"/>
              </a:defRPr>
            </a:lvl1pPr>
          </a:lstStyle>
          <a:p>
            <a:fld id="{BCB04C2F-3681-4929-AE2A-DEB47DCAD34A}" type="datetimeFigureOut">
              <a:rPr lang="en-US" smtClean="0"/>
              <a:pPr/>
              <a:t>2/26/2009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77000"/>
            <a:ext cx="2895600" cy="2286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1000" kern="1200" spc="0" baseline="0"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  <a:latin typeface="+mn-lt"/>
                <a:ea typeface="+mj-ea"/>
                <a:cs typeface="+mj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248400"/>
            <a:ext cx="533400" cy="2286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1100" kern="1200" spc="0" baseline="0"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  <a:latin typeface="+mn-lt"/>
                <a:ea typeface="+mj-ea"/>
                <a:cs typeface="+mj-cs"/>
              </a:defRPr>
            </a:lvl1pPr>
          </a:lstStyle>
          <a:p>
            <a:fld id="{0656F5BD-3608-4CF9-95F4-21B719EF2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 spc="0" baseline="0">
          <a:gradFill flip="none" rotWithShape="1"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  <a:tileRect/>
          </a:gra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1500"/>
        </a:spcBef>
        <a:buFontTx/>
        <a:buBlip>
          <a:blip r:embed="rId14"/>
        </a:buBlip>
        <a:defRPr sz="20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1500"/>
        </a:spcBef>
        <a:buFontTx/>
        <a:buBlip>
          <a:blip r:embed="rId15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1500"/>
        </a:spcBef>
        <a:buFontTx/>
        <a:buBlip>
          <a:blip r:embed="rId14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1500"/>
        </a:spcBef>
        <a:buFontTx/>
        <a:buBlip>
          <a:blip r:embed="rId15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1500"/>
        </a:spcBef>
        <a:buFontTx/>
        <a:buBlip>
          <a:blip r:embed="rId14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ts val="1500"/>
        </a:spcBef>
        <a:buFontTx/>
        <a:buBlip>
          <a:blip r:embed="rId14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ts val="1500"/>
        </a:spcBef>
        <a:buFontTx/>
        <a:buBlip>
          <a:blip r:embed="rId14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ts val="1500"/>
        </a:spcBef>
        <a:buFontTx/>
        <a:buBlip>
          <a:blip r:embed="rId14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ts val="1500"/>
        </a:spcBef>
        <a:buFontTx/>
        <a:buBlip>
          <a:blip r:embed="rId14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3.3</a:t>
            </a:r>
            <a:r>
              <a:rPr lang="en-GB" smtClean="0"/>
              <a:t> : Ideal gases and absolute zero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971800"/>
            <a:ext cx="7162800" cy="3124200"/>
          </a:xfrm>
        </p:spPr>
        <p:txBody>
          <a:bodyPr>
            <a:normAutofit/>
          </a:bodyPr>
          <a:lstStyle/>
          <a:p>
            <a:r>
              <a:rPr lang="en-US" dirty="0" smtClean="0"/>
              <a:t>3.2.9 Define pressure. </a:t>
            </a:r>
          </a:p>
          <a:p>
            <a:r>
              <a:rPr lang="en-US" dirty="0" smtClean="0"/>
              <a:t>3.2.10 State the assumptions of the kinetic model of an ideal gas.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Ideal gasses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057400"/>
            <a:ext cx="7086600" cy="3886200"/>
          </a:xfrm>
        </p:spPr>
        <p:txBody>
          <a:bodyPr>
            <a:normAutofit fontScale="92500" lnSpcReduction="10000"/>
          </a:bodyPr>
          <a:lstStyle/>
          <a:p>
            <a:r>
              <a:rPr lang="en-US" smtClean="0"/>
              <a:t>Have the equation of state PV = </a:t>
            </a:r>
            <a:r>
              <a:rPr lang="en-US" err="1" smtClean="0"/>
              <a:t>nRT</a:t>
            </a:r>
            <a:r>
              <a:rPr lang="en-US" smtClean="0"/>
              <a:t>  (this equation also defines the universal gas constant)</a:t>
            </a:r>
          </a:p>
          <a:p>
            <a:r>
              <a:rPr lang="en-US" smtClean="0"/>
              <a:t>cannot be liquefied.</a:t>
            </a:r>
          </a:p>
          <a:p>
            <a:r>
              <a:rPr lang="en-US" smtClean="0"/>
              <a:t>obey Newton’s laws of motion.</a:t>
            </a:r>
          </a:p>
          <a:p>
            <a:r>
              <a:rPr lang="en-US" smtClean="0"/>
              <a:t>have  no inter-molecular forces.</a:t>
            </a:r>
          </a:p>
          <a:p>
            <a:r>
              <a:rPr lang="en-US" smtClean="0"/>
              <a:t>are made up of particles with negligible volume (i.e. points)</a:t>
            </a:r>
          </a:p>
          <a:p>
            <a:r>
              <a:rPr lang="en-US" smtClean="0"/>
              <a:t>have particles in random motion</a:t>
            </a:r>
          </a:p>
          <a:p>
            <a:r>
              <a:rPr lang="en-US" smtClean="0"/>
              <a:t>Have particle collisions which are elastic</a:t>
            </a:r>
          </a:p>
          <a:p>
            <a:r>
              <a:rPr lang="en-US" smtClean="0"/>
              <a:t>Particle collisions take zero time</a:t>
            </a:r>
          </a:p>
          <a:p>
            <a:endParaRPr lang="en-US" smtClean="0"/>
          </a:p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Pressure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057400"/>
            <a:ext cx="6324600" cy="3886200"/>
          </a:xfrm>
        </p:spPr>
        <p:txBody>
          <a:bodyPr/>
          <a:lstStyle/>
          <a:p>
            <a:r>
              <a:rPr lang="en-US" sz="3200" dirty="0" smtClean="0">
                <a:solidFill>
                  <a:schemeClr val="bg1"/>
                </a:solidFill>
              </a:rPr>
              <a:t>       Pressure 	</a:t>
            </a:r>
            <a:r>
              <a:rPr lang="es-MX" sz="3200" dirty="0" smtClean="0">
                <a:solidFill>
                  <a:schemeClr val="bg1"/>
                </a:solidFill>
              </a:rPr>
              <a:t>= </a:t>
            </a:r>
            <a:r>
              <a:rPr lang="es-MX" sz="3200" dirty="0" err="1" smtClean="0">
                <a:solidFill>
                  <a:schemeClr val="bg1"/>
                </a:solidFill>
              </a:rPr>
              <a:t>Force</a:t>
            </a:r>
            <a:r>
              <a:rPr lang="es-MX" sz="3200" dirty="0" smtClean="0">
                <a:solidFill>
                  <a:schemeClr val="bg1"/>
                </a:solidFill>
              </a:rPr>
              <a:t>/ </a:t>
            </a:r>
            <a:r>
              <a:rPr lang="es-MX" sz="3200" dirty="0" err="1" smtClean="0">
                <a:solidFill>
                  <a:schemeClr val="bg1"/>
                </a:solidFill>
              </a:rPr>
              <a:t>Area</a:t>
            </a:r>
            <a:r>
              <a:rPr lang="es-MX" sz="3200" dirty="0" smtClean="0">
                <a:solidFill>
                  <a:schemeClr val="bg1"/>
                </a:solidFill>
              </a:rPr>
              <a:t> </a:t>
            </a:r>
            <a:endParaRPr lang="en-US" sz="32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s-MX" sz="3200" dirty="0" smtClean="0">
                <a:solidFill>
                  <a:schemeClr val="bg1"/>
                </a:solidFill>
              </a:rPr>
              <a:t>		               P 	= F/A </a:t>
            </a:r>
            <a:endParaRPr lang="en-US" sz="3200" dirty="0" smtClean="0">
              <a:solidFill>
                <a:schemeClr val="bg1"/>
              </a:solidFill>
            </a:endParaRPr>
          </a:p>
          <a:p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units</a:t>
            </a:r>
            <a:r>
              <a:rPr lang="es-MX" dirty="0" smtClean="0"/>
              <a:t> are: </a:t>
            </a:r>
            <a:endParaRPr lang="en-US" dirty="0" smtClean="0"/>
          </a:p>
          <a:p>
            <a:r>
              <a:rPr lang="es-MX" dirty="0" err="1" smtClean="0"/>
              <a:t>Pressure</a:t>
            </a:r>
            <a:r>
              <a:rPr lang="es-MX" dirty="0" smtClean="0"/>
              <a:t> = </a:t>
            </a:r>
            <a:r>
              <a:rPr lang="es-MX" dirty="0" err="1" smtClean="0"/>
              <a:t>pascals</a:t>
            </a:r>
            <a:r>
              <a:rPr lang="es-MX" dirty="0" smtClean="0"/>
              <a:t> (Pa) </a:t>
            </a:r>
            <a:endParaRPr lang="en-US" dirty="0" smtClean="0"/>
          </a:p>
          <a:p>
            <a:r>
              <a:rPr lang="es-MX" dirty="0" err="1" smtClean="0"/>
              <a:t>Force</a:t>
            </a:r>
            <a:r>
              <a:rPr lang="es-MX" dirty="0" smtClean="0"/>
              <a:t> = </a:t>
            </a:r>
            <a:r>
              <a:rPr lang="es-MX" dirty="0" err="1" smtClean="0"/>
              <a:t>newtons</a:t>
            </a:r>
            <a:r>
              <a:rPr lang="es-MX" dirty="0" smtClean="0"/>
              <a:t> (N) </a:t>
            </a:r>
            <a:endParaRPr lang="en-US" dirty="0" smtClean="0"/>
          </a:p>
          <a:p>
            <a:r>
              <a:rPr lang="es-MX" dirty="0" err="1" smtClean="0"/>
              <a:t>Area</a:t>
            </a:r>
            <a:r>
              <a:rPr lang="es-MX" dirty="0" smtClean="0"/>
              <a:t> = </a:t>
            </a:r>
            <a:r>
              <a:rPr lang="es-MX" dirty="0" err="1" smtClean="0"/>
              <a:t>meters</a:t>
            </a:r>
            <a:r>
              <a:rPr lang="es-MX" dirty="0" smtClean="0"/>
              <a:t> </a:t>
            </a:r>
            <a:r>
              <a:rPr lang="es-MX" dirty="0" err="1" smtClean="0"/>
              <a:t>squared</a:t>
            </a:r>
            <a:r>
              <a:rPr lang="es-MX" dirty="0" smtClean="0"/>
              <a:t> (m</a:t>
            </a:r>
            <a:r>
              <a:rPr lang="es-MX" baseline="30000" dirty="0" smtClean="0"/>
              <a:t>2</a:t>
            </a:r>
            <a:r>
              <a:rPr lang="es-MX" dirty="0" smtClean="0"/>
              <a:t>)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ideal gas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 do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irelight">
  <a:themeElements>
    <a:clrScheme name="Firelight">
      <a:dk1>
        <a:sysClr val="windowText" lastClr="000000"/>
      </a:dk1>
      <a:lt1>
        <a:sysClr val="window" lastClr="FFFFFF"/>
      </a:lt1>
      <a:dk2>
        <a:srgbClr val="9F1C00"/>
      </a:dk2>
      <a:lt2>
        <a:srgbClr val="EEECE1"/>
      </a:lt2>
      <a:accent1>
        <a:srgbClr val="FF881F"/>
      </a:accent1>
      <a:accent2>
        <a:srgbClr val="771C00"/>
      </a:accent2>
      <a:accent3>
        <a:srgbClr val="576A2C"/>
      </a:accent3>
      <a:accent4>
        <a:srgbClr val="A24D00"/>
      </a:accent4>
      <a:accent5>
        <a:srgbClr val="244872"/>
      </a:accent5>
      <a:accent6>
        <a:srgbClr val="5E341C"/>
      </a:accent6>
      <a:hlink>
        <a:srgbClr val="FF912E"/>
      </a:hlink>
      <a:folHlink>
        <a:srgbClr val="B5CB83"/>
      </a:folHlink>
    </a:clrScheme>
    <a:fontScheme name="Firelight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irelight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50000"/>
              </a:schemeClr>
            </a:gs>
            <a:gs pos="100000">
              <a:schemeClr val="phClr">
                <a:tint val="100000"/>
                <a:shade val="80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path path="circle">
            <a:fillToRect l="25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sng" algn="ctr">
          <a:solidFill>
            <a:schemeClr val="phClr">
              <a:shade val="95000"/>
              <a:alpha val="90000"/>
            </a:schemeClr>
          </a:solidFill>
          <a:prstDash val="solid"/>
        </a:ln>
        <a:ln w="76200" cap="flat" cmpd="sng" algn="ctr">
          <a:solidFill>
            <a:schemeClr val="phClr">
              <a:shade val="95000"/>
              <a:alpha val="50000"/>
            </a:schemeClr>
          </a:solidFill>
          <a:prstDash val="solid"/>
        </a:ln>
      </a:lnStyleLst>
      <a:effectStyleLst>
        <a:effectStyle>
          <a:effectLst>
            <a:innerShdw blurRad="63500">
              <a:srgbClr val="000000">
                <a:alpha val="60000"/>
              </a:srgbClr>
            </a:innerShdw>
          </a:effectLst>
        </a:effectStyle>
        <a:effectStyle>
          <a:effectLst>
            <a:innerShdw blurRad="63500">
              <a:srgbClr val="000000">
                <a:alpha val="50000"/>
              </a:srgbClr>
            </a:innerShdw>
            <a:outerShdw blurRad="76200" dist="38100" sx="101000" sy="101000" rotWithShape="0">
              <a:srgbClr val="000000">
                <a:alpha val="60000"/>
              </a:srgbClr>
            </a:outerShdw>
          </a:effectLst>
        </a:effectStyle>
        <a:effectStyle>
          <a:effectLst>
            <a:innerShdw blurRad="63500">
              <a:srgbClr val="000000">
                <a:alpha val="50000"/>
              </a:srgb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4200000"/>
            </a:lightRig>
          </a:scene3d>
          <a:sp3d prstMaterial="softmetal">
            <a:bevelT w="63500" h="254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accent1">
                <a:shade val="45000"/>
                <a:satMod val="125000"/>
              </a:schemeClr>
            </a:gs>
            <a:gs pos="100000">
              <a:schemeClr val="phClr">
                <a:shade val="55000"/>
                <a:satMod val="125000"/>
              </a:schemeClr>
            </a:gs>
          </a:gsLst>
          <a:lin ang="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Firelight</Template>
  <TotalTime>60</TotalTime>
  <Words>97</Words>
  <Application>Microsoft Office PowerPoint</Application>
  <PresentationFormat>On-screen Show (4:3)</PresentationFormat>
  <Paragraphs>22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Firelight</vt:lpstr>
      <vt:lpstr>3.3 : Ideal gases and absolute zero</vt:lpstr>
      <vt:lpstr>Ideal gasses</vt:lpstr>
      <vt:lpstr>Pressure</vt:lpstr>
      <vt:lpstr>An ideal gas</vt:lpstr>
      <vt:lpstr>To do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3.3 : Ideal gases and absolute zero</dc:title>
  <dc:creator>jonathanb</dc:creator>
  <cp:lastModifiedBy>jonathanb</cp:lastModifiedBy>
  <cp:revision>8</cp:revision>
  <dcterms:created xsi:type="dcterms:W3CDTF">2008-05-29T03:19:39Z</dcterms:created>
  <dcterms:modified xsi:type="dcterms:W3CDTF">2009-02-26T02:30:25Z</dcterms:modified>
</cp:coreProperties>
</file>