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1" r:id="rId10"/>
    <p:sldId id="267" r:id="rId11"/>
    <p:sldId id="264" r:id="rId12"/>
    <p:sldId id="265" r:id="rId13"/>
    <p:sldId id="266" r:id="rId14"/>
    <p:sldId id="268" r:id="rId15"/>
    <p:sldId id="269" r:id="rId16"/>
    <p:sldId id="273" r:id="rId17"/>
    <p:sldId id="272" r:id="rId18"/>
    <p:sldId id="274" r:id="rId19"/>
    <p:sldId id="275" r:id="rId20"/>
    <p:sldId id="276" r:id="rId21"/>
    <p:sldId id="277" r:id="rId22"/>
    <p:sldId id="278" r:id="rId23"/>
    <p:sldId id="279"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3C4920E-3ED1-4204-ACA6-C9D748721DB1}" type="datetimeFigureOut">
              <a:rPr lang="en-US" smtClean="0"/>
              <a:pPr/>
              <a:t>7/17/2008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DCEDB68-F761-4860-8E6A-94011739C7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C4920E-3ED1-4204-ACA6-C9D748721DB1}" type="datetimeFigureOut">
              <a:rPr lang="en-US" smtClean="0"/>
              <a:pPr/>
              <a:t>7/17/2008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EDB68-F761-4860-8E6A-94011739C7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C4920E-3ED1-4204-ACA6-C9D748721DB1}" type="datetimeFigureOut">
              <a:rPr lang="en-US" smtClean="0"/>
              <a:pPr/>
              <a:t>7/17/2008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EDB68-F761-4860-8E6A-94011739C7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3C4920E-3ED1-4204-ACA6-C9D748721DB1}" type="datetimeFigureOut">
              <a:rPr lang="en-US" smtClean="0"/>
              <a:pPr/>
              <a:t>7/17/2008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DCEDB68-F761-4860-8E6A-94011739C7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3C4920E-3ED1-4204-ACA6-C9D748721DB1}" type="datetimeFigureOut">
              <a:rPr lang="en-US" smtClean="0"/>
              <a:pPr/>
              <a:t>7/17/2008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DCEDB68-F761-4860-8E6A-94011739C7D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3C4920E-3ED1-4204-ACA6-C9D748721DB1}" type="datetimeFigureOut">
              <a:rPr lang="en-US" smtClean="0"/>
              <a:pPr/>
              <a:t>7/17/2008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DCEDB68-F761-4860-8E6A-94011739C7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3C4920E-3ED1-4204-ACA6-C9D748721DB1}" type="datetimeFigureOut">
              <a:rPr lang="en-US" smtClean="0"/>
              <a:pPr/>
              <a:t>7/17/2008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DCEDB68-F761-4860-8E6A-94011739C7D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3C4920E-3ED1-4204-ACA6-C9D748721DB1}" type="datetimeFigureOut">
              <a:rPr lang="en-US" smtClean="0"/>
              <a:pPr/>
              <a:t>7/17/2008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EDB68-F761-4860-8E6A-94011739C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C4920E-3ED1-4204-ACA6-C9D748721DB1}" type="datetimeFigureOut">
              <a:rPr lang="en-US" smtClean="0"/>
              <a:pPr/>
              <a:t>7/17/2008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EDB68-F761-4860-8E6A-94011739C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3C4920E-3ED1-4204-ACA6-C9D748721DB1}" type="datetimeFigureOut">
              <a:rPr lang="en-US" smtClean="0"/>
              <a:pPr/>
              <a:t>7/17/2008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EDB68-F761-4860-8E6A-94011739C7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3C4920E-3ED1-4204-ACA6-C9D748721DB1}" type="datetimeFigureOut">
              <a:rPr lang="en-US" smtClean="0"/>
              <a:pPr/>
              <a:t>7/17/2008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DCEDB68-F761-4860-8E6A-94011739C7D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3C4920E-3ED1-4204-ACA6-C9D748721DB1}" type="datetimeFigureOut">
              <a:rPr lang="en-US" smtClean="0"/>
              <a:pPr/>
              <a:t>7/17/2008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DCEDB68-F761-4860-8E6A-94011739C7D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law of thermodynamics</a:t>
            </a:r>
            <a:endParaRPr lang="en-US" dirty="0"/>
          </a:p>
        </p:txBody>
      </p:sp>
      <p:sp>
        <p:nvSpPr>
          <p:cNvPr id="3" name="Subtitle 2"/>
          <p:cNvSpPr>
            <a:spLocks noGrp="1"/>
          </p:cNvSpPr>
          <p:nvPr>
            <p:ph type="subTitle" idx="1"/>
          </p:nvPr>
        </p:nvSpPr>
        <p:spPr>
          <a:xfrm>
            <a:off x="381000" y="838200"/>
            <a:ext cx="8458200" cy="3962400"/>
          </a:xfrm>
        </p:spPr>
        <p:txBody>
          <a:bodyPr>
            <a:normAutofit fontScale="70000" lnSpcReduction="20000"/>
          </a:bodyPr>
          <a:lstStyle/>
          <a:p>
            <a:r>
              <a:rPr lang="en-US" dirty="0" smtClean="0"/>
              <a:t>10.2.1 Deduce an expression for the work involved in a volume change of a gas at constant pressure. </a:t>
            </a:r>
          </a:p>
          <a:p>
            <a:r>
              <a:rPr lang="en-US" dirty="0" smtClean="0"/>
              <a:t>10.2.2 State the first law of thermodynamics. 1 Students should be familiar with the terms system and surroundings. They should also appreciate that if a system and its surroundings are at different temperatures and the system undergoes a  process, the energy transferred by non-mechanical means to or from the system is referred to as thermal energy (heat).</a:t>
            </a:r>
          </a:p>
          <a:p>
            <a:r>
              <a:rPr lang="en-US" dirty="0" smtClean="0"/>
              <a:t>10.2.3 Identify the first law of thermodynamics as a statement of the principle of energy conservation. </a:t>
            </a:r>
          </a:p>
          <a:p>
            <a:r>
              <a:rPr lang="en-US" dirty="0" smtClean="0"/>
              <a:t>10.2.4 Describe the isochoric (</a:t>
            </a:r>
            <a:r>
              <a:rPr lang="en-US" dirty="0" err="1" smtClean="0"/>
              <a:t>isovolumetric</a:t>
            </a:r>
            <a:r>
              <a:rPr lang="en-US" dirty="0" smtClean="0"/>
              <a:t>), isobaric, isothermal and adiabatic changes of state of an ideal gas. </a:t>
            </a:r>
          </a:p>
          <a:p>
            <a:r>
              <a:rPr lang="en-US" dirty="0" smtClean="0"/>
              <a:t> In each process, the energy transferred, the work done and the internal energy change should be addressed. Students should realize that a rapid compression or expansion of a gas is approximately</a:t>
            </a:r>
          </a:p>
          <a:p>
            <a:r>
              <a:rPr lang="en-US" dirty="0" smtClean="0"/>
              <a:t>adiabatic. </a:t>
            </a:r>
          </a:p>
          <a:p>
            <a:r>
              <a:rPr lang="en-US" dirty="0" smtClean="0"/>
              <a:t>10.2.5 Draw and annotate thermodynamic processes and cycles on P–V diagrams.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other words</a:t>
            </a:r>
            <a:br>
              <a:rPr lang="en-US" dirty="0" smtClean="0"/>
            </a:br>
            <a:endParaRPr lang="en-US" dirty="0"/>
          </a:p>
        </p:txBody>
      </p:sp>
      <p:sp>
        <p:nvSpPr>
          <p:cNvPr id="3" name="Rectangle 2"/>
          <p:cNvSpPr/>
          <p:nvPr/>
        </p:nvSpPr>
        <p:spPr>
          <a:xfrm>
            <a:off x="457200" y="1720840"/>
            <a:ext cx="7848600" cy="4893647"/>
          </a:xfrm>
          <a:prstGeom prst="rect">
            <a:avLst/>
          </a:prstGeom>
        </p:spPr>
        <p:txBody>
          <a:bodyPr wrap="square">
            <a:spAutoFit/>
          </a:bodyPr>
          <a:lstStyle/>
          <a:p>
            <a:r>
              <a:rPr lang="en-GB" sz="2400" dirty="0">
                <a:solidFill>
                  <a:schemeClr val="accent1"/>
                </a:solidFill>
              </a:rPr>
              <a:t>To compress a gas, you have to do work on it. This transfers energy to its particles, so they move faster – the gas is hotter</a:t>
            </a:r>
            <a:r>
              <a:rPr lang="en-GB" sz="2400" dirty="0" smtClean="0">
                <a:solidFill>
                  <a:schemeClr val="accent1"/>
                </a:solidFill>
              </a:rPr>
              <a:t>.</a:t>
            </a:r>
          </a:p>
          <a:p>
            <a:endParaRPr lang="en-US" sz="2400" dirty="0">
              <a:solidFill>
                <a:schemeClr val="accent1"/>
              </a:solidFill>
            </a:endParaRPr>
          </a:p>
          <a:p>
            <a:r>
              <a:rPr lang="en-GB" sz="2400" dirty="0">
                <a:solidFill>
                  <a:schemeClr val="accent1"/>
                </a:solidFill>
              </a:rPr>
              <a:t>If a gas expands against the atmosphere, it must do work to push back the atmosphere. Its particles lose energy and move more slowly, so its temperature falls</a:t>
            </a:r>
            <a:r>
              <a:rPr lang="en-GB" sz="2400" dirty="0" smtClean="0">
                <a:solidFill>
                  <a:schemeClr val="accent1"/>
                </a:solidFill>
              </a:rPr>
              <a:t>.</a:t>
            </a:r>
          </a:p>
          <a:p>
            <a:endParaRPr lang="en-US" sz="2400" dirty="0">
              <a:solidFill>
                <a:schemeClr val="accent1"/>
              </a:solidFill>
            </a:endParaRPr>
          </a:p>
          <a:p>
            <a:r>
              <a:rPr lang="en-GB" sz="2400" dirty="0">
                <a:solidFill>
                  <a:schemeClr val="accent1"/>
                </a:solidFill>
              </a:rPr>
              <a:t>How would such changes be </a:t>
            </a:r>
            <a:r>
              <a:rPr lang="en-GB" sz="2400" dirty="0" smtClean="0">
                <a:solidFill>
                  <a:schemeClr val="accent1"/>
                </a:solidFill>
              </a:rPr>
              <a:t>observed in a real gas? </a:t>
            </a:r>
            <a:r>
              <a:rPr lang="en-GB" sz="2400" dirty="0">
                <a:solidFill>
                  <a:schemeClr val="accent1"/>
                </a:solidFill>
              </a:rPr>
              <a:t>That is, what does a change in U represent? </a:t>
            </a:r>
            <a:endParaRPr lang="en-GB" sz="2400" dirty="0" smtClean="0">
              <a:solidFill>
                <a:schemeClr val="accent1"/>
              </a:solidFill>
            </a:endParaRPr>
          </a:p>
          <a:p>
            <a:endParaRPr lang="en-GB" sz="2400" dirty="0" smtClean="0">
              <a:solidFill>
                <a:schemeClr val="accent1"/>
              </a:solidFill>
            </a:endParaRPr>
          </a:p>
          <a:p>
            <a:r>
              <a:rPr lang="en-GB" sz="2400" dirty="0" smtClean="0">
                <a:solidFill>
                  <a:schemeClr val="accent1"/>
                </a:solidFill>
              </a:rPr>
              <a:t>It </a:t>
            </a:r>
            <a:r>
              <a:rPr lang="en-GB" sz="2400" dirty="0">
                <a:solidFill>
                  <a:schemeClr val="accent1"/>
                </a:solidFill>
              </a:rPr>
              <a:t>affects not just temperature but also possibly the state of a gas.</a:t>
            </a:r>
            <a:endParaRPr lang="en-US" sz="24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constant pressure</a:t>
            </a:r>
            <a:endParaRPr lang="en-US" dirty="0"/>
          </a:p>
        </p:txBody>
      </p:sp>
      <p:sp>
        <p:nvSpPr>
          <p:cNvPr id="3" name="Rectangle 2"/>
          <p:cNvSpPr/>
          <p:nvPr/>
        </p:nvSpPr>
        <p:spPr>
          <a:xfrm>
            <a:off x="533400" y="1371600"/>
            <a:ext cx="7543800" cy="646331"/>
          </a:xfrm>
          <a:prstGeom prst="rect">
            <a:avLst/>
          </a:prstGeom>
        </p:spPr>
        <p:txBody>
          <a:bodyPr wrap="square">
            <a:spAutoFit/>
          </a:bodyPr>
          <a:lstStyle/>
          <a:p>
            <a:r>
              <a:rPr lang="en-US" dirty="0"/>
              <a:t>A graph of pressure as a function of volume change when the pressure is kept constant is shown below</a:t>
            </a:r>
          </a:p>
        </p:txBody>
      </p:sp>
      <p:pic>
        <p:nvPicPr>
          <p:cNvPr id="4" name="Picture 3" descr="isobaric graph.gif"/>
          <p:cNvPicPr>
            <a:picLocks noChangeAspect="1"/>
          </p:cNvPicPr>
          <p:nvPr/>
        </p:nvPicPr>
        <p:blipFill>
          <a:blip r:embed="rId2"/>
          <a:stretch>
            <a:fillRect/>
          </a:stretch>
        </p:blipFill>
        <p:spPr>
          <a:xfrm>
            <a:off x="1676400" y="2133600"/>
            <a:ext cx="4648200" cy="3744176"/>
          </a:xfrm>
          <a:prstGeom prst="rect">
            <a:avLst/>
          </a:prstGeom>
        </p:spPr>
      </p:pic>
      <p:sp>
        <p:nvSpPr>
          <p:cNvPr id="5" name="Rectangle 4"/>
          <p:cNvSpPr/>
          <p:nvPr/>
        </p:nvSpPr>
        <p:spPr>
          <a:xfrm>
            <a:off x="2743200" y="3505200"/>
            <a:ext cx="3505200"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477000" y="3200400"/>
            <a:ext cx="2514600" cy="707886"/>
          </a:xfrm>
          <a:prstGeom prst="rect">
            <a:avLst/>
          </a:prstGeom>
        </p:spPr>
        <p:txBody>
          <a:bodyPr wrap="square">
            <a:spAutoFit/>
          </a:bodyPr>
          <a:lstStyle/>
          <a:p>
            <a:r>
              <a:rPr lang="en-US" sz="2000" dirty="0" smtClean="0">
                <a:solidFill>
                  <a:schemeClr val="accent1"/>
                </a:solidFill>
              </a:rPr>
              <a:t>Area = work done </a:t>
            </a:r>
          </a:p>
          <a:p>
            <a:r>
              <a:rPr lang="en-US" sz="2000" dirty="0" smtClean="0">
                <a:solidFill>
                  <a:schemeClr val="accent1"/>
                </a:solidFill>
              </a:rPr>
              <a:t>         = p (V</a:t>
            </a:r>
            <a:r>
              <a:rPr lang="en-US" sz="2000" baseline="-25000" dirty="0" smtClean="0">
                <a:solidFill>
                  <a:schemeClr val="accent1"/>
                </a:solidFill>
              </a:rPr>
              <a:t>1</a:t>
            </a:r>
            <a:r>
              <a:rPr lang="en-US" sz="2000" dirty="0" smtClean="0">
                <a:solidFill>
                  <a:schemeClr val="accent1"/>
                </a:solidFill>
              </a:rPr>
              <a:t> - V</a:t>
            </a:r>
            <a:r>
              <a:rPr lang="en-US" sz="2000" baseline="-25000" dirty="0" smtClean="0">
                <a:solidFill>
                  <a:schemeClr val="accent1"/>
                </a:solidFill>
              </a:rPr>
              <a:t>2</a:t>
            </a:r>
            <a:r>
              <a:rPr lang="en-US" sz="2000" dirty="0" smtClean="0">
                <a:solidFill>
                  <a:schemeClr val="accent1"/>
                </a:solidFill>
              </a:rPr>
              <a:t>)</a:t>
            </a:r>
            <a:endParaRPr lang="en-US" sz="20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Isobaric changes</a:t>
            </a:r>
            <a:endParaRPr lang="en-US" dirty="0"/>
          </a:p>
        </p:txBody>
      </p:sp>
      <p:sp>
        <p:nvSpPr>
          <p:cNvPr id="3" name="Rectangle 2"/>
          <p:cNvSpPr/>
          <p:nvPr/>
        </p:nvSpPr>
        <p:spPr>
          <a:xfrm>
            <a:off x="838200" y="1905000"/>
            <a:ext cx="7315200" cy="4524315"/>
          </a:xfrm>
          <a:prstGeom prst="rect">
            <a:avLst/>
          </a:prstGeom>
        </p:spPr>
        <p:txBody>
          <a:bodyPr wrap="square">
            <a:spAutoFit/>
          </a:bodyPr>
          <a:lstStyle/>
          <a:p>
            <a:r>
              <a:rPr lang="en-US" sz="3200" dirty="0" smtClean="0">
                <a:solidFill>
                  <a:schemeClr val="accent1"/>
                </a:solidFill>
              </a:rPr>
              <a:t>If pressure is constant the process is said to be ISOBARIC</a:t>
            </a:r>
          </a:p>
          <a:p>
            <a:endParaRPr lang="en-US" sz="3200" dirty="0">
              <a:solidFill>
                <a:schemeClr val="accent1"/>
              </a:solidFill>
            </a:endParaRPr>
          </a:p>
          <a:p>
            <a:r>
              <a:rPr lang="en-US" sz="3200" dirty="0" smtClean="0">
                <a:solidFill>
                  <a:schemeClr val="accent1"/>
                </a:solidFill>
              </a:rPr>
              <a:t>An </a:t>
            </a:r>
            <a:r>
              <a:rPr lang="en-US" sz="3200" dirty="0">
                <a:solidFill>
                  <a:schemeClr val="accent1"/>
                </a:solidFill>
              </a:rPr>
              <a:t>isobaric transformation requires a volume change at constant pressure </a:t>
            </a:r>
            <a:endParaRPr lang="en-US" sz="3200" dirty="0" smtClean="0">
              <a:solidFill>
                <a:schemeClr val="accent1"/>
              </a:solidFill>
            </a:endParaRPr>
          </a:p>
          <a:p>
            <a:endParaRPr lang="en-US" sz="3200" dirty="0" smtClean="0">
              <a:solidFill>
                <a:schemeClr val="accent1"/>
              </a:solidFill>
            </a:endParaRPr>
          </a:p>
          <a:p>
            <a:r>
              <a:rPr lang="en-US" sz="3200" dirty="0" smtClean="0">
                <a:solidFill>
                  <a:schemeClr val="accent1"/>
                </a:solidFill>
              </a:rPr>
              <a:t>For </a:t>
            </a:r>
            <a:r>
              <a:rPr lang="en-US" sz="3200" dirty="0">
                <a:solidFill>
                  <a:schemeClr val="accent1"/>
                </a:solidFill>
              </a:rPr>
              <a:t>this to occur, the temperature needs to change to keep the pressure constant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calculation</a:t>
            </a:r>
            <a:endParaRPr lang="en-US" dirty="0"/>
          </a:p>
        </p:txBody>
      </p:sp>
      <p:sp>
        <p:nvSpPr>
          <p:cNvPr id="3" name="Rectangle 2"/>
          <p:cNvSpPr/>
          <p:nvPr/>
        </p:nvSpPr>
        <p:spPr>
          <a:xfrm>
            <a:off x="381000" y="1295400"/>
            <a:ext cx="7848600" cy="923330"/>
          </a:xfrm>
          <a:prstGeom prst="rect">
            <a:avLst/>
          </a:prstGeom>
        </p:spPr>
        <p:txBody>
          <a:bodyPr wrap="square">
            <a:spAutoFit/>
          </a:bodyPr>
          <a:lstStyle/>
          <a:p>
            <a:r>
              <a:rPr lang="en-US" dirty="0"/>
              <a:t>6.0 dm</a:t>
            </a:r>
            <a:r>
              <a:rPr lang="en-US" baseline="30000" dirty="0"/>
              <a:t>3</a:t>
            </a:r>
            <a:r>
              <a:rPr lang="en-US" dirty="0"/>
              <a:t> of an ideal gas is at a pressure of 202.6 </a:t>
            </a:r>
            <a:r>
              <a:rPr lang="en-US" dirty="0" err="1"/>
              <a:t>kPa</a:t>
            </a:r>
            <a:r>
              <a:rPr lang="en-US" dirty="0"/>
              <a:t>. It is heated so that it expands at constant pressure until its volume is 12 dm</a:t>
            </a:r>
            <a:r>
              <a:rPr lang="en-US" baseline="30000" dirty="0"/>
              <a:t>3</a:t>
            </a:r>
            <a:r>
              <a:rPr lang="en-US" dirty="0"/>
              <a:t>. Find the work done by the gas. </a:t>
            </a:r>
          </a:p>
        </p:txBody>
      </p:sp>
      <p:sp>
        <p:nvSpPr>
          <p:cNvPr id="4" name="Rectangle 3"/>
          <p:cNvSpPr/>
          <p:nvPr/>
        </p:nvSpPr>
        <p:spPr>
          <a:xfrm>
            <a:off x="457200" y="2274838"/>
            <a:ext cx="8077200" cy="3046988"/>
          </a:xfrm>
          <a:prstGeom prst="rect">
            <a:avLst/>
          </a:prstGeom>
        </p:spPr>
        <p:txBody>
          <a:bodyPr wrap="square">
            <a:spAutoFit/>
          </a:bodyPr>
          <a:lstStyle/>
          <a:p>
            <a:r>
              <a:rPr lang="en-US" sz="3200" dirty="0">
                <a:solidFill>
                  <a:schemeClr val="accent6"/>
                </a:solidFill>
              </a:rPr>
              <a:t>Using the formula W = </a:t>
            </a:r>
            <a:r>
              <a:rPr lang="en-US" sz="3200" dirty="0" smtClean="0">
                <a:solidFill>
                  <a:schemeClr val="accent6"/>
                </a:solidFill>
              </a:rPr>
              <a:t>p</a:t>
            </a:r>
            <a:r>
              <a:rPr lang="el-GR" sz="3200" dirty="0" smtClean="0">
                <a:solidFill>
                  <a:schemeClr val="accent6"/>
                </a:solidFill>
              </a:rPr>
              <a:t>Δ</a:t>
            </a:r>
            <a:r>
              <a:rPr lang="en-US" sz="3200" dirty="0" smtClean="0">
                <a:solidFill>
                  <a:schemeClr val="accent6"/>
                </a:solidFill>
              </a:rPr>
              <a:t>V </a:t>
            </a:r>
          </a:p>
          <a:p>
            <a:r>
              <a:rPr lang="en-US" sz="3200" dirty="0" smtClean="0">
                <a:solidFill>
                  <a:schemeClr val="accent6"/>
                </a:solidFill>
              </a:rPr>
              <a:t>W</a:t>
            </a:r>
            <a:r>
              <a:rPr lang="en-US" sz="3200" dirty="0">
                <a:solidFill>
                  <a:schemeClr val="accent6"/>
                </a:solidFill>
              </a:rPr>
              <a:t>	= 202.6 </a:t>
            </a:r>
            <a:r>
              <a:rPr lang="en-US" sz="3200" dirty="0" err="1">
                <a:solidFill>
                  <a:schemeClr val="accent6"/>
                </a:solidFill>
              </a:rPr>
              <a:t>kPa</a:t>
            </a:r>
            <a:r>
              <a:rPr lang="en-US" sz="3200" dirty="0">
                <a:solidFill>
                  <a:schemeClr val="accent6"/>
                </a:solidFill>
              </a:rPr>
              <a:t> x(12 - 6.0) dm</a:t>
            </a:r>
            <a:r>
              <a:rPr lang="en-US" sz="3200" baseline="30000" dirty="0">
                <a:solidFill>
                  <a:schemeClr val="accent6"/>
                </a:solidFill>
              </a:rPr>
              <a:t>3 </a:t>
            </a:r>
            <a:endParaRPr lang="en-US" sz="3200" dirty="0" smtClean="0">
              <a:solidFill>
                <a:schemeClr val="accent6"/>
              </a:solidFill>
            </a:endParaRPr>
          </a:p>
          <a:p>
            <a:r>
              <a:rPr lang="en-US" sz="3200" dirty="0">
                <a:solidFill>
                  <a:schemeClr val="accent6"/>
                </a:solidFill>
              </a:rPr>
              <a:t>	= 202.6 x 10</a:t>
            </a:r>
            <a:r>
              <a:rPr lang="en-US" sz="3200" baseline="30000" dirty="0">
                <a:solidFill>
                  <a:schemeClr val="accent6"/>
                </a:solidFill>
              </a:rPr>
              <a:t>3</a:t>
            </a:r>
            <a:r>
              <a:rPr lang="en-US" sz="3200" dirty="0">
                <a:solidFill>
                  <a:schemeClr val="accent6"/>
                </a:solidFill>
              </a:rPr>
              <a:t> Pa x (12 - 6.0) x 10</a:t>
            </a:r>
            <a:r>
              <a:rPr lang="en-US" sz="3200" baseline="30000" dirty="0">
                <a:solidFill>
                  <a:schemeClr val="accent6"/>
                </a:solidFill>
              </a:rPr>
              <a:t>-3</a:t>
            </a:r>
            <a:r>
              <a:rPr lang="en-US" sz="3200" dirty="0">
                <a:solidFill>
                  <a:schemeClr val="accent6"/>
                </a:solidFill>
              </a:rPr>
              <a:t>m</a:t>
            </a:r>
            <a:r>
              <a:rPr lang="en-US" sz="3200" baseline="30000" dirty="0">
                <a:solidFill>
                  <a:schemeClr val="accent6"/>
                </a:solidFill>
              </a:rPr>
              <a:t>3</a:t>
            </a:r>
            <a:r>
              <a:rPr lang="en-US" sz="3200" dirty="0">
                <a:solidFill>
                  <a:schemeClr val="accent6"/>
                </a:solidFill>
              </a:rPr>
              <a:t> </a:t>
            </a:r>
            <a:endParaRPr lang="en-US" sz="3200" dirty="0" smtClean="0">
              <a:solidFill>
                <a:schemeClr val="accent6"/>
              </a:solidFill>
            </a:endParaRPr>
          </a:p>
          <a:p>
            <a:r>
              <a:rPr lang="en-US" sz="3200" dirty="0">
                <a:solidFill>
                  <a:schemeClr val="accent6"/>
                </a:solidFill>
              </a:rPr>
              <a:t>	= 1.216 x 10</a:t>
            </a:r>
            <a:r>
              <a:rPr lang="en-US" sz="3200" baseline="30000" dirty="0">
                <a:solidFill>
                  <a:schemeClr val="accent6"/>
                </a:solidFill>
              </a:rPr>
              <a:t>3</a:t>
            </a:r>
            <a:r>
              <a:rPr lang="en-US" sz="3200" dirty="0">
                <a:solidFill>
                  <a:schemeClr val="accent6"/>
                </a:solidFill>
              </a:rPr>
              <a:t> J </a:t>
            </a:r>
            <a:endParaRPr lang="en-US" sz="3200" dirty="0" smtClean="0">
              <a:solidFill>
                <a:schemeClr val="accent6"/>
              </a:solidFill>
            </a:endParaRPr>
          </a:p>
          <a:p>
            <a:r>
              <a:rPr lang="en-US" sz="3200" u="sng" dirty="0" smtClean="0">
                <a:solidFill>
                  <a:schemeClr val="accent6"/>
                </a:solidFill>
              </a:rPr>
              <a:t>The </a:t>
            </a:r>
            <a:r>
              <a:rPr lang="en-US" sz="3200" u="sng" dirty="0">
                <a:solidFill>
                  <a:schemeClr val="accent6"/>
                </a:solidFill>
              </a:rPr>
              <a:t>work done by the gas in the expansion is 1.2 x 10</a:t>
            </a:r>
            <a:r>
              <a:rPr lang="en-US" sz="3200" u="sng" baseline="30000" dirty="0">
                <a:solidFill>
                  <a:schemeClr val="accent6"/>
                </a:solidFill>
              </a:rPr>
              <a:t>3</a:t>
            </a:r>
            <a:r>
              <a:rPr lang="en-US" sz="3200" u="sng" dirty="0">
                <a:solidFill>
                  <a:schemeClr val="accent6"/>
                </a:solidFill>
              </a:rPr>
              <a:t> J.</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constant volume</a:t>
            </a:r>
            <a:endParaRPr lang="en-US" dirty="0"/>
          </a:p>
        </p:txBody>
      </p:sp>
      <p:sp>
        <p:nvSpPr>
          <p:cNvPr id="3" name="Rectangle 2"/>
          <p:cNvSpPr/>
          <p:nvPr/>
        </p:nvSpPr>
        <p:spPr>
          <a:xfrm>
            <a:off x="304800" y="1600200"/>
            <a:ext cx="7391400" cy="923330"/>
          </a:xfrm>
          <a:prstGeom prst="rect">
            <a:avLst/>
          </a:prstGeom>
        </p:spPr>
        <p:txBody>
          <a:bodyPr wrap="square">
            <a:spAutoFit/>
          </a:bodyPr>
          <a:lstStyle/>
          <a:p>
            <a:r>
              <a:rPr lang="en-US" dirty="0"/>
              <a:t>A graph of pressure as a function of volume change when the volume is kept constant is shown below </a:t>
            </a:r>
            <a:endParaRPr lang="en-US" dirty="0" smtClean="0"/>
          </a:p>
          <a:p>
            <a:endParaRPr lang="en-US" dirty="0"/>
          </a:p>
        </p:txBody>
      </p:sp>
      <p:sp>
        <p:nvSpPr>
          <p:cNvPr id="5" name="Rectangle 4"/>
          <p:cNvSpPr/>
          <p:nvPr/>
        </p:nvSpPr>
        <p:spPr>
          <a:xfrm>
            <a:off x="3200400" y="3505200"/>
            <a:ext cx="762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sochoric.gif"/>
          <p:cNvPicPr>
            <a:picLocks noChangeAspect="1"/>
          </p:cNvPicPr>
          <p:nvPr/>
        </p:nvPicPr>
        <p:blipFill>
          <a:blip r:embed="rId2"/>
          <a:stretch>
            <a:fillRect/>
          </a:stretch>
        </p:blipFill>
        <p:spPr>
          <a:xfrm>
            <a:off x="914400" y="2286000"/>
            <a:ext cx="4343400" cy="3678194"/>
          </a:xfrm>
          <a:prstGeom prst="rect">
            <a:avLst/>
          </a:prstGeom>
        </p:spPr>
      </p:pic>
      <p:sp>
        <p:nvSpPr>
          <p:cNvPr id="6" name="Rectangle 5"/>
          <p:cNvSpPr/>
          <p:nvPr/>
        </p:nvSpPr>
        <p:spPr>
          <a:xfrm>
            <a:off x="3429000" y="3505200"/>
            <a:ext cx="990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Isochoric changes</a:t>
            </a:r>
            <a:endParaRPr lang="en-US" dirty="0"/>
          </a:p>
        </p:txBody>
      </p:sp>
      <p:sp>
        <p:nvSpPr>
          <p:cNvPr id="3" name="Rectangle 2"/>
          <p:cNvSpPr/>
          <p:nvPr/>
        </p:nvSpPr>
        <p:spPr>
          <a:xfrm>
            <a:off x="990600" y="1524000"/>
            <a:ext cx="7620000" cy="4832092"/>
          </a:xfrm>
          <a:prstGeom prst="rect">
            <a:avLst/>
          </a:prstGeom>
        </p:spPr>
        <p:txBody>
          <a:bodyPr wrap="square">
            <a:spAutoFit/>
          </a:bodyPr>
          <a:lstStyle/>
          <a:p>
            <a:r>
              <a:rPr lang="en-US" sz="2800" dirty="0" smtClean="0">
                <a:solidFill>
                  <a:schemeClr val="accent2">
                    <a:lumMod val="75000"/>
                  </a:schemeClr>
                </a:solidFill>
              </a:rPr>
              <a:t>If volume is constant the process </a:t>
            </a:r>
            <a:r>
              <a:rPr lang="en-US" sz="2800" dirty="0">
                <a:solidFill>
                  <a:schemeClr val="accent2">
                    <a:lumMod val="75000"/>
                  </a:schemeClr>
                </a:solidFill>
              </a:rPr>
              <a:t>is said to be </a:t>
            </a:r>
            <a:r>
              <a:rPr lang="en-US" sz="2800" dirty="0" smtClean="0">
                <a:solidFill>
                  <a:schemeClr val="accent2">
                    <a:lumMod val="75000"/>
                  </a:schemeClr>
                </a:solidFill>
              </a:rPr>
              <a:t>isochoric (</a:t>
            </a:r>
            <a:r>
              <a:rPr lang="en-US" sz="2800" dirty="0" err="1" smtClean="0">
                <a:solidFill>
                  <a:schemeClr val="accent2">
                    <a:lumMod val="75000"/>
                  </a:schemeClr>
                </a:solidFill>
              </a:rPr>
              <a:t>isovolumetric</a:t>
            </a:r>
            <a:r>
              <a:rPr lang="en-US" sz="2800" dirty="0" smtClean="0">
                <a:solidFill>
                  <a:schemeClr val="accent2">
                    <a:lumMod val="75000"/>
                  </a:schemeClr>
                </a:solidFill>
              </a:rPr>
              <a:t>).</a:t>
            </a:r>
          </a:p>
          <a:p>
            <a:r>
              <a:rPr lang="en-US" sz="2800" dirty="0" smtClean="0">
                <a:solidFill>
                  <a:schemeClr val="accent1"/>
                </a:solidFill>
              </a:rPr>
              <a:t>When </a:t>
            </a:r>
            <a:r>
              <a:rPr lang="en-US" sz="2800" dirty="0">
                <a:solidFill>
                  <a:schemeClr val="accent1"/>
                </a:solidFill>
              </a:rPr>
              <a:t>the volume is kept fixed, the curve of the transformation is said to be an </a:t>
            </a:r>
            <a:r>
              <a:rPr lang="en-US" sz="2800" dirty="0" err="1">
                <a:solidFill>
                  <a:schemeClr val="accent1"/>
                </a:solidFill>
              </a:rPr>
              <a:t>isochore</a:t>
            </a:r>
            <a:r>
              <a:rPr lang="en-US" sz="2800" dirty="0" smtClean="0">
                <a:solidFill>
                  <a:schemeClr val="accent1"/>
                </a:solidFill>
              </a:rPr>
              <a:t>.</a:t>
            </a:r>
          </a:p>
          <a:p>
            <a:r>
              <a:rPr lang="en-US" sz="2800" dirty="0" smtClean="0">
                <a:solidFill>
                  <a:schemeClr val="accent2">
                    <a:lumMod val="75000"/>
                  </a:schemeClr>
                </a:solidFill>
              </a:rPr>
              <a:t>The </a:t>
            </a:r>
            <a:r>
              <a:rPr lang="en-US" sz="2800" dirty="0">
                <a:solidFill>
                  <a:schemeClr val="accent2">
                    <a:lumMod val="75000"/>
                  </a:schemeClr>
                </a:solidFill>
              </a:rPr>
              <a:t>work done by the gas is equal to zero as </a:t>
            </a:r>
            <a:r>
              <a:rPr lang="en-US" sz="2800" dirty="0">
                <a:solidFill>
                  <a:schemeClr val="accent2">
                    <a:lumMod val="75000"/>
                  </a:schemeClr>
                </a:solidFill>
                <a:sym typeface="Symbol"/>
              </a:rPr>
              <a:t></a:t>
            </a:r>
            <a:r>
              <a:rPr lang="en-US" sz="2800" dirty="0">
                <a:solidFill>
                  <a:schemeClr val="accent2">
                    <a:lumMod val="75000"/>
                  </a:schemeClr>
                </a:solidFill>
              </a:rPr>
              <a:t>V = 0. </a:t>
            </a:r>
            <a:endParaRPr lang="en-US" sz="2800" dirty="0" smtClean="0">
              <a:solidFill>
                <a:schemeClr val="accent2">
                  <a:lumMod val="75000"/>
                </a:schemeClr>
              </a:solidFill>
            </a:endParaRPr>
          </a:p>
          <a:p>
            <a:r>
              <a:rPr lang="en-US" sz="2800" dirty="0" smtClean="0">
                <a:solidFill>
                  <a:schemeClr val="accent1"/>
                </a:solidFill>
              </a:rPr>
              <a:t>There </a:t>
            </a:r>
            <a:r>
              <a:rPr lang="en-US" sz="2800" dirty="0">
                <a:solidFill>
                  <a:schemeClr val="accent1"/>
                </a:solidFill>
              </a:rPr>
              <a:t>is zero area under the curve on a p-V diagram</a:t>
            </a:r>
            <a:r>
              <a:rPr lang="en-US" sz="2800" dirty="0" smtClean="0">
                <a:solidFill>
                  <a:schemeClr val="accent1"/>
                </a:solidFill>
              </a:rPr>
              <a:t>.</a:t>
            </a:r>
          </a:p>
          <a:p>
            <a:r>
              <a:rPr lang="en-US" sz="2800" dirty="0">
                <a:solidFill>
                  <a:schemeClr val="accent2">
                    <a:lumMod val="75000"/>
                  </a:schemeClr>
                </a:solidFill>
              </a:rPr>
              <a:t>The temperature and pressure can both change and so such a transformation will be accompanied by a thermal energy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41248"/>
          </a:xfrm>
        </p:spPr>
        <p:txBody>
          <a:bodyPr/>
          <a:lstStyle/>
          <a:p>
            <a:endParaRPr lang="en-US" dirty="0"/>
          </a:p>
        </p:txBody>
      </p:sp>
      <p:sp>
        <p:nvSpPr>
          <p:cNvPr id="3" name="Rectangle 2"/>
          <p:cNvSpPr/>
          <p:nvPr/>
        </p:nvSpPr>
        <p:spPr>
          <a:xfrm>
            <a:off x="304800" y="1066800"/>
            <a:ext cx="8686800" cy="1200329"/>
          </a:xfrm>
          <a:prstGeom prst="rect">
            <a:avLst/>
          </a:prstGeom>
        </p:spPr>
        <p:txBody>
          <a:bodyPr wrap="square">
            <a:spAutoFit/>
          </a:bodyPr>
          <a:lstStyle/>
          <a:p>
            <a:r>
              <a:rPr lang="en-US" dirty="0"/>
              <a:t>A thermal system containing a gas is taken around the cycle as in the next slide </a:t>
            </a:r>
            <a:endParaRPr lang="en-US" dirty="0" smtClean="0"/>
          </a:p>
          <a:p>
            <a:r>
              <a:rPr lang="en-US" dirty="0" smtClean="0"/>
              <a:t>(</a:t>
            </a:r>
            <a:r>
              <a:rPr lang="en-US" dirty="0"/>
              <a:t>Cyclic processes such as this one have important applications in heat engines that convert internal energy into useful mechanical energy).</a:t>
            </a:r>
            <a:br>
              <a:rPr lang="en-US" dirty="0"/>
            </a:br>
            <a:endParaRPr lang="en-US" dirty="0"/>
          </a:p>
        </p:txBody>
      </p:sp>
      <p:grpSp>
        <p:nvGrpSpPr>
          <p:cNvPr id="272473" name="Group 89"/>
          <p:cNvGrpSpPr>
            <a:grpSpLocks/>
          </p:cNvGrpSpPr>
          <p:nvPr/>
        </p:nvGrpSpPr>
        <p:grpSpPr bwMode="auto">
          <a:xfrm>
            <a:off x="2667000" y="2016125"/>
            <a:ext cx="3148013" cy="2936875"/>
            <a:chOff x="326" y="1152"/>
            <a:chExt cx="1983" cy="1850"/>
          </a:xfrm>
        </p:grpSpPr>
        <p:sp>
          <p:nvSpPr>
            <p:cNvPr id="272477" name="Line 93"/>
            <p:cNvSpPr>
              <a:spLocks noChangeShapeType="1"/>
            </p:cNvSpPr>
            <p:nvPr/>
          </p:nvSpPr>
          <p:spPr bwMode="auto">
            <a:xfrm>
              <a:off x="624" y="2688"/>
              <a:ext cx="1632" cy="0"/>
            </a:xfrm>
            <a:prstGeom prst="line">
              <a:avLst/>
            </a:prstGeom>
            <a:noFill/>
            <a:ln w="28575" cap="sq">
              <a:solidFill>
                <a:schemeClr val="tx1"/>
              </a:solidFill>
              <a:round/>
              <a:headEnd type="none" w="sm" len="sm"/>
              <a:tailEnd type="triangle" w="lg" len="lg"/>
            </a:ln>
            <a:effectLst/>
          </p:spPr>
          <p:txBody>
            <a:bodyPr vert="horz" wrap="none" lIns="91440" tIns="45720" rIns="91440" bIns="45720" numCol="1" anchor="ctr" anchorCtr="0" compatLnSpc="1">
              <a:prstTxWarp prst="textNoShape">
                <a:avLst/>
              </a:prstTxWarp>
            </a:bodyPr>
            <a:lstStyle/>
            <a:p>
              <a:endParaRPr lang="en-US"/>
            </a:p>
          </p:txBody>
        </p:sp>
        <p:sp>
          <p:nvSpPr>
            <p:cNvPr id="272476" name="Line 92"/>
            <p:cNvSpPr>
              <a:spLocks noChangeShapeType="1"/>
            </p:cNvSpPr>
            <p:nvPr/>
          </p:nvSpPr>
          <p:spPr bwMode="auto">
            <a:xfrm flipV="1">
              <a:off x="624" y="1152"/>
              <a:ext cx="0" cy="1536"/>
            </a:xfrm>
            <a:prstGeom prst="line">
              <a:avLst/>
            </a:prstGeom>
            <a:noFill/>
            <a:ln w="28575" cap="sq">
              <a:solidFill>
                <a:schemeClr val="tx1"/>
              </a:solidFill>
              <a:round/>
              <a:headEnd type="none" w="sm" len="sm"/>
              <a:tailEnd type="triangle" w="lg" len="lg"/>
            </a:ln>
            <a:effectLst/>
          </p:spPr>
          <p:txBody>
            <a:bodyPr vert="horz" wrap="none" lIns="91440" tIns="45720" rIns="91440" bIns="45720" numCol="1" anchor="ctr" anchorCtr="0" compatLnSpc="1">
              <a:prstTxWarp prst="textNoShape">
                <a:avLst/>
              </a:prstTxWarp>
            </a:bodyPr>
            <a:lstStyle/>
            <a:p>
              <a:endParaRPr lang="en-US"/>
            </a:p>
          </p:txBody>
        </p:sp>
        <p:sp>
          <p:nvSpPr>
            <p:cNvPr id="272475" name="Text Box 91"/>
            <p:cNvSpPr txBox="1">
              <a:spLocks noChangeArrowheads="1"/>
            </p:cNvSpPr>
            <p:nvPr/>
          </p:nvSpPr>
          <p:spPr bwMode="auto">
            <a:xfrm>
              <a:off x="326" y="1754"/>
              <a:ext cx="212" cy="288"/>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74" name="Text Box 90"/>
            <p:cNvSpPr txBox="1">
              <a:spLocks noChangeArrowheads="1"/>
            </p:cNvSpPr>
            <p:nvPr/>
          </p:nvSpPr>
          <p:spPr bwMode="auto">
            <a:xfrm>
              <a:off x="2054" y="2714"/>
              <a:ext cx="255" cy="288"/>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V</a:t>
              </a:r>
              <a:endParaRPr kumimoji="0" lang="en-US" sz="1800" b="0" i="0" u="none" strike="noStrike" cap="none" normalizeH="0" baseline="0" smtClean="0">
                <a:ln>
                  <a:noFill/>
                </a:ln>
                <a:solidFill>
                  <a:schemeClr val="tx1"/>
                </a:solidFill>
                <a:effectLst/>
                <a:latin typeface="Arial" pitchFamily="34" charset="0"/>
              </a:endParaRPr>
            </a:p>
          </p:txBody>
        </p:sp>
      </p:grpSp>
      <p:sp>
        <p:nvSpPr>
          <p:cNvPr id="272472" name="Text Box 88"/>
          <p:cNvSpPr txBox="1">
            <a:spLocks noChangeArrowheads="1"/>
          </p:cNvSpPr>
          <p:nvPr/>
        </p:nvSpPr>
        <p:spPr bwMode="auto">
          <a:xfrm>
            <a:off x="2667000" y="2362200"/>
            <a:ext cx="33655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71" name="Text Box 87"/>
          <p:cNvSpPr txBox="1">
            <a:spLocks noChangeArrowheads="1"/>
          </p:cNvSpPr>
          <p:nvPr/>
        </p:nvSpPr>
        <p:spPr bwMode="auto">
          <a:xfrm>
            <a:off x="2743200" y="3505200"/>
            <a:ext cx="33655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70" name="Text Box 86"/>
          <p:cNvSpPr txBox="1">
            <a:spLocks noChangeArrowheads="1"/>
          </p:cNvSpPr>
          <p:nvPr/>
        </p:nvSpPr>
        <p:spPr bwMode="auto">
          <a:xfrm>
            <a:off x="3581400" y="4495800"/>
            <a:ext cx="33655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69" name="Text Box 85"/>
          <p:cNvSpPr txBox="1">
            <a:spLocks noChangeArrowheads="1"/>
          </p:cNvSpPr>
          <p:nvPr/>
        </p:nvSpPr>
        <p:spPr bwMode="auto">
          <a:xfrm>
            <a:off x="4800600" y="4495800"/>
            <a:ext cx="48895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68" name="Line 84"/>
          <p:cNvSpPr>
            <a:spLocks noChangeShapeType="1"/>
          </p:cNvSpPr>
          <p:nvPr/>
        </p:nvSpPr>
        <p:spPr bwMode="auto">
          <a:xfrm flipV="1">
            <a:off x="3810000" y="2667000"/>
            <a:ext cx="0" cy="1066800"/>
          </a:xfrm>
          <a:prstGeom prst="line">
            <a:avLst/>
          </a:prstGeom>
          <a:noFill/>
          <a:ln w="28575" cap="sq">
            <a:solidFill>
              <a:schemeClr val="tx1"/>
            </a:solidFill>
            <a:round/>
            <a:headEnd type="none" w="sm" len="sm"/>
            <a:tailEnd type="triangle" w="lg" len="lg"/>
          </a:ln>
          <a:effectLst/>
        </p:spPr>
        <p:txBody>
          <a:bodyPr vert="horz" wrap="none" lIns="91440" tIns="45720" rIns="91440" bIns="45720" numCol="1" anchor="ctr" anchorCtr="0" compatLnSpc="1">
            <a:prstTxWarp prst="textNoShape">
              <a:avLst/>
            </a:prstTxWarp>
          </a:bodyPr>
          <a:lstStyle/>
          <a:p>
            <a:endParaRPr lang="en-US"/>
          </a:p>
        </p:txBody>
      </p:sp>
      <p:sp>
        <p:nvSpPr>
          <p:cNvPr id="272467" name="Line 83"/>
          <p:cNvSpPr>
            <a:spLocks noChangeShapeType="1"/>
          </p:cNvSpPr>
          <p:nvPr/>
        </p:nvSpPr>
        <p:spPr bwMode="auto">
          <a:xfrm>
            <a:off x="3810000" y="2667000"/>
            <a:ext cx="1371600" cy="0"/>
          </a:xfrm>
          <a:prstGeom prst="line">
            <a:avLst/>
          </a:prstGeom>
          <a:noFill/>
          <a:ln w="28575" cap="sq">
            <a:solidFill>
              <a:schemeClr val="tx1"/>
            </a:solidFill>
            <a:round/>
            <a:headEnd type="none" w="sm" len="sm"/>
            <a:tailEnd type="triangle" w="lg" len="lg"/>
          </a:ln>
          <a:effectLst/>
        </p:spPr>
        <p:txBody>
          <a:bodyPr vert="horz" wrap="none" lIns="91440" tIns="45720" rIns="91440" bIns="45720" numCol="1" anchor="ctr" anchorCtr="0" compatLnSpc="1">
            <a:prstTxWarp prst="textNoShape">
              <a:avLst/>
            </a:prstTxWarp>
          </a:bodyPr>
          <a:lstStyle/>
          <a:p>
            <a:endParaRPr lang="en-US"/>
          </a:p>
        </p:txBody>
      </p:sp>
      <p:sp>
        <p:nvSpPr>
          <p:cNvPr id="272466" name="Line 82"/>
          <p:cNvSpPr>
            <a:spLocks noChangeShapeType="1"/>
          </p:cNvSpPr>
          <p:nvPr/>
        </p:nvSpPr>
        <p:spPr bwMode="auto">
          <a:xfrm>
            <a:off x="5181600" y="2667000"/>
            <a:ext cx="0" cy="1066800"/>
          </a:xfrm>
          <a:prstGeom prst="line">
            <a:avLst/>
          </a:prstGeom>
          <a:noFill/>
          <a:ln w="28575" cap="sq">
            <a:solidFill>
              <a:schemeClr val="tx1"/>
            </a:solidFill>
            <a:round/>
            <a:headEnd type="none" w="sm" len="sm"/>
            <a:tailEnd type="triangle" w="lg" len="lg"/>
          </a:ln>
          <a:effectLst/>
        </p:spPr>
        <p:txBody>
          <a:bodyPr vert="horz" wrap="none" lIns="91440" tIns="45720" rIns="91440" bIns="45720" numCol="1" anchor="ctr" anchorCtr="0" compatLnSpc="1">
            <a:prstTxWarp prst="textNoShape">
              <a:avLst/>
            </a:prstTxWarp>
          </a:bodyPr>
          <a:lstStyle/>
          <a:p>
            <a:endParaRPr lang="en-US"/>
          </a:p>
        </p:txBody>
      </p:sp>
      <p:sp>
        <p:nvSpPr>
          <p:cNvPr id="272465" name="Line 81"/>
          <p:cNvSpPr>
            <a:spLocks noChangeShapeType="1"/>
          </p:cNvSpPr>
          <p:nvPr/>
        </p:nvSpPr>
        <p:spPr bwMode="auto">
          <a:xfrm flipH="1">
            <a:off x="3810000" y="3733800"/>
            <a:ext cx="1371600" cy="0"/>
          </a:xfrm>
          <a:prstGeom prst="line">
            <a:avLst/>
          </a:prstGeom>
          <a:noFill/>
          <a:ln w="28575" cap="sq">
            <a:solidFill>
              <a:schemeClr val="tx1"/>
            </a:solidFill>
            <a:round/>
            <a:headEnd type="none" w="sm" len="sm"/>
            <a:tailEnd type="triangle" w="lg" len="lg"/>
          </a:ln>
          <a:effectLst/>
        </p:spPr>
        <p:txBody>
          <a:bodyPr vert="horz" wrap="none" lIns="91440" tIns="45720" rIns="91440" bIns="45720" numCol="1" anchor="ctr" anchorCtr="0" compatLnSpc="1">
            <a:prstTxWarp prst="textNoShape">
              <a:avLst/>
            </a:prstTxWarp>
          </a:bodyPr>
          <a:lstStyle/>
          <a:p>
            <a:endParaRPr lang="en-US"/>
          </a:p>
        </p:txBody>
      </p:sp>
      <p:sp>
        <p:nvSpPr>
          <p:cNvPr id="272464" name="Text Box 80"/>
          <p:cNvSpPr txBox="1">
            <a:spLocks noChangeArrowheads="1"/>
          </p:cNvSpPr>
          <p:nvPr/>
        </p:nvSpPr>
        <p:spPr bwMode="auto">
          <a:xfrm>
            <a:off x="3352800" y="3657600"/>
            <a:ext cx="404813"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63" name="Text Box 79"/>
          <p:cNvSpPr txBox="1">
            <a:spLocks noChangeArrowheads="1"/>
          </p:cNvSpPr>
          <p:nvPr/>
        </p:nvSpPr>
        <p:spPr bwMode="auto">
          <a:xfrm>
            <a:off x="3352800" y="2286000"/>
            <a:ext cx="38735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62" name="Text Box 78"/>
          <p:cNvSpPr txBox="1">
            <a:spLocks noChangeArrowheads="1"/>
          </p:cNvSpPr>
          <p:nvPr/>
        </p:nvSpPr>
        <p:spPr bwMode="auto">
          <a:xfrm>
            <a:off x="5257800" y="2286000"/>
            <a:ext cx="38735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61" name="Text Box 77"/>
          <p:cNvSpPr txBox="1">
            <a:spLocks noChangeArrowheads="1"/>
          </p:cNvSpPr>
          <p:nvPr/>
        </p:nvSpPr>
        <p:spPr bwMode="auto">
          <a:xfrm>
            <a:off x="5257800" y="3733800"/>
            <a:ext cx="404813"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endParaRPr>
          </a:p>
        </p:txBody>
      </p:sp>
      <p:sp>
        <p:nvSpPr>
          <p:cNvPr id="272459" name="Rectangle 75"/>
          <p:cNvSpPr>
            <a:spLocks noChangeArrowheads="1"/>
          </p:cNvSpPr>
          <p:nvPr/>
        </p:nvSpPr>
        <p:spPr bwMode="auto">
          <a:xfrm>
            <a:off x="914400" y="4953000"/>
            <a:ext cx="7772400" cy="15240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800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Starting at point A on the diagram, describe the cycle, and, calculate the work done by the system in the completion of one cycle.</a:t>
            </a:r>
            <a:endParaRPr kumimoji="0" lang="en-US" sz="2400" b="0" i="0" u="none" strike="noStrike" cap="none" normalizeH="0" baseline="0" dirty="0" smtClean="0">
              <a:ln>
                <a:noFill/>
              </a:ln>
              <a:solidFill>
                <a:schemeClr val="tx1"/>
              </a:solidFill>
              <a:effectLst/>
              <a:latin typeface="Arial" pitchFamily="34" charset="0"/>
            </a:endParaRPr>
          </a:p>
        </p:txBody>
      </p:sp>
      <p:sp>
        <p:nvSpPr>
          <p:cNvPr id="144" name="Rectangle 143"/>
          <p:cNvSpPr/>
          <p:nvPr/>
        </p:nvSpPr>
        <p:spPr>
          <a:xfrm>
            <a:off x="1143000" y="5105400"/>
            <a:ext cx="7543800" cy="923330"/>
          </a:xfrm>
          <a:prstGeom prst="rect">
            <a:avLst/>
          </a:prstGeom>
        </p:spPr>
        <p:txBody>
          <a:bodyPr wrap="square">
            <a:spAutoFit/>
          </a:bodyPr>
          <a:lstStyle/>
          <a:p>
            <a:r>
              <a:rPr lang="en-US" dirty="0"/>
              <a:t>From A to B, the volume is kept constant (</a:t>
            </a:r>
            <a:r>
              <a:rPr lang="en-US" dirty="0" err="1"/>
              <a:t>isovolumetric</a:t>
            </a:r>
            <a:r>
              <a:rPr lang="en-US" dirty="0"/>
              <a:t>) as the pressure increases. This can be achieved by heating the gas. Since </a:t>
            </a:r>
            <a:r>
              <a:rPr lang="en-US" dirty="0">
                <a:sym typeface="Symbol"/>
              </a:rPr>
              <a:t></a:t>
            </a:r>
            <a:r>
              <a:rPr lang="en-US" dirty="0"/>
              <a:t>V = 0, then no work is done by the gas, W = 0.</a:t>
            </a:r>
          </a:p>
        </p:txBody>
      </p:sp>
      <p:sp>
        <p:nvSpPr>
          <p:cNvPr id="145" name="Rectangle 144"/>
          <p:cNvSpPr/>
          <p:nvPr/>
        </p:nvSpPr>
        <p:spPr>
          <a:xfrm>
            <a:off x="533400" y="5029200"/>
            <a:ext cx="8001000" cy="1200329"/>
          </a:xfrm>
          <a:prstGeom prst="rect">
            <a:avLst/>
          </a:prstGeom>
        </p:spPr>
        <p:txBody>
          <a:bodyPr wrap="square">
            <a:spAutoFit/>
          </a:bodyPr>
          <a:lstStyle/>
          <a:p>
            <a:r>
              <a:rPr lang="en-US" dirty="0"/>
              <a:t>From B to C, the gas expands (volume increases) (isobaric expansion) while the pressure is kept constant. The amount of work done by the gas is given by the area under the 6 </a:t>
            </a:r>
            <a:r>
              <a:rPr lang="en-US" dirty="0" err="1"/>
              <a:t>kPa</a:t>
            </a:r>
            <a:r>
              <a:rPr lang="en-US" dirty="0"/>
              <a:t> isobar. </a:t>
            </a:r>
            <a:endParaRPr lang="en-US" dirty="0" smtClean="0"/>
          </a:p>
          <a:p>
            <a:endParaRPr lang="en-US" dirty="0"/>
          </a:p>
        </p:txBody>
      </p:sp>
      <p:sp>
        <p:nvSpPr>
          <p:cNvPr id="146" name="Rectangle 145"/>
          <p:cNvSpPr/>
          <p:nvPr/>
        </p:nvSpPr>
        <p:spPr>
          <a:xfrm>
            <a:off x="533400" y="5029200"/>
            <a:ext cx="8153400" cy="923330"/>
          </a:xfrm>
          <a:prstGeom prst="rect">
            <a:avLst/>
          </a:prstGeom>
        </p:spPr>
        <p:txBody>
          <a:bodyPr wrap="square">
            <a:spAutoFit/>
          </a:bodyPr>
          <a:lstStyle/>
          <a:p>
            <a:r>
              <a:rPr lang="en-US" dirty="0"/>
              <a:t>Now, we have that W = p </a:t>
            </a:r>
            <a:r>
              <a:rPr lang="en-US" dirty="0">
                <a:sym typeface="Symbol"/>
              </a:rPr>
              <a:t></a:t>
            </a:r>
            <a:r>
              <a:rPr lang="en-US" dirty="0"/>
              <a:t>V </a:t>
            </a:r>
            <a:endParaRPr lang="en-US" dirty="0" smtClean="0"/>
          </a:p>
          <a:p>
            <a:r>
              <a:rPr lang="en-US" dirty="0" smtClean="0"/>
              <a:t>So </a:t>
            </a:r>
            <a:r>
              <a:rPr lang="en-US" dirty="0"/>
              <a:t>that W = 6 </a:t>
            </a:r>
            <a:r>
              <a:rPr lang="en-US" dirty="0" err="1"/>
              <a:t>kPa</a:t>
            </a:r>
            <a:r>
              <a:rPr lang="en-US" dirty="0"/>
              <a:t>. (10 - 4) m</a:t>
            </a:r>
            <a:r>
              <a:rPr lang="en-US" baseline="30000" dirty="0"/>
              <a:t>3</a:t>
            </a:r>
            <a:r>
              <a:rPr lang="en-US" dirty="0"/>
              <a:t>	</a:t>
            </a:r>
            <a:endParaRPr lang="en-US" dirty="0" smtClean="0"/>
          </a:p>
          <a:p>
            <a:r>
              <a:rPr lang="en-US" dirty="0" smtClean="0"/>
              <a:t>                 </a:t>
            </a:r>
            <a:r>
              <a:rPr lang="en-US" dirty="0"/>
              <a:t>= 36,000J</a:t>
            </a:r>
          </a:p>
        </p:txBody>
      </p:sp>
      <p:sp>
        <p:nvSpPr>
          <p:cNvPr id="25" name="Rectangle 24"/>
          <p:cNvSpPr/>
          <p:nvPr/>
        </p:nvSpPr>
        <p:spPr>
          <a:xfrm>
            <a:off x="685800" y="5029200"/>
            <a:ext cx="7696200" cy="646331"/>
          </a:xfrm>
          <a:prstGeom prst="rect">
            <a:avLst/>
          </a:prstGeom>
        </p:spPr>
        <p:txBody>
          <a:bodyPr wrap="square">
            <a:spAutoFit/>
          </a:bodyPr>
          <a:lstStyle/>
          <a:p>
            <a:r>
              <a:rPr lang="en-US" dirty="0" smtClean="0"/>
              <a:t>From C to D, the gas is cooled to keep the volume constant as the pressure is decreased (</a:t>
            </a:r>
            <a:r>
              <a:rPr lang="en-US" dirty="0" err="1" smtClean="0"/>
              <a:t>isovolumetric</a:t>
            </a:r>
            <a:r>
              <a:rPr lang="en-US" dirty="0" smtClean="0"/>
              <a:t>)</a:t>
            </a:r>
            <a:endParaRPr lang="en-US" dirty="0"/>
          </a:p>
        </p:txBody>
      </p:sp>
      <p:sp>
        <p:nvSpPr>
          <p:cNvPr id="26" name="Rectangle 25"/>
          <p:cNvSpPr/>
          <p:nvPr/>
        </p:nvSpPr>
        <p:spPr>
          <a:xfrm>
            <a:off x="609600" y="5181600"/>
            <a:ext cx="7620000" cy="369332"/>
          </a:xfrm>
          <a:prstGeom prst="rect">
            <a:avLst/>
          </a:prstGeom>
        </p:spPr>
        <p:txBody>
          <a:bodyPr wrap="square">
            <a:spAutoFit/>
          </a:bodyPr>
          <a:lstStyle/>
          <a:p>
            <a:r>
              <a:rPr lang="en-US" dirty="0" smtClean="0"/>
              <a:t>Again </a:t>
            </a:r>
            <a:r>
              <a:rPr lang="en-US" dirty="0" smtClean="0">
                <a:sym typeface="Symbol"/>
              </a:rPr>
              <a:t></a:t>
            </a:r>
            <a:r>
              <a:rPr lang="en-US" dirty="0" smtClean="0"/>
              <a:t>V = 0 and no work is done by the gas, W = 0</a:t>
            </a:r>
            <a:endParaRPr lang="en-US" dirty="0"/>
          </a:p>
        </p:txBody>
      </p:sp>
      <p:sp>
        <p:nvSpPr>
          <p:cNvPr id="27" name="Rectangle 26"/>
          <p:cNvSpPr/>
          <p:nvPr/>
        </p:nvSpPr>
        <p:spPr>
          <a:xfrm>
            <a:off x="762000" y="5029200"/>
            <a:ext cx="7620000" cy="923330"/>
          </a:xfrm>
          <a:prstGeom prst="rect">
            <a:avLst/>
          </a:prstGeom>
        </p:spPr>
        <p:txBody>
          <a:bodyPr wrap="square">
            <a:spAutoFit/>
          </a:bodyPr>
          <a:lstStyle/>
          <a:p>
            <a:r>
              <a:rPr lang="en-US" dirty="0" smtClean="0"/>
              <a:t>From D to A, the gas is compressed </a:t>
            </a:r>
            <a:r>
              <a:rPr lang="en-US" dirty="0" smtClean="0"/>
              <a:t>while </a:t>
            </a:r>
            <a:r>
              <a:rPr lang="en-US" dirty="0" smtClean="0"/>
              <a:t>the pressure is kept constant</a:t>
            </a:r>
            <a:r>
              <a:rPr lang="en-US" dirty="0" smtClean="0"/>
              <a:t>.</a:t>
            </a:r>
            <a:r>
              <a:rPr lang="en-US" dirty="0" smtClean="0"/>
              <a:t> (isobaric compression)</a:t>
            </a:r>
            <a:r>
              <a:rPr lang="en-US" dirty="0" smtClean="0"/>
              <a:t> </a:t>
            </a:r>
            <a:r>
              <a:rPr lang="en-US" dirty="0" smtClean="0"/>
              <a:t>The amount of work done on the gas is given by the area under the 2 </a:t>
            </a:r>
            <a:r>
              <a:rPr lang="en-US" dirty="0" err="1" smtClean="0"/>
              <a:t>kPa</a:t>
            </a:r>
            <a:r>
              <a:rPr lang="en-US" dirty="0" smtClean="0"/>
              <a:t> isobar. </a:t>
            </a:r>
            <a:endParaRPr lang="en-US" dirty="0"/>
          </a:p>
        </p:txBody>
      </p:sp>
      <p:sp>
        <p:nvSpPr>
          <p:cNvPr id="28" name="Rectangle 27"/>
          <p:cNvSpPr/>
          <p:nvPr/>
        </p:nvSpPr>
        <p:spPr>
          <a:xfrm>
            <a:off x="609600" y="4953000"/>
            <a:ext cx="8001000" cy="1200329"/>
          </a:xfrm>
          <a:prstGeom prst="rect">
            <a:avLst/>
          </a:prstGeom>
        </p:spPr>
        <p:txBody>
          <a:bodyPr wrap="square">
            <a:spAutoFit/>
          </a:bodyPr>
          <a:lstStyle/>
          <a:p>
            <a:r>
              <a:rPr lang="en-US" dirty="0" smtClean="0"/>
              <a:t>Again, using the fact that W = p </a:t>
            </a:r>
            <a:r>
              <a:rPr lang="en-US" dirty="0" smtClean="0">
                <a:sym typeface="Symbol"/>
              </a:rPr>
              <a:t></a:t>
            </a:r>
            <a:r>
              <a:rPr lang="en-US" dirty="0" smtClean="0"/>
              <a:t>V </a:t>
            </a:r>
          </a:p>
          <a:p>
            <a:r>
              <a:rPr lang="en-US" dirty="0" smtClean="0"/>
              <a:t>we have that W = 2 </a:t>
            </a:r>
            <a:r>
              <a:rPr lang="en-US" dirty="0" err="1" smtClean="0"/>
              <a:t>kPa</a:t>
            </a:r>
            <a:r>
              <a:rPr lang="en-US" dirty="0" smtClean="0"/>
              <a:t>. (4 -10) m</a:t>
            </a:r>
            <a:r>
              <a:rPr lang="en-US" baseline="30000" dirty="0" smtClean="0"/>
              <a:t>3 </a:t>
            </a:r>
            <a:endParaRPr lang="en-US" dirty="0" smtClean="0"/>
          </a:p>
          <a:p>
            <a:r>
              <a:rPr lang="en-US" baseline="30000" dirty="0" smtClean="0"/>
              <a:t>                                        = </a:t>
            </a:r>
            <a:r>
              <a:rPr lang="en-US" dirty="0" smtClean="0"/>
              <a:t>- 12,000 J </a:t>
            </a:r>
            <a:br>
              <a:rPr lang="en-US" dirty="0" smtClean="0"/>
            </a:br>
            <a:endParaRPr lang="en-US" dirty="0"/>
          </a:p>
        </p:txBody>
      </p:sp>
      <p:sp>
        <p:nvSpPr>
          <p:cNvPr id="29" name="Rectangle 28"/>
          <p:cNvSpPr/>
          <p:nvPr/>
        </p:nvSpPr>
        <p:spPr>
          <a:xfrm>
            <a:off x="609600" y="5181600"/>
            <a:ext cx="7696200" cy="369332"/>
          </a:xfrm>
          <a:prstGeom prst="rect">
            <a:avLst/>
          </a:prstGeom>
        </p:spPr>
        <p:txBody>
          <a:bodyPr wrap="square">
            <a:spAutoFit/>
          </a:bodyPr>
          <a:lstStyle/>
          <a:p>
            <a:r>
              <a:rPr lang="en-US" dirty="0" smtClean="0">
                <a:solidFill>
                  <a:srgbClr val="FF0000"/>
                </a:solidFill>
              </a:rPr>
              <a:t>the net work done by the gas is therefore 36,000 J – 12,000 J =24,000 J.</a:t>
            </a:r>
            <a:endParaRPr lang="en-US" dirty="0">
              <a:solidFill>
                <a:srgbClr val="FF0000"/>
              </a:solidFill>
            </a:endParaRPr>
          </a:p>
        </p:txBody>
      </p:sp>
      <p:sp>
        <p:nvSpPr>
          <p:cNvPr id="30" name="Rectangle 29"/>
          <p:cNvSpPr/>
          <p:nvPr/>
        </p:nvSpPr>
        <p:spPr>
          <a:xfrm>
            <a:off x="1905000" y="4953000"/>
            <a:ext cx="4572000" cy="1477328"/>
          </a:xfrm>
          <a:prstGeom prst="rect">
            <a:avLst/>
          </a:prstGeom>
        </p:spPr>
        <p:txBody>
          <a:bodyPr>
            <a:spAutoFit/>
          </a:bodyPr>
          <a:lstStyle/>
          <a:p>
            <a:r>
              <a:rPr lang="en-US" dirty="0" smtClean="0">
                <a:solidFill>
                  <a:schemeClr val="accent2">
                    <a:lumMod val="60000"/>
                    <a:lumOff val="40000"/>
                  </a:schemeClr>
                </a:solidFill>
              </a:rPr>
              <a:t>Note - Because </a:t>
            </a:r>
            <a:r>
              <a:rPr lang="en-US" dirty="0" smtClean="0">
                <a:solidFill>
                  <a:schemeClr val="accent2">
                    <a:lumMod val="60000"/>
                    <a:lumOff val="40000"/>
                  </a:schemeClr>
                </a:solidFill>
              </a:rPr>
              <a:t>the cycle is traced in a clockwise direction, the net work done on the surroundings is positive. If the cycle was traced in a counter-clockwise direction, the work done would be negative</a:t>
            </a:r>
            <a:endParaRPr lang="en-US" dirty="0">
              <a:solidFill>
                <a:schemeClr val="accent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724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24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24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247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24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24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7246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724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7246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7246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7246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7246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27246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272459">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272459">
                                            <p:txEl>
                                              <p:pRg st="0" end="0"/>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5" presetClass="entr" presetSubtype="0" fill="hold" grpId="0" nodeType="clickEffect">
                                  <p:stCondLst>
                                    <p:cond delay="0"/>
                                  </p:stCondLst>
                                  <p:childTnLst>
                                    <p:set>
                                      <p:cBhvr>
                                        <p:cTn id="66" dur="1" fill="hold">
                                          <p:stCondLst>
                                            <p:cond delay="0"/>
                                          </p:stCondLst>
                                        </p:cTn>
                                        <p:tgtEl>
                                          <p:spTgt spid="144"/>
                                        </p:tgtEl>
                                        <p:attrNameLst>
                                          <p:attrName>style.visibility</p:attrName>
                                        </p:attrNameLst>
                                      </p:cBhvr>
                                      <p:to>
                                        <p:strVal val="visible"/>
                                      </p:to>
                                    </p:set>
                                    <p:anim calcmode="lin" valueType="num">
                                      <p:cBhvr>
                                        <p:cTn id="67" dur="1000" fill="hold"/>
                                        <p:tgtEl>
                                          <p:spTgt spid="144"/>
                                        </p:tgtEl>
                                        <p:attrNameLst>
                                          <p:attrName>ppt_w</p:attrName>
                                        </p:attrNameLst>
                                      </p:cBhvr>
                                      <p:tavLst>
                                        <p:tav tm="0">
                                          <p:val>
                                            <p:fltVal val="0"/>
                                          </p:val>
                                        </p:tav>
                                        <p:tav tm="100000">
                                          <p:val>
                                            <p:strVal val="#ppt_w"/>
                                          </p:val>
                                        </p:tav>
                                      </p:tavLst>
                                    </p:anim>
                                    <p:anim calcmode="lin" valueType="num">
                                      <p:cBhvr>
                                        <p:cTn id="68" dur="1000" fill="hold"/>
                                        <p:tgtEl>
                                          <p:spTgt spid="144"/>
                                        </p:tgtEl>
                                        <p:attrNameLst>
                                          <p:attrName>ppt_h</p:attrName>
                                        </p:attrNameLst>
                                      </p:cBhvr>
                                      <p:tavLst>
                                        <p:tav tm="0">
                                          <p:val>
                                            <p:fltVal val="0"/>
                                          </p:val>
                                        </p:tav>
                                        <p:tav tm="100000">
                                          <p:val>
                                            <p:strVal val="#ppt_h"/>
                                          </p:val>
                                        </p:tav>
                                      </p:tavLst>
                                    </p:anim>
                                    <p:anim calcmode="lin" valueType="num">
                                      <p:cBhvr>
                                        <p:cTn id="69" dur="1000" fill="hold"/>
                                        <p:tgtEl>
                                          <p:spTgt spid="144"/>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1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44"/>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5" presetClass="entr" presetSubtype="0" fill="hold" grpId="0" nodeType="clickEffect">
                                  <p:stCondLst>
                                    <p:cond delay="0"/>
                                  </p:stCondLst>
                                  <p:childTnLst>
                                    <p:set>
                                      <p:cBhvr>
                                        <p:cTn id="78" dur="1" fill="hold">
                                          <p:stCondLst>
                                            <p:cond delay="0"/>
                                          </p:stCondLst>
                                        </p:cTn>
                                        <p:tgtEl>
                                          <p:spTgt spid="145"/>
                                        </p:tgtEl>
                                        <p:attrNameLst>
                                          <p:attrName>style.visibility</p:attrName>
                                        </p:attrNameLst>
                                      </p:cBhvr>
                                      <p:to>
                                        <p:strVal val="visible"/>
                                      </p:to>
                                    </p:set>
                                    <p:anim calcmode="lin" valueType="num">
                                      <p:cBhvr>
                                        <p:cTn id="79" dur="1000" fill="hold"/>
                                        <p:tgtEl>
                                          <p:spTgt spid="145"/>
                                        </p:tgtEl>
                                        <p:attrNameLst>
                                          <p:attrName>ppt_w</p:attrName>
                                        </p:attrNameLst>
                                      </p:cBhvr>
                                      <p:tavLst>
                                        <p:tav tm="0">
                                          <p:val>
                                            <p:fltVal val="0"/>
                                          </p:val>
                                        </p:tav>
                                        <p:tav tm="100000">
                                          <p:val>
                                            <p:strVal val="#ppt_w"/>
                                          </p:val>
                                        </p:tav>
                                      </p:tavLst>
                                    </p:anim>
                                    <p:anim calcmode="lin" valueType="num">
                                      <p:cBhvr>
                                        <p:cTn id="80" dur="1000" fill="hold"/>
                                        <p:tgtEl>
                                          <p:spTgt spid="145"/>
                                        </p:tgtEl>
                                        <p:attrNameLst>
                                          <p:attrName>ppt_h</p:attrName>
                                        </p:attrNameLst>
                                      </p:cBhvr>
                                      <p:tavLst>
                                        <p:tav tm="0">
                                          <p:val>
                                            <p:fltVal val="0"/>
                                          </p:val>
                                        </p:tav>
                                        <p:tav tm="100000">
                                          <p:val>
                                            <p:strVal val="#ppt_h"/>
                                          </p:val>
                                        </p:tav>
                                      </p:tavLst>
                                    </p:anim>
                                    <p:anim calcmode="lin" valueType="num">
                                      <p:cBhvr>
                                        <p:cTn id="81" dur="1000" fill="hold"/>
                                        <p:tgtEl>
                                          <p:spTgt spid="145"/>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14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145"/>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5" presetClass="entr" presetSubtype="0" fill="hold" grpId="0" nodeType="clickEffect">
                                  <p:stCondLst>
                                    <p:cond delay="0"/>
                                  </p:stCondLst>
                                  <p:childTnLst>
                                    <p:set>
                                      <p:cBhvr>
                                        <p:cTn id="90" dur="1" fill="hold">
                                          <p:stCondLst>
                                            <p:cond delay="0"/>
                                          </p:stCondLst>
                                        </p:cTn>
                                        <p:tgtEl>
                                          <p:spTgt spid="146"/>
                                        </p:tgtEl>
                                        <p:attrNameLst>
                                          <p:attrName>style.visibility</p:attrName>
                                        </p:attrNameLst>
                                      </p:cBhvr>
                                      <p:to>
                                        <p:strVal val="visible"/>
                                      </p:to>
                                    </p:set>
                                    <p:anim calcmode="lin" valueType="num">
                                      <p:cBhvr>
                                        <p:cTn id="91" dur="1000" fill="hold"/>
                                        <p:tgtEl>
                                          <p:spTgt spid="146"/>
                                        </p:tgtEl>
                                        <p:attrNameLst>
                                          <p:attrName>ppt_w</p:attrName>
                                        </p:attrNameLst>
                                      </p:cBhvr>
                                      <p:tavLst>
                                        <p:tav tm="0">
                                          <p:val>
                                            <p:fltVal val="0"/>
                                          </p:val>
                                        </p:tav>
                                        <p:tav tm="100000">
                                          <p:val>
                                            <p:strVal val="#ppt_w"/>
                                          </p:val>
                                        </p:tav>
                                      </p:tavLst>
                                    </p:anim>
                                    <p:anim calcmode="lin" valueType="num">
                                      <p:cBhvr>
                                        <p:cTn id="92" dur="1000" fill="hold"/>
                                        <p:tgtEl>
                                          <p:spTgt spid="146"/>
                                        </p:tgtEl>
                                        <p:attrNameLst>
                                          <p:attrName>ppt_h</p:attrName>
                                        </p:attrNameLst>
                                      </p:cBhvr>
                                      <p:tavLst>
                                        <p:tav tm="0">
                                          <p:val>
                                            <p:fltVal val="0"/>
                                          </p:val>
                                        </p:tav>
                                        <p:tav tm="100000">
                                          <p:val>
                                            <p:strVal val="#ppt_h"/>
                                          </p:val>
                                        </p:tav>
                                      </p:tavLst>
                                    </p:anim>
                                    <p:anim calcmode="lin" valueType="num">
                                      <p:cBhvr>
                                        <p:cTn id="93" dur="1000" fill="hold"/>
                                        <p:tgtEl>
                                          <p:spTgt spid="146"/>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1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146"/>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5" presetClass="entr" presetSubtype="0"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p:cTn id="103" dur="1000" fill="hold"/>
                                        <p:tgtEl>
                                          <p:spTgt spid="25"/>
                                        </p:tgtEl>
                                        <p:attrNameLst>
                                          <p:attrName>ppt_w</p:attrName>
                                        </p:attrNameLst>
                                      </p:cBhvr>
                                      <p:tavLst>
                                        <p:tav tm="0">
                                          <p:val>
                                            <p:fltVal val="0"/>
                                          </p:val>
                                        </p:tav>
                                        <p:tav tm="100000">
                                          <p:val>
                                            <p:strVal val="#ppt_w"/>
                                          </p:val>
                                        </p:tav>
                                      </p:tavLst>
                                    </p:anim>
                                    <p:anim calcmode="lin" valueType="num">
                                      <p:cBhvr>
                                        <p:cTn id="104" dur="1000" fill="hold"/>
                                        <p:tgtEl>
                                          <p:spTgt spid="25"/>
                                        </p:tgtEl>
                                        <p:attrNameLst>
                                          <p:attrName>ppt_h</p:attrName>
                                        </p:attrNameLst>
                                      </p:cBhvr>
                                      <p:tavLst>
                                        <p:tav tm="0">
                                          <p:val>
                                            <p:fltVal val="0"/>
                                          </p:val>
                                        </p:tav>
                                        <p:tav tm="100000">
                                          <p:val>
                                            <p:strVal val="#ppt_h"/>
                                          </p:val>
                                        </p:tav>
                                      </p:tavLst>
                                    </p:anim>
                                    <p:anim calcmode="lin" valueType="num">
                                      <p:cBhvr>
                                        <p:cTn id="105" dur="1000" fill="hold"/>
                                        <p:tgtEl>
                                          <p:spTgt spid="25"/>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2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25"/>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5" presetClass="entr" presetSubtype="0" fill="hold" grpId="0" nodeType="clickEffect">
                                  <p:stCondLst>
                                    <p:cond delay="0"/>
                                  </p:stCondLst>
                                  <p:childTnLst>
                                    <p:set>
                                      <p:cBhvr>
                                        <p:cTn id="114" dur="1" fill="hold">
                                          <p:stCondLst>
                                            <p:cond delay="0"/>
                                          </p:stCondLst>
                                        </p:cTn>
                                        <p:tgtEl>
                                          <p:spTgt spid="26"/>
                                        </p:tgtEl>
                                        <p:attrNameLst>
                                          <p:attrName>style.visibility</p:attrName>
                                        </p:attrNameLst>
                                      </p:cBhvr>
                                      <p:to>
                                        <p:strVal val="visible"/>
                                      </p:to>
                                    </p:set>
                                    <p:anim calcmode="lin" valueType="num">
                                      <p:cBhvr>
                                        <p:cTn id="115" dur="1000" fill="hold"/>
                                        <p:tgtEl>
                                          <p:spTgt spid="26"/>
                                        </p:tgtEl>
                                        <p:attrNameLst>
                                          <p:attrName>ppt_w</p:attrName>
                                        </p:attrNameLst>
                                      </p:cBhvr>
                                      <p:tavLst>
                                        <p:tav tm="0">
                                          <p:val>
                                            <p:fltVal val="0"/>
                                          </p:val>
                                        </p:tav>
                                        <p:tav tm="100000">
                                          <p:val>
                                            <p:strVal val="#ppt_w"/>
                                          </p:val>
                                        </p:tav>
                                      </p:tavLst>
                                    </p:anim>
                                    <p:anim calcmode="lin" valueType="num">
                                      <p:cBhvr>
                                        <p:cTn id="116" dur="1000" fill="hold"/>
                                        <p:tgtEl>
                                          <p:spTgt spid="26"/>
                                        </p:tgtEl>
                                        <p:attrNameLst>
                                          <p:attrName>ppt_h</p:attrName>
                                        </p:attrNameLst>
                                      </p:cBhvr>
                                      <p:tavLst>
                                        <p:tav tm="0">
                                          <p:val>
                                            <p:fltVal val="0"/>
                                          </p:val>
                                        </p:tav>
                                        <p:tav tm="100000">
                                          <p:val>
                                            <p:strVal val="#ppt_h"/>
                                          </p:val>
                                        </p:tav>
                                      </p:tavLst>
                                    </p:anim>
                                    <p:anim calcmode="lin" valueType="num">
                                      <p:cBhvr>
                                        <p:cTn id="117" dur="1000" fill="hold"/>
                                        <p:tgtEl>
                                          <p:spTgt spid="26"/>
                                        </p:tgtEl>
                                        <p:attrNameLst>
                                          <p:attrName>ppt_x</p:attrName>
                                        </p:attrNameLst>
                                      </p:cBhvr>
                                      <p:tavLst>
                                        <p:tav tm="0" fmla="#ppt_x+(cos(-2*pi*(1-$))*-#ppt_x-sin(-2*pi*(1-$))*(1-#ppt_y))*(1-$)">
                                          <p:val>
                                            <p:fltVal val="0"/>
                                          </p:val>
                                        </p:tav>
                                        <p:tav tm="100000">
                                          <p:val>
                                            <p:fltVal val="1"/>
                                          </p:val>
                                        </p:tav>
                                      </p:tavLst>
                                    </p:anim>
                                    <p:anim calcmode="lin" valueType="num">
                                      <p:cBhvr>
                                        <p:cTn id="118" dur="1000" fill="hold"/>
                                        <p:tgtEl>
                                          <p:spTgt spid="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1" nodeType="clickEffect">
                                  <p:stCondLst>
                                    <p:cond delay="0"/>
                                  </p:stCondLst>
                                  <p:childTnLst>
                                    <p:set>
                                      <p:cBhvr>
                                        <p:cTn id="122" dur="1" fill="hold">
                                          <p:stCondLst>
                                            <p:cond delay="0"/>
                                          </p:stCondLst>
                                        </p:cTn>
                                        <p:tgtEl>
                                          <p:spTgt spid="26"/>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5" presetClass="entr" presetSubtype="0" fill="hold" grpId="0" nodeType="click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p:cTn id="127" dur="1000" fill="hold"/>
                                        <p:tgtEl>
                                          <p:spTgt spid="27"/>
                                        </p:tgtEl>
                                        <p:attrNameLst>
                                          <p:attrName>ppt_w</p:attrName>
                                        </p:attrNameLst>
                                      </p:cBhvr>
                                      <p:tavLst>
                                        <p:tav tm="0">
                                          <p:val>
                                            <p:fltVal val="0"/>
                                          </p:val>
                                        </p:tav>
                                        <p:tav tm="100000">
                                          <p:val>
                                            <p:strVal val="#ppt_w"/>
                                          </p:val>
                                        </p:tav>
                                      </p:tavLst>
                                    </p:anim>
                                    <p:anim calcmode="lin" valueType="num">
                                      <p:cBhvr>
                                        <p:cTn id="128" dur="1000" fill="hold"/>
                                        <p:tgtEl>
                                          <p:spTgt spid="27"/>
                                        </p:tgtEl>
                                        <p:attrNameLst>
                                          <p:attrName>ppt_h</p:attrName>
                                        </p:attrNameLst>
                                      </p:cBhvr>
                                      <p:tavLst>
                                        <p:tav tm="0">
                                          <p:val>
                                            <p:fltVal val="0"/>
                                          </p:val>
                                        </p:tav>
                                        <p:tav tm="100000">
                                          <p:val>
                                            <p:strVal val="#ppt_h"/>
                                          </p:val>
                                        </p:tav>
                                      </p:tavLst>
                                    </p:anim>
                                    <p:anim calcmode="lin" valueType="num">
                                      <p:cBhvr>
                                        <p:cTn id="129" dur="1000" fill="hold"/>
                                        <p:tgtEl>
                                          <p:spTgt spid="27"/>
                                        </p:tgtEl>
                                        <p:attrNameLst>
                                          <p:attrName>ppt_x</p:attrName>
                                        </p:attrNameLst>
                                      </p:cBhvr>
                                      <p:tavLst>
                                        <p:tav tm="0" fmla="#ppt_x+(cos(-2*pi*(1-$))*-#ppt_x-sin(-2*pi*(1-$))*(1-#ppt_y))*(1-$)">
                                          <p:val>
                                            <p:fltVal val="0"/>
                                          </p:val>
                                        </p:tav>
                                        <p:tav tm="100000">
                                          <p:val>
                                            <p:fltVal val="1"/>
                                          </p:val>
                                        </p:tav>
                                      </p:tavLst>
                                    </p:anim>
                                    <p:anim calcmode="lin" valueType="num">
                                      <p:cBhvr>
                                        <p:cTn id="130" dur="1000" fill="hold"/>
                                        <p:tgtEl>
                                          <p:spTgt spid="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1" nodeType="clickEffect">
                                  <p:stCondLst>
                                    <p:cond delay="0"/>
                                  </p:stCondLst>
                                  <p:childTnLst>
                                    <p:set>
                                      <p:cBhvr>
                                        <p:cTn id="134" dur="1" fill="hold">
                                          <p:stCondLst>
                                            <p:cond delay="0"/>
                                          </p:stCondLst>
                                        </p:cTn>
                                        <p:tgtEl>
                                          <p:spTgt spid="27"/>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5" presetClass="entr" presetSubtype="0" fill="hold" grpId="0" nodeType="clickEffect">
                                  <p:stCondLst>
                                    <p:cond delay="0"/>
                                  </p:stCondLst>
                                  <p:childTnLst>
                                    <p:set>
                                      <p:cBhvr>
                                        <p:cTn id="138" dur="1" fill="hold">
                                          <p:stCondLst>
                                            <p:cond delay="0"/>
                                          </p:stCondLst>
                                        </p:cTn>
                                        <p:tgtEl>
                                          <p:spTgt spid="28"/>
                                        </p:tgtEl>
                                        <p:attrNameLst>
                                          <p:attrName>style.visibility</p:attrName>
                                        </p:attrNameLst>
                                      </p:cBhvr>
                                      <p:to>
                                        <p:strVal val="visible"/>
                                      </p:to>
                                    </p:set>
                                    <p:anim calcmode="lin" valueType="num">
                                      <p:cBhvr>
                                        <p:cTn id="139" dur="1000" fill="hold"/>
                                        <p:tgtEl>
                                          <p:spTgt spid="28"/>
                                        </p:tgtEl>
                                        <p:attrNameLst>
                                          <p:attrName>ppt_w</p:attrName>
                                        </p:attrNameLst>
                                      </p:cBhvr>
                                      <p:tavLst>
                                        <p:tav tm="0">
                                          <p:val>
                                            <p:fltVal val="0"/>
                                          </p:val>
                                        </p:tav>
                                        <p:tav tm="100000">
                                          <p:val>
                                            <p:strVal val="#ppt_w"/>
                                          </p:val>
                                        </p:tav>
                                      </p:tavLst>
                                    </p:anim>
                                    <p:anim calcmode="lin" valueType="num">
                                      <p:cBhvr>
                                        <p:cTn id="140" dur="1000" fill="hold"/>
                                        <p:tgtEl>
                                          <p:spTgt spid="28"/>
                                        </p:tgtEl>
                                        <p:attrNameLst>
                                          <p:attrName>ppt_h</p:attrName>
                                        </p:attrNameLst>
                                      </p:cBhvr>
                                      <p:tavLst>
                                        <p:tav tm="0">
                                          <p:val>
                                            <p:fltVal val="0"/>
                                          </p:val>
                                        </p:tav>
                                        <p:tav tm="100000">
                                          <p:val>
                                            <p:strVal val="#ppt_h"/>
                                          </p:val>
                                        </p:tav>
                                      </p:tavLst>
                                    </p:anim>
                                    <p:anim calcmode="lin" valueType="num">
                                      <p:cBhvr>
                                        <p:cTn id="141" dur="1000" fill="hold"/>
                                        <p:tgtEl>
                                          <p:spTgt spid="28"/>
                                        </p:tgtEl>
                                        <p:attrNameLst>
                                          <p:attrName>ppt_x</p:attrName>
                                        </p:attrNameLst>
                                      </p:cBhvr>
                                      <p:tavLst>
                                        <p:tav tm="0" fmla="#ppt_x+(cos(-2*pi*(1-$))*-#ppt_x-sin(-2*pi*(1-$))*(1-#ppt_y))*(1-$)">
                                          <p:val>
                                            <p:fltVal val="0"/>
                                          </p:val>
                                        </p:tav>
                                        <p:tav tm="100000">
                                          <p:val>
                                            <p:fltVal val="1"/>
                                          </p:val>
                                        </p:tav>
                                      </p:tavLst>
                                    </p:anim>
                                    <p:anim calcmode="lin" valueType="num">
                                      <p:cBhvr>
                                        <p:cTn id="142" dur="1000" fill="hold"/>
                                        <p:tgtEl>
                                          <p:spTgt spid="2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28"/>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5" presetClass="entr" presetSubtype="0" fill="hold" nodeType="clickEffect">
                                  <p:stCondLst>
                                    <p:cond delay="0"/>
                                  </p:stCondLst>
                                  <p:childTnLst>
                                    <p:set>
                                      <p:cBhvr>
                                        <p:cTn id="150" dur="1" fill="hold">
                                          <p:stCondLst>
                                            <p:cond delay="0"/>
                                          </p:stCondLst>
                                        </p:cTn>
                                        <p:tgtEl>
                                          <p:spTgt spid="29">
                                            <p:txEl>
                                              <p:pRg st="0" end="0"/>
                                            </p:txEl>
                                          </p:spTgt>
                                        </p:tgtEl>
                                        <p:attrNameLst>
                                          <p:attrName>style.visibility</p:attrName>
                                        </p:attrNameLst>
                                      </p:cBhvr>
                                      <p:to>
                                        <p:strVal val="visible"/>
                                      </p:to>
                                    </p:set>
                                    <p:anim calcmode="lin" valueType="num">
                                      <p:cBhvr>
                                        <p:cTn id="151" dur="10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152" dur="1000" fill="hold"/>
                                        <p:tgtEl>
                                          <p:spTgt spid="29">
                                            <p:txEl>
                                              <p:pRg st="0" end="0"/>
                                            </p:txEl>
                                          </p:spTgt>
                                        </p:tgtEl>
                                        <p:attrNameLst>
                                          <p:attrName>ppt_h</p:attrName>
                                        </p:attrNameLst>
                                      </p:cBhvr>
                                      <p:tavLst>
                                        <p:tav tm="0">
                                          <p:val>
                                            <p:fltVal val="0"/>
                                          </p:val>
                                        </p:tav>
                                        <p:tav tm="100000">
                                          <p:val>
                                            <p:strVal val="#ppt_h"/>
                                          </p:val>
                                        </p:tav>
                                      </p:tavLst>
                                    </p:anim>
                                    <p:anim calcmode="lin" valueType="num">
                                      <p:cBhvr>
                                        <p:cTn id="153" dur="1000" fill="hold"/>
                                        <p:tgtEl>
                                          <p:spTgt spid="2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4" dur="1000" fill="hold"/>
                                        <p:tgtEl>
                                          <p:spTgt spid="2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nodeType="clickEffect">
                                  <p:stCondLst>
                                    <p:cond delay="0"/>
                                  </p:stCondLst>
                                  <p:childTnLst>
                                    <p:set>
                                      <p:cBhvr>
                                        <p:cTn id="158" dur="1" fill="hold">
                                          <p:stCondLst>
                                            <p:cond delay="0"/>
                                          </p:stCondLst>
                                        </p:cTn>
                                        <p:tgtEl>
                                          <p:spTgt spid="29">
                                            <p:txEl>
                                              <p:pRg st="0" end="0"/>
                                            </p:txEl>
                                          </p:spTgt>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15" presetClass="entr" presetSubtype="0" fill="hold" grpId="0" nodeType="clickEffect">
                                  <p:stCondLst>
                                    <p:cond delay="0"/>
                                  </p:stCondLst>
                                  <p:childTnLst>
                                    <p:set>
                                      <p:cBhvr>
                                        <p:cTn id="162" dur="1" fill="hold">
                                          <p:stCondLst>
                                            <p:cond delay="0"/>
                                          </p:stCondLst>
                                        </p:cTn>
                                        <p:tgtEl>
                                          <p:spTgt spid="30"/>
                                        </p:tgtEl>
                                        <p:attrNameLst>
                                          <p:attrName>style.visibility</p:attrName>
                                        </p:attrNameLst>
                                      </p:cBhvr>
                                      <p:to>
                                        <p:strVal val="visible"/>
                                      </p:to>
                                    </p:set>
                                    <p:anim calcmode="lin" valueType="num">
                                      <p:cBhvr>
                                        <p:cTn id="163" dur="1000" fill="hold"/>
                                        <p:tgtEl>
                                          <p:spTgt spid="30"/>
                                        </p:tgtEl>
                                        <p:attrNameLst>
                                          <p:attrName>ppt_w</p:attrName>
                                        </p:attrNameLst>
                                      </p:cBhvr>
                                      <p:tavLst>
                                        <p:tav tm="0">
                                          <p:val>
                                            <p:fltVal val="0"/>
                                          </p:val>
                                        </p:tav>
                                        <p:tav tm="100000">
                                          <p:val>
                                            <p:strVal val="#ppt_w"/>
                                          </p:val>
                                        </p:tav>
                                      </p:tavLst>
                                    </p:anim>
                                    <p:anim calcmode="lin" valueType="num">
                                      <p:cBhvr>
                                        <p:cTn id="164" dur="1000" fill="hold"/>
                                        <p:tgtEl>
                                          <p:spTgt spid="30"/>
                                        </p:tgtEl>
                                        <p:attrNameLst>
                                          <p:attrName>ppt_h</p:attrName>
                                        </p:attrNameLst>
                                      </p:cBhvr>
                                      <p:tavLst>
                                        <p:tav tm="0">
                                          <p:val>
                                            <p:fltVal val="0"/>
                                          </p:val>
                                        </p:tav>
                                        <p:tav tm="100000">
                                          <p:val>
                                            <p:strVal val="#ppt_h"/>
                                          </p:val>
                                        </p:tav>
                                      </p:tavLst>
                                    </p:anim>
                                    <p:anim calcmode="lin" valueType="num">
                                      <p:cBhvr>
                                        <p:cTn id="165" dur="1000" fill="hold"/>
                                        <p:tgtEl>
                                          <p:spTgt spid="30"/>
                                        </p:tgtEl>
                                        <p:attrNameLst>
                                          <p:attrName>ppt_x</p:attrName>
                                        </p:attrNameLst>
                                      </p:cBhvr>
                                      <p:tavLst>
                                        <p:tav tm="0" fmla="#ppt_x+(cos(-2*pi*(1-$))*-#ppt_x-sin(-2*pi*(1-$))*(1-#ppt_y))*(1-$)">
                                          <p:val>
                                            <p:fltVal val="0"/>
                                          </p:val>
                                        </p:tav>
                                        <p:tav tm="100000">
                                          <p:val>
                                            <p:fltVal val="1"/>
                                          </p:val>
                                        </p:tav>
                                      </p:tavLst>
                                    </p:anim>
                                    <p:anim calcmode="lin" valueType="num">
                                      <p:cBhvr>
                                        <p:cTn id="166" dur="1000" fill="hold"/>
                                        <p:tgtEl>
                                          <p:spTgt spid="3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472" grpId="0" autoUpdateAnimBg="0"/>
      <p:bldP spid="272471" grpId="0" autoUpdateAnimBg="0"/>
      <p:bldP spid="272470" grpId="0" autoUpdateAnimBg="0"/>
      <p:bldP spid="272469" grpId="0" autoUpdateAnimBg="0"/>
      <p:bldP spid="272468" grpId="0" animBg="1"/>
      <p:bldP spid="272467" grpId="0" animBg="1"/>
      <p:bldP spid="272466" grpId="0" animBg="1"/>
      <p:bldP spid="272465" grpId="0" animBg="1"/>
      <p:bldP spid="272464" grpId="0" autoUpdateAnimBg="0"/>
      <p:bldP spid="272463" grpId="0" autoUpdateAnimBg="0"/>
      <p:bldP spid="272462" grpId="0" autoUpdateAnimBg="0"/>
      <p:bldP spid="272461" grpId="0" autoUpdateAnimBg="0"/>
      <p:bldP spid="272459" grpId="0" build="p" autoUpdateAnimBg="0"/>
      <p:bldP spid="272459" grpId="1" build="allAtOnce"/>
      <p:bldP spid="144" grpId="0"/>
      <p:bldP spid="144" grpId="1"/>
      <p:bldP spid="145" grpId="0"/>
      <p:bldP spid="145" grpId="1"/>
      <p:bldP spid="146" grpId="0"/>
      <p:bldP spid="146" grpId="1"/>
      <p:bldP spid="25" grpId="0"/>
      <p:bldP spid="25" grpId="1"/>
      <p:bldP spid="26" grpId="0"/>
      <p:bldP spid="26" grpId="1"/>
      <p:bldP spid="27" grpId="0"/>
      <p:bldP spid="27" grpId="1"/>
      <p:bldP spid="28" grpId="0"/>
      <p:bldP spid="28" grpId="1"/>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constant Temperature</a:t>
            </a:r>
            <a:endParaRPr lang="en-US" dirty="0"/>
          </a:p>
        </p:txBody>
      </p:sp>
      <p:sp>
        <p:nvSpPr>
          <p:cNvPr id="4" name="Rectangle 3"/>
          <p:cNvSpPr/>
          <p:nvPr/>
        </p:nvSpPr>
        <p:spPr>
          <a:xfrm>
            <a:off x="457200" y="1295400"/>
            <a:ext cx="7696200" cy="646331"/>
          </a:xfrm>
          <a:prstGeom prst="rect">
            <a:avLst/>
          </a:prstGeom>
        </p:spPr>
        <p:txBody>
          <a:bodyPr wrap="square">
            <a:spAutoFit/>
          </a:bodyPr>
          <a:lstStyle/>
          <a:p>
            <a:r>
              <a:rPr lang="en-US" dirty="0" smtClean="0"/>
              <a:t>A thermodynamic process in which the pressure and the volume are varied while the temperature is kept constant</a:t>
            </a:r>
            <a:endParaRPr lang="en-US" dirty="0"/>
          </a:p>
        </p:txBody>
      </p:sp>
      <p:pic>
        <p:nvPicPr>
          <p:cNvPr id="5" name="Picture 4" descr="isothermal.gif"/>
          <p:cNvPicPr>
            <a:picLocks noChangeAspect="1"/>
          </p:cNvPicPr>
          <p:nvPr/>
        </p:nvPicPr>
        <p:blipFill>
          <a:blip r:embed="rId2"/>
          <a:stretch>
            <a:fillRect/>
          </a:stretch>
        </p:blipFill>
        <p:spPr>
          <a:xfrm>
            <a:off x="609600" y="2057400"/>
            <a:ext cx="4281512" cy="379936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Isothermal changes</a:t>
            </a:r>
            <a:endParaRPr lang="en-US" dirty="0"/>
          </a:p>
        </p:txBody>
      </p:sp>
      <p:sp>
        <p:nvSpPr>
          <p:cNvPr id="3" name="Rectangle 2"/>
          <p:cNvSpPr/>
          <p:nvPr/>
        </p:nvSpPr>
        <p:spPr>
          <a:xfrm>
            <a:off x="457200" y="1752600"/>
            <a:ext cx="7696200" cy="4247317"/>
          </a:xfrm>
          <a:prstGeom prst="rect">
            <a:avLst/>
          </a:prstGeom>
        </p:spPr>
        <p:txBody>
          <a:bodyPr wrap="square">
            <a:spAutoFit/>
          </a:bodyPr>
          <a:lstStyle/>
          <a:p>
            <a:r>
              <a:rPr lang="en-US" dirty="0" smtClean="0"/>
              <a:t>when an ideal gas expands or is compressed at constant temperature, then the gas is said to undergo an isothermal expansion or compression</a:t>
            </a:r>
            <a:r>
              <a:rPr lang="en-US" dirty="0" smtClean="0"/>
              <a:t>.</a:t>
            </a:r>
          </a:p>
          <a:p>
            <a:endParaRPr lang="en-US" dirty="0" smtClean="0"/>
          </a:p>
          <a:p>
            <a:r>
              <a:rPr lang="en-US" dirty="0" smtClean="0"/>
              <a:t>The curve of an isothermal process represents a Boyle's Law </a:t>
            </a:r>
            <a:r>
              <a:rPr lang="en-US" dirty="0" smtClean="0"/>
              <a:t>relation</a:t>
            </a:r>
          </a:p>
          <a:p>
            <a:endParaRPr lang="en-US" dirty="0" smtClean="0"/>
          </a:p>
          <a:p>
            <a:r>
              <a:rPr lang="en-US" dirty="0" smtClean="0"/>
              <a:t>In order to keep the temperature constant during an isothermal process </a:t>
            </a:r>
          </a:p>
          <a:p>
            <a:r>
              <a:rPr lang="en-US" dirty="0" smtClean="0"/>
              <a:t>the </a:t>
            </a:r>
            <a:r>
              <a:rPr lang="en-US" dirty="0" smtClean="0"/>
              <a:t>gas is assumed to be held in a thin container with a high thermal </a:t>
            </a:r>
            <a:r>
              <a:rPr lang="en-US" dirty="0" smtClean="0"/>
              <a:t>conductivity that </a:t>
            </a:r>
            <a:r>
              <a:rPr lang="en-US" dirty="0" smtClean="0"/>
              <a:t>is in contact with a heat reservoir - an ideal body of large mass </a:t>
            </a:r>
            <a:r>
              <a:rPr lang="en-US" dirty="0" smtClean="0"/>
              <a:t>whose temperature </a:t>
            </a:r>
            <a:r>
              <a:rPr lang="en-US" dirty="0" smtClean="0"/>
              <a:t>remains constant when heat is exchanged with </a:t>
            </a:r>
            <a:r>
              <a:rPr lang="en-US" dirty="0" smtClean="0"/>
              <a:t>it. </a:t>
            </a:r>
            <a:r>
              <a:rPr lang="en-US" dirty="0" err="1" smtClean="0"/>
              <a:t>eg</a:t>
            </a:r>
            <a:r>
              <a:rPr lang="en-US" dirty="0" smtClean="0"/>
              <a:t>. a constant-temperature water bath</a:t>
            </a:r>
            <a:r>
              <a:rPr lang="en-US" dirty="0" smtClean="0"/>
              <a:t>.</a:t>
            </a:r>
          </a:p>
          <a:p>
            <a:endParaRPr lang="en-US" dirty="0" smtClean="0"/>
          </a:p>
          <a:p>
            <a:r>
              <a:rPr lang="en-US" dirty="0" smtClean="0"/>
              <a:t>the expansion or compression should be done slowly so that no eddies are produced to create hot spots that would disrupt the energy equilibrium of the gas.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Rectangle 2"/>
          <p:cNvSpPr/>
          <p:nvPr/>
        </p:nvSpPr>
        <p:spPr>
          <a:xfrm>
            <a:off x="457200" y="1524000"/>
            <a:ext cx="7924800" cy="1200329"/>
          </a:xfrm>
          <a:prstGeom prst="rect">
            <a:avLst/>
          </a:prstGeom>
        </p:spPr>
        <p:txBody>
          <a:bodyPr wrap="square">
            <a:spAutoFit/>
          </a:bodyPr>
          <a:lstStyle/>
          <a:p>
            <a:r>
              <a:rPr lang="en-US" dirty="0" smtClean="0">
                <a:solidFill>
                  <a:schemeClr val="accent1">
                    <a:lumMod val="75000"/>
                  </a:schemeClr>
                </a:solidFill>
              </a:rPr>
              <a:t>Consider an ideal gas enclosed in a thin conducting vessel that is in contact with a heat reservoir, and is fitted with a light, frictionless, movable piston </a:t>
            </a:r>
          </a:p>
          <a:p>
            <a:r>
              <a:rPr lang="en-US" dirty="0" smtClean="0">
                <a:solidFill>
                  <a:schemeClr val="accent1">
                    <a:lumMod val="75000"/>
                  </a:schemeClr>
                </a:solidFill>
              </a:rPr>
              <a:t>If </a:t>
            </a:r>
            <a:r>
              <a:rPr lang="en-US" dirty="0" smtClean="0">
                <a:solidFill>
                  <a:schemeClr val="accent1">
                    <a:lumMod val="75000"/>
                  </a:schemeClr>
                </a:solidFill>
              </a:rPr>
              <a:t>an amount of heat Q is added to the system which is at point A of an isotherm, then the system will move to another point on the graph, B.</a:t>
            </a:r>
            <a:endParaRPr lang="en-US" dirty="0">
              <a:solidFill>
                <a:schemeClr val="accent1">
                  <a:lumMod val="75000"/>
                </a:schemeClr>
              </a:solidFill>
            </a:endParaRPr>
          </a:p>
        </p:txBody>
      </p:sp>
      <p:sp>
        <p:nvSpPr>
          <p:cNvPr id="4" name="Rectangle 3"/>
          <p:cNvSpPr/>
          <p:nvPr/>
        </p:nvSpPr>
        <p:spPr>
          <a:xfrm>
            <a:off x="457200" y="3124200"/>
            <a:ext cx="7848600" cy="1477328"/>
          </a:xfrm>
          <a:prstGeom prst="rect">
            <a:avLst/>
          </a:prstGeom>
        </p:spPr>
        <p:txBody>
          <a:bodyPr wrap="square">
            <a:spAutoFit/>
          </a:bodyPr>
          <a:lstStyle/>
          <a:p>
            <a:r>
              <a:rPr lang="en-US" dirty="0" smtClean="0">
                <a:solidFill>
                  <a:schemeClr val="accent2">
                    <a:lumMod val="75000"/>
                  </a:schemeClr>
                </a:solidFill>
              </a:rPr>
              <a:t>The heat taken in will cause the gas to expand isothermally and will</a:t>
            </a:r>
            <a:br>
              <a:rPr lang="en-US" dirty="0" smtClean="0">
                <a:solidFill>
                  <a:schemeClr val="accent2">
                    <a:lumMod val="75000"/>
                  </a:schemeClr>
                </a:solidFill>
              </a:rPr>
            </a:br>
            <a:r>
              <a:rPr lang="en-US" dirty="0" smtClean="0">
                <a:solidFill>
                  <a:schemeClr val="accent2">
                    <a:lumMod val="75000"/>
                  </a:schemeClr>
                </a:solidFill>
              </a:rPr>
              <a:t>be equivalent to the mechanical work done by the gas </a:t>
            </a:r>
          </a:p>
          <a:p>
            <a:r>
              <a:rPr lang="en-US" dirty="0" smtClean="0">
                <a:solidFill>
                  <a:schemeClr val="accent2">
                    <a:lumMod val="75000"/>
                  </a:schemeClr>
                </a:solidFill>
              </a:rPr>
              <a:t> </a:t>
            </a:r>
            <a:endParaRPr lang="en-US" dirty="0" smtClean="0">
              <a:solidFill>
                <a:schemeClr val="accent2">
                  <a:lumMod val="75000"/>
                </a:schemeClr>
              </a:solidFill>
            </a:endParaRPr>
          </a:p>
          <a:p>
            <a:r>
              <a:rPr lang="en-US" dirty="0" smtClean="0">
                <a:solidFill>
                  <a:schemeClr val="accent2">
                    <a:lumMod val="75000"/>
                  </a:schemeClr>
                </a:solidFill>
              </a:rPr>
              <a:t>Because </a:t>
            </a:r>
            <a:r>
              <a:rPr lang="en-US" dirty="0" smtClean="0">
                <a:solidFill>
                  <a:schemeClr val="accent2">
                    <a:lumMod val="75000"/>
                  </a:schemeClr>
                </a:solidFill>
              </a:rPr>
              <a:t>the temperature is constant, there is no change in internal energy of the gas</a:t>
            </a:r>
            <a:endParaRPr lang="en-US" dirty="0">
              <a:solidFill>
                <a:schemeClr val="accent2">
                  <a:lumMod val="75000"/>
                </a:schemeClr>
              </a:solidFill>
            </a:endParaRPr>
          </a:p>
        </p:txBody>
      </p:sp>
      <p:sp>
        <p:nvSpPr>
          <p:cNvPr id="5" name="Rectangle 4"/>
          <p:cNvSpPr/>
          <p:nvPr/>
        </p:nvSpPr>
        <p:spPr>
          <a:xfrm>
            <a:off x="2209800" y="4724400"/>
            <a:ext cx="4572000" cy="1477328"/>
          </a:xfrm>
          <a:prstGeom prst="rect">
            <a:avLst/>
          </a:prstGeom>
        </p:spPr>
        <p:txBody>
          <a:bodyPr>
            <a:spAutoFit/>
          </a:bodyPr>
          <a:lstStyle/>
          <a:p>
            <a:r>
              <a:rPr lang="en-US" dirty="0" smtClean="0">
                <a:solidFill>
                  <a:srgbClr val="FF0000"/>
                </a:solidFill>
                <a:sym typeface="Symbol"/>
              </a:rPr>
              <a:t></a:t>
            </a:r>
            <a:r>
              <a:rPr lang="en-US" dirty="0" smtClean="0">
                <a:solidFill>
                  <a:srgbClr val="FF0000"/>
                </a:solidFill>
              </a:rPr>
              <a:t>T = 0 </a:t>
            </a:r>
          </a:p>
          <a:p>
            <a:r>
              <a:rPr lang="en-US" dirty="0" smtClean="0">
                <a:solidFill>
                  <a:srgbClr val="FF0000"/>
                </a:solidFill>
              </a:rPr>
              <a:t>and </a:t>
            </a:r>
            <a:r>
              <a:rPr lang="en-US" dirty="0" smtClean="0">
                <a:solidFill>
                  <a:srgbClr val="FF0000"/>
                </a:solidFill>
                <a:sym typeface="Symbol"/>
              </a:rPr>
              <a:t></a:t>
            </a:r>
            <a:r>
              <a:rPr lang="en-US" dirty="0" smtClean="0">
                <a:solidFill>
                  <a:srgbClr val="FF0000"/>
                </a:solidFill>
              </a:rPr>
              <a:t>U = 0 </a:t>
            </a:r>
          </a:p>
          <a:p>
            <a:r>
              <a:rPr lang="en-US" dirty="0" smtClean="0">
                <a:solidFill>
                  <a:srgbClr val="FF0000"/>
                </a:solidFill>
              </a:rPr>
              <a:t>Q </a:t>
            </a:r>
            <a:r>
              <a:rPr lang="en-US" dirty="0" smtClean="0">
                <a:solidFill>
                  <a:srgbClr val="FF0000"/>
                </a:solidFill>
              </a:rPr>
              <a:t>= W </a:t>
            </a:r>
          </a:p>
          <a:p>
            <a:r>
              <a:rPr lang="en-US" dirty="0" smtClean="0">
                <a:solidFill>
                  <a:srgbClr val="FF0000"/>
                </a:solidFill>
              </a:rPr>
              <a:t>The </a:t>
            </a:r>
            <a:r>
              <a:rPr lang="en-US" dirty="0" smtClean="0">
                <a:solidFill>
                  <a:srgbClr val="FF0000"/>
                </a:solidFill>
              </a:rPr>
              <a:t>work done by gas is equal to the Area under the curve between A and B</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down)">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down)">
                                      <p:cBhvr>
                                        <p:cTn id="25" dur="5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wipe(down)">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Thermodynamics</a:t>
            </a:r>
            <a:endParaRPr lang="en-US" dirty="0"/>
          </a:p>
        </p:txBody>
      </p:sp>
      <p:sp>
        <p:nvSpPr>
          <p:cNvPr id="2049" name="Text Box 1"/>
          <p:cNvSpPr txBox="1">
            <a:spLocks noChangeArrowheads="1"/>
          </p:cNvSpPr>
          <p:nvPr/>
        </p:nvSpPr>
        <p:spPr bwMode="auto">
          <a:xfrm>
            <a:off x="1447800" y="4038600"/>
            <a:ext cx="4953000" cy="1981200"/>
          </a:xfrm>
          <a:prstGeom prst="rect">
            <a:avLst/>
          </a:prstGeom>
          <a:solidFill>
            <a:srgbClr val="FFCC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pitchFamily="34" charset="0"/>
                <a:ea typeface="Times"/>
                <a:cs typeface="Times New Roman" pitchFamily="18" charset="0"/>
              </a:rPr>
              <a:t>Heat flow is an energy transfer between two objects of different temperature.</a:t>
            </a:r>
            <a:endParaRPr kumimoji="0" lang="en-GB"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pitchFamily="34" charset="0"/>
                <a:ea typeface="Times"/>
                <a:cs typeface="Times New Roman" pitchFamily="18" charset="0"/>
              </a:rPr>
              <a:t>Internal energy is the energy of an object because of the motion of its constituent particles due to its temperature, plus the mutual potential energy of the particles due to the forces between them.</a:t>
            </a:r>
            <a:endParaRPr kumimoji="0" lang="en-GB"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
        <p:nvSpPr>
          <p:cNvPr id="8" name="Rectangle 7"/>
          <p:cNvSpPr/>
          <p:nvPr/>
        </p:nvSpPr>
        <p:spPr>
          <a:xfrm>
            <a:off x="533400" y="1447800"/>
            <a:ext cx="7467600" cy="1938992"/>
          </a:xfrm>
          <a:prstGeom prst="rect">
            <a:avLst/>
          </a:prstGeom>
        </p:spPr>
        <p:txBody>
          <a:bodyPr wrap="square">
            <a:spAutoFit/>
          </a:bodyPr>
          <a:lstStyle/>
          <a:p>
            <a:pPr lvl="0" fontAlgn="base">
              <a:spcBef>
                <a:spcPct val="0"/>
              </a:spcBef>
              <a:spcAft>
                <a:spcPct val="0"/>
              </a:spcAft>
            </a:pPr>
            <a:r>
              <a:rPr kumimoji="0" lang="en-GB" sz="2000" b="0" i="0" u="none" strike="noStrike" cap="none" normalizeH="0" baseline="0" dirty="0" smtClean="0">
                <a:ln>
                  <a:noFill/>
                </a:ln>
                <a:solidFill>
                  <a:srgbClr val="000000"/>
                </a:solidFill>
                <a:effectLst/>
                <a:latin typeface="Arial" pitchFamily="34" charset="0"/>
                <a:ea typeface="Times"/>
              </a:rPr>
              <a:t>The study of thermodynamics resulted from the desire during the industrial revolution to understand and improve the performance of heat engines such as the steam engine and later, the internal combustion engine.</a:t>
            </a:r>
            <a:endParaRPr kumimoji="0" lang="en-US" sz="28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endParaRPr kumimoji="0" lang="en-US" sz="4000" b="0" i="0" u="none" strike="noStrike" cap="none" normalizeH="0" baseline="0" dirty="0" smtClean="0">
              <a:ln>
                <a:noFill/>
              </a:ln>
              <a:solidFill>
                <a:schemeClr val="tx1"/>
              </a:solidFill>
              <a:effectLst/>
              <a:latin typeface="Arial" pitchFamily="34" charset="0"/>
            </a:endParaRPr>
          </a:p>
        </p:txBody>
      </p:sp>
      <p:sp>
        <p:nvSpPr>
          <p:cNvPr id="9" name="Rectangle 4"/>
          <p:cNvSpPr>
            <a:spLocks noChangeArrowheads="1"/>
          </p:cNvSpPr>
          <p:nvPr/>
        </p:nvSpPr>
        <p:spPr bwMode="auto">
          <a:xfrm>
            <a:off x="609600" y="3048000"/>
            <a:ext cx="7467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a:rPr>
              <a:t>This section contains many references to heat and temperature so it is important to define these terms. Strictly speaking:</a:t>
            </a:r>
            <a:endParaRPr kumimoji="0" lang="en-GB" sz="4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anim calcmode="lin" valueType="num">
                                      <p:cBhvr>
                                        <p:cTn id="7" dur="1000" fill="hold"/>
                                        <p:tgtEl>
                                          <p:spTgt spid="2049"/>
                                        </p:tgtEl>
                                        <p:attrNameLst>
                                          <p:attrName>ppt_w</p:attrName>
                                        </p:attrNameLst>
                                      </p:cBhvr>
                                      <p:tavLst>
                                        <p:tav tm="0">
                                          <p:val>
                                            <p:fltVal val="0"/>
                                          </p:val>
                                        </p:tav>
                                        <p:tav tm="100000">
                                          <p:val>
                                            <p:strVal val="#ppt_w"/>
                                          </p:val>
                                        </p:tav>
                                      </p:tavLst>
                                    </p:anim>
                                    <p:anim calcmode="lin" valueType="num">
                                      <p:cBhvr>
                                        <p:cTn id="8" dur="1000" fill="hold"/>
                                        <p:tgtEl>
                                          <p:spTgt spid="2049"/>
                                        </p:tgtEl>
                                        <p:attrNameLst>
                                          <p:attrName>ppt_h</p:attrName>
                                        </p:attrNameLst>
                                      </p:cBhvr>
                                      <p:tavLst>
                                        <p:tav tm="0">
                                          <p:val>
                                            <p:fltVal val="0"/>
                                          </p:val>
                                        </p:tav>
                                        <p:tav tm="100000">
                                          <p:val>
                                            <p:strVal val="#ppt_h"/>
                                          </p:val>
                                        </p:tav>
                                      </p:tavLst>
                                    </p:anim>
                                    <p:anim calcmode="lin" valueType="num">
                                      <p:cBhvr>
                                        <p:cTn id="9" dur="1000" fill="hold"/>
                                        <p:tgtEl>
                                          <p:spTgt spid="204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4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reversibility</a:t>
            </a:r>
            <a:endParaRPr lang="en-US" dirty="0"/>
          </a:p>
        </p:txBody>
      </p:sp>
      <p:sp>
        <p:nvSpPr>
          <p:cNvPr id="3" name="Rectangle 2"/>
          <p:cNvSpPr/>
          <p:nvPr/>
        </p:nvSpPr>
        <p:spPr>
          <a:xfrm>
            <a:off x="914400" y="1905000"/>
            <a:ext cx="7162800" cy="3970318"/>
          </a:xfrm>
          <a:prstGeom prst="rect">
            <a:avLst/>
          </a:prstGeom>
        </p:spPr>
        <p:txBody>
          <a:bodyPr wrap="square">
            <a:spAutoFit/>
          </a:bodyPr>
          <a:lstStyle/>
          <a:p>
            <a:r>
              <a:rPr lang="en-US" sz="3600" dirty="0" smtClean="0">
                <a:solidFill>
                  <a:schemeClr val="accent1">
                    <a:lumMod val="50000"/>
                  </a:schemeClr>
                </a:solidFill>
              </a:rPr>
              <a:t>If the gas expands isothermally from A to B and then returns from B to A following exactly the same path during compression </a:t>
            </a:r>
          </a:p>
          <a:p>
            <a:r>
              <a:rPr lang="en-US" sz="3600" dirty="0" smtClean="0">
                <a:solidFill>
                  <a:schemeClr val="accent1">
                    <a:lumMod val="50000"/>
                  </a:schemeClr>
                </a:solidFill>
              </a:rPr>
              <a:t> </a:t>
            </a:r>
            <a:endParaRPr lang="en-US" sz="3600" dirty="0" smtClean="0">
              <a:solidFill>
                <a:schemeClr val="accent1">
                  <a:lumMod val="50000"/>
                </a:schemeClr>
              </a:solidFill>
            </a:endParaRPr>
          </a:p>
          <a:p>
            <a:r>
              <a:rPr lang="en-US" sz="3600" dirty="0" smtClean="0">
                <a:solidFill>
                  <a:schemeClr val="accent1">
                    <a:lumMod val="50000"/>
                  </a:schemeClr>
                </a:solidFill>
              </a:rPr>
              <a:t>Then </a:t>
            </a:r>
            <a:r>
              <a:rPr lang="en-US" sz="3600" dirty="0" smtClean="0">
                <a:solidFill>
                  <a:schemeClr val="accent1">
                    <a:lumMod val="50000"/>
                  </a:schemeClr>
                </a:solidFill>
              </a:rPr>
              <a:t>the isothermal change is said to be reversible. </a:t>
            </a:r>
            <a:endParaRPr lang="en-US" sz="36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way</a:t>
            </a:r>
            <a:endParaRPr lang="en-US" dirty="0"/>
          </a:p>
        </p:txBody>
      </p:sp>
      <p:sp>
        <p:nvSpPr>
          <p:cNvPr id="3" name="Rectangle 2"/>
          <p:cNvSpPr/>
          <p:nvPr/>
        </p:nvSpPr>
        <p:spPr>
          <a:xfrm>
            <a:off x="304800" y="1447800"/>
            <a:ext cx="7772400" cy="1200329"/>
          </a:xfrm>
          <a:prstGeom prst="rect">
            <a:avLst/>
          </a:prstGeom>
        </p:spPr>
        <p:txBody>
          <a:bodyPr wrap="square">
            <a:spAutoFit/>
          </a:bodyPr>
          <a:lstStyle/>
          <a:p>
            <a:r>
              <a:rPr lang="en-US" dirty="0" smtClean="0"/>
              <a:t>An adiabatic expansion or contraction is one in which no heat Q is allowed to flow into or out of the system </a:t>
            </a:r>
          </a:p>
          <a:p>
            <a:endParaRPr lang="en-US" dirty="0" smtClean="0"/>
          </a:p>
          <a:p>
            <a:r>
              <a:rPr lang="en-US" dirty="0" smtClean="0"/>
              <a:t>For </a:t>
            </a:r>
            <a:r>
              <a:rPr lang="en-US" dirty="0" smtClean="0"/>
              <a:t>the entire adiabatic process, Q = 0</a:t>
            </a:r>
            <a:endParaRPr lang="en-US" dirty="0"/>
          </a:p>
        </p:txBody>
      </p:sp>
      <p:pic>
        <p:nvPicPr>
          <p:cNvPr id="4" name="Picture 3" descr="Adiabat.gif"/>
          <p:cNvPicPr>
            <a:picLocks noChangeAspect="1"/>
          </p:cNvPicPr>
          <p:nvPr/>
        </p:nvPicPr>
        <p:blipFill>
          <a:blip r:embed="rId2"/>
          <a:stretch>
            <a:fillRect/>
          </a:stretch>
        </p:blipFill>
        <p:spPr>
          <a:xfrm>
            <a:off x="4419600" y="1981200"/>
            <a:ext cx="4530436" cy="3200400"/>
          </a:xfrm>
          <a:prstGeom prst="rect">
            <a:avLst/>
          </a:prstGeom>
        </p:spPr>
      </p:pic>
      <p:sp>
        <p:nvSpPr>
          <p:cNvPr id="5" name="Rectangle 4"/>
          <p:cNvSpPr/>
          <p:nvPr/>
        </p:nvSpPr>
        <p:spPr>
          <a:xfrm>
            <a:off x="381000" y="2743200"/>
            <a:ext cx="4038600" cy="2308324"/>
          </a:xfrm>
          <a:prstGeom prst="rect">
            <a:avLst/>
          </a:prstGeom>
        </p:spPr>
        <p:txBody>
          <a:bodyPr wrap="square">
            <a:spAutoFit/>
          </a:bodyPr>
          <a:lstStyle/>
          <a:p>
            <a:r>
              <a:rPr lang="en-US" dirty="0" smtClean="0"/>
              <a:t>To ensure that no heat enters or leaves the system during an adiabatic process it is important to:	</a:t>
            </a:r>
          </a:p>
          <a:p>
            <a:r>
              <a:rPr lang="en-US" dirty="0" smtClean="0"/>
              <a:t>•make sure that the system is extremely well insulated </a:t>
            </a:r>
          </a:p>
          <a:p>
            <a:r>
              <a:rPr lang="en-US" dirty="0" smtClean="0"/>
              <a:t>•carry out the process rapidly so that the heat does not have the time to leave the system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Rectangle 2"/>
          <p:cNvSpPr/>
          <p:nvPr/>
        </p:nvSpPr>
        <p:spPr>
          <a:xfrm>
            <a:off x="533400" y="1447800"/>
            <a:ext cx="8153400" cy="1200329"/>
          </a:xfrm>
          <a:prstGeom prst="rect">
            <a:avLst/>
          </a:prstGeom>
        </p:spPr>
        <p:txBody>
          <a:bodyPr wrap="square">
            <a:spAutoFit/>
          </a:bodyPr>
          <a:lstStyle/>
          <a:p>
            <a:r>
              <a:rPr lang="en-US" dirty="0" smtClean="0"/>
              <a:t>The compression stroke of an automobile engine is essentially an adiabatic compression of the air-fuel mixture </a:t>
            </a:r>
            <a:endParaRPr lang="en-US" dirty="0" smtClean="0"/>
          </a:p>
          <a:p>
            <a:endParaRPr lang="en-US" dirty="0" smtClean="0"/>
          </a:p>
          <a:p>
            <a:r>
              <a:rPr lang="en-US" dirty="0" smtClean="0"/>
              <a:t>The </a:t>
            </a:r>
            <a:r>
              <a:rPr lang="en-US" dirty="0" smtClean="0"/>
              <a:t>compression occurs too rapidly for appreciable heat transfer to take place</a:t>
            </a:r>
            <a:endParaRPr lang="en-US" dirty="0"/>
          </a:p>
        </p:txBody>
      </p:sp>
      <p:sp>
        <p:nvSpPr>
          <p:cNvPr id="4" name="Rectangle 3"/>
          <p:cNvSpPr/>
          <p:nvPr/>
        </p:nvSpPr>
        <p:spPr>
          <a:xfrm>
            <a:off x="609600" y="2819400"/>
            <a:ext cx="7924800" cy="1477328"/>
          </a:xfrm>
          <a:prstGeom prst="rect">
            <a:avLst/>
          </a:prstGeom>
        </p:spPr>
        <p:txBody>
          <a:bodyPr wrap="square">
            <a:spAutoFit/>
          </a:bodyPr>
          <a:lstStyle/>
          <a:p>
            <a:r>
              <a:rPr lang="en-US" dirty="0" smtClean="0"/>
              <a:t>In an adiabatic compression the work done on the gas will lead to an increase in the internal energy resulting in an increase in temperature. </a:t>
            </a:r>
          </a:p>
          <a:p>
            <a:r>
              <a:rPr lang="en-US" dirty="0" smtClean="0">
                <a:sym typeface="Symbol"/>
              </a:rPr>
              <a:t></a:t>
            </a:r>
            <a:r>
              <a:rPr lang="en-US" dirty="0" smtClean="0"/>
              <a:t>U=Q - </a:t>
            </a:r>
            <a:r>
              <a:rPr lang="en-US" dirty="0" smtClean="0">
                <a:sym typeface="Symbol"/>
              </a:rPr>
              <a:t></a:t>
            </a:r>
            <a:r>
              <a:rPr lang="en-US" dirty="0" smtClean="0"/>
              <a:t>W </a:t>
            </a:r>
          </a:p>
          <a:p>
            <a:r>
              <a:rPr lang="en-US" dirty="0" smtClean="0"/>
              <a:t>but </a:t>
            </a:r>
            <a:r>
              <a:rPr lang="en-US" dirty="0" smtClean="0"/>
              <a:t>Q=O </a:t>
            </a:r>
          </a:p>
          <a:p>
            <a:r>
              <a:rPr lang="en-US" dirty="0" smtClean="0"/>
              <a:t>therefore </a:t>
            </a:r>
            <a:r>
              <a:rPr lang="en-US" dirty="0" smtClean="0">
                <a:sym typeface="Symbol"/>
              </a:rPr>
              <a:t></a:t>
            </a:r>
            <a:r>
              <a:rPr lang="en-US" dirty="0" smtClean="0"/>
              <a:t>U= - </a:t>
            </a:r>
            <a:r>
              <a:rPr lang="en-US" dirty="0" smtClean="0">
                <a:sym typeface="Symbol"/>
              </a:rPr>
              <a:t></a:t>
            </a:r>
            <a:r>
              <a:rPr lang="en-US" dirty="0" smtClean="0"/>
              <a:t>W</a:t>
            </a:r>
            <a:endParaRPr lang="en-US" dirty="0"/>
          </a:p>
        </p:txBody>
      </p:sp>
      <p:sp>
        <p:nvSpPr>
          <p:cNvPr id="5" name="Rectangle 4"/>
          <p:cNvSpPr/>
          <p:nvPr/>
        </p:nvSpPr>
        <p:spPr>
          <a:xfrm>
            <a:off x="533400" y="4343400"/>
            <a:ext cx="8077200" cy="1200329"/>
          </a:xfrm>
          <a:prstGeom prst="rect">
            <a:avLst/>
          </a:prstGeom>
        </p:spPr>
        <p:txBody>
          <a:bodyPr wrap="square">
            <a:spAutoFit/>
          </a:bodyPr>
          <a:lstStyle/>
          <a:p>
            <a:r>
              <a:rPr lang="en-US" dirty="0" smtClean="0"/>
              <a:t>In an adiabatic expansion the work done by the gas will lead to a decrease in the internal energy </a:t>
            </a:r>
          </a:p>
          <a:p>
            <a:endParaRPr lang="en-US" dirty="0" smtClean="0"/>
          </a:p>
          <a:p>
            <a:r>
              <a:rPr lang="en-US" dirty="0" smtClean="0"/>
              <a:t>resulting </a:t>
            </a:r>
            <a:r>
              <a:rPr lang="en-US" dirty="0" smtClean="0"/>
              <a:t>in a decrease in temperature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20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2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wipe(down)">
                                      <p:cBhvr>
                                        <p:cTn id="35" dur="500"/>
                                        <p:tgtEl>
                                          <p:spTgt spid="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Effect transition="in" filter="wipe(down)">
                                      <p:cBhvr>
                                        <p:cTn id="4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228600" y="1447800"/>
            <a:ext cx="8305800" cy="1200329"/>
          </a:xfrm>
          <a:prstGeom prst="rect">
            <a:avLst/>
          </a:prstGeom>
        </p:spPr>
        <p:txBody>
          <a:bodyPr wrap="square">
            <a:spAutoFit/>
          </a:bodyPr>
          <a:lstStyle/>
          <a:p>
            <a:r>
              <a:rPr lang="en-US" dirty="0" smtClean="0"/>
              <a:t>In an adiabatic expansion the work done by the gas will lead to a decrease in the internal energy </a:t>
            </a:r>
          </a:p>
          <a:p>
            <a:endParaRPr lang="en-US" dirty="0" smtClean="0"/>
          </a:p>
          <a:p>
            <a:r>
              <a:rPr lang="en-US" dirty="0" smtClean="0"/>
              <a:t>resulting </a:t>
            </a:r>
            <a:r>
              <a:rPr lang="en-US" dirty="0" smtClean="0"/>
              <a:t>in a decrease in temperature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isobaric change</a:t>
            </a:r>
            <a:endParaRPr lang="en-US" dirty="0"/>
          </a:p>
        </p:txBody>
      </p:sp>
      <p:sp>
        <p:nvSpPr>
          <p:cNvPr id="4" name="Rectangle 3"/>
          <p:cNvSpPr/>
          <p:nvPr/>
        </p:nvSpPr>
        <p:spPr>
          <a:xfrm>
            <a:off x="457200" y="1676400"/>
            <a:ext cx="7848600" cy="1631216"/>
          </a:xfrm>
          <a:prstGeom prst="rect">
            <a:avLst/>
          </a:prstGeom>
        </p:spPr>
        <p:txBody>
          <a:bodyPr wrap="square">
            <a:spAutoFit/>
          </a:bodyPr>
          <a:lstStyle/>
          <a:p>
            <a:r>
              <a:rPr lang="en-US" sz="1600" dirty="0" smtClean="0">
                <a:solidFill>
                  <a:schemeClr val="accent6"/>
                </a:solidFill>
              </a:rPr>
              <a:t>a sample of gas enclosed in a cylinder by a frictionless piston of area 150 cm</a:t>
            </a:r>
            <a:r>
              <a:rPr lang="en-US" sz="1600" baseline="30000" dirty="0" smtClean="0">
                <a:solidFill>
                  <a:schemeClr val="accent6"/>
                </a:solidFill>
              </a:rPr>
              <a:t>2</a:t>
            </a:r>
            <a:r>
              <a:rPr lang="en-US" sz="1600" dirty="0" smtClean="0">
                <a:solidFill>
                  <a:schemeClr val="accent6"/>
                </a:solidFill>
              </a:rPr>
              <a:t>. </a:t>
            </a:r>
          </a:p>
          <a:p>
            <a:r>
              <a:rPr lang="en-US" sz="1600" dirty="0" smtClean="0">
                <a:solidFill>
                  <a:schemeClr val="accent6"/>
                </a:solidFill>
              </a:rPr>
              <a:t>When 300 J of energy is supplied to the gas, it expands and does work against a constant pressure of 1.0 x 10</a:t>
            </a:r>
            <a:r>
              <a:rPr lang="en-US" sz="1600" baseline="30000" dirty="0" smtClean="0">
                <a:solidFill>
                  <a:schemeClr val="accent6"/>
                </a:solidFill>
              </a:rPr>
              <a:t>5</a:t>
            </a:r>
            <a:r>
              <a:rPr lang="en-US" sz="1600" dirty="0" smtClean="0">
                <a:solidFill>
                  <a:schemeClr val="accent6"/>
                </a:solidFill>
              </a:rPr>
              <a:t> Pa and pushes the piston 16 cm along the cylinder.  Calculate:</a:t>
            </a:r>
          </a:p>
          <a:p>
            <a:r>
              <a:rPr lang="en-US" sz="1600" dirty="0" smtClean="0">
                <a:solidFill>
                  <a:schemeClr val="accent6"/>
                </a:solidFill>
              </a:rPr>
              <a:t>(a) the work done by the gas</a:t>
            </a:r>
          </a:p>
          <a:p>
            <a:r>
              <a:rPr lang="en-US" sz="1600" dirty="0" smtClean="0">
                <a:solidFill>
                  <a:schemeClr val="accent6"/>
                </a:solidFill>
              </a:rPr>
              <a:t>(b) the increase in internal energy of the gas.</a:t>
            </a:r>
            <a:endParaRPr lang="en-US" sz="1600" dirty="0">
              <a:solidFill>
                <a:schemeClr val="accent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Observing The first law</a:t>
            </a:r>
            <a:endParaRPr lang="en-US" dirty="0"/>
          </a:p>
        </p:txBody>
      </p:sp>
      <p:sp>
        <p:nvSpPr>
          <p:cNvPr id="16385" name="Rectangle 1"/>
          <p:cNvSpPr>
            <a:spLocks noChangeArrowheads="1"/>
          </p:cNvSpPr>
          <p:nvPr/>
        </p:nvSpPr>
        <p:spPr bwMode="auto">
          <a:xfrm>
            <a:off x="762000" y="2743200"/>
            <a:ext cx="76962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400" b="0" i="0" u="none" strike="noStrike" cap="none" normalizeH="0" baseline="0" dirty="0" smtClean="0">
                <a:ln>
                  <a:noFill/>
                </a:ln>
                <a:solidFill>
                  <a:srgbClr val="FF0000"/>
                </a:solidFill>
                <a:effectLst/>
                <a:latin typeface="Arial" pitchFamily="34" charset="0"/>
                <a:ea typeface="Times"/>
              </a:rPr>
              <a:t>the internal energy of the gas may increase</a:t>
            </a:r>
            <a:endParaRPr kumimoji="0" lang="en-US"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400" b="0" i="0" u="none" strike="noStrike" cap="none" normalizeH="0" baseline="0" dirty="0" smtClean="0">
                <a:ln>
                  <a:noFill/>
                </a:ln>
                <a:solidFill>
                  <a:srgbClr val="FF0000"/>
                </a:solidFill>
                <a:effectLst/>
                <a:latin typeface="Arial" pitchFamily="34" charset="0"/>
                <a:ea typeface="Times"/>
              </a:rPr>
              <a:t>the gas may do external work</a:t>
            </a:r>
            <a:endParaRPr kumimoji="0" lang="en-US"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sz="2800" b="0" i="0" u="none" strike="noStrike" cap="none" normalizeH="0" baseline="0" dirty="0" smtClean="0">
                <a:ln>
                  <a:noFill/>
                </a:ln>
                <a:solidFill>
                  <a:srgbClr val="000000"/>
                </a:solidFill>
                <a:effectLst/>
                <a:latin typeface="Arial" pitchFamily="34" charset="0"/>
                <a:ea typeface="Times"/>
              </a:rPr>
              <a:t>Considering this in another way, the internal energy of a gas will increase if either:</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400" b="0" i="0" u="none" strike="noStrike" cap="none" normalizeH="0" baseline="0" dirty="0" smtClean="0">
                <a:ln>
                  <a:noFill/>
                </a:ln>
                <a:solidFill>
                  <a:srgbClr val="FF0000"/>
                </a:solidFill>
                <a:effectLst/>
                <a:latin typeface="Arial" pitchFamily="34" charset="0"/>
                <a:ea typeface="Times"/>
              </a:rPr>
              <a:t>heat energy is added to it by heating it or</a:t>
            </a:r>
            <a:endParaRPr kumimoji="0" lang="en-US"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400" b="0" i="0" u="none" strike="noStrike" cap="none" normalizeH="0" baseline="0" dirty="0" smtClean="0">
                <a:ln>
                  <a:noFill/>
                </a:ln>
                <a:solidFill>
                  <a:srgbClr val="FF0000"/>
                </a:solidFill>
                <a:effectLst/>
                <a:latin typeface="Arial" pitchFamily="34" charset="0"/>
                <a:ea typeface="Times"/>
              </a:rPr>
              <a:t>work is done </a:t>
            </a:r>
            <a:r>
              <a:rPr kumimoji="0" lang="en-GB" sz="2400" b="1" i="0" u="none" strike="noStrike" cap="none" normalizeH="0" baseline="0" dirty="0" smtClean="0">
                <a:ln>
                  <a:noFill/>
                </a:ln>
                <a:solidFill>
                  <a:srgbClr val="FF0000"/>
                </a:solidFill>
                <a:effectLst/>
                <a:latin typeface="Arial" pitchFamily="34" charset="0"/>
                <a:ea typeface="Times"/>
              </a:rPr>
              <a:t>on </a:t>
            </a:r>
            <a:r>
              <a:rPr kumimoji="0" lang="en-GB" sz="2400" b="0" i="0" u="none" strike="noStrike" cap="none" normalizeH="0" baseline="0" dirty="0" smtClean="0">
                <a:ln>
                  <a:noFill/>
                </a:ln>
                <a:solidFill>
                  <a:srgbClr val="FF0000"/>
                </a:solidFill>
                <a:effectLst/>
                <a:latin typeface="Arial" pitchFamily="34" charset="0"/>
                <a:ea typeface="Times"/>
              </a:rPr>
              <a:t>the gas by compressing it</a:t>
            </a:r>
            <a:endParaRPr kumimoji="0" lang="en-US"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sz="2400" b="0" i="0" u="none" strike="noStrike" cap="none" normalizeH="0" baseline="0" dirty="0" smtClean="0">
                <a:ln>
                  <a:noFill/>
                </a:ln>
                <a:solidFill>
                  <a:srgbClr val="FF0000"/>
                </a:solidFill>
                <a:effectLst/>
                <a:latin typeface="Arial" pitchFamily="34" charset="0"/>
                <a:ea typeface="Times"/>
              </a:rPr>
              <a:t>This leads us to a proposal know as the First Law of thermodynamics.</a:t>
            </a:r>
            <a:endParaRPr kumimoji="0" lang="en-GB" sz="4800" b="0" i="0" u="none" strike="noStrike" cap="none" normalizeH="0" baseline="0" dirty="0" smtClean="0">
              <a:ln>
                <a:noFill/>
              </a:ln>
              <a:solidFill>
                <a:srgbClr val="FF0000"/>
              </a:solidFill>
              <a:effectLst/>
              <a:latin typeface="Arial" pitchFamily="34" charset="0"/>
            </a:endParaRPr>
          </a:p>
        </p:txBody>
      </p:sp>
      <p:sp>
        <p:nvSpPr>
          <p:cNvPr id="4" name="Rectangle 3"/>
          <p:cNvSpPr/>
          <p:nvPr/>
        </p:nvSpPr>
        <p:spPr>
          <a:xfrm>
            <a:off x="152400" y="1524000"/>
            <a:ext cx="8305800" cy="1077218"/>
          </a:xfrm>
          <a:prstGeom prst="rect">
            <a:avLst/>
          </a:prstGeom>
        </p:spPr>
        <p:txBody>
          <a:bodyPr wrap="square">
            <a:spAutoFit/>
          </a:bodyPr>
          <a:lstStyle/>
          <a:p>
            <a:pPr lvl="0" fontAlgn="base">
              <a:spcBef>
                <a:spcPct val="0"/>
              </a:spcBef>
              <a:spcAft>
                <a:spcPct val="0"/>
              </a:spcAft>
              <a:tabLst>
                <a:tab pos="457200" algn="l"/>
              </a:tabLst>
            </a:pPr>
            <a:r>
              <a:rPr kumimoji="0" lang="en-GB" sz="3200" b="0" i="0" u="none" strike="noStrike" cap="none" normalizeH="0" baseline="0" dirty="0" smtClean="0">
                <a:ln>
                  <a:noFill/>
                </a:ln>
                <a:solidFill>
                  <a:srgbClr val="000000"/>
                </a:solidFill>
                <a:effectLst/>
                <a:latin typeface="Arial" pitchFamily="34" charset="0"/>
                <a:ea typeface="Times"/>
              </a:rPr>
              <a:t>When heat energy is supplied to a gas two things may happen:</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wipe(down)">
                                      <p:cBhvr>
                                        <p:cTn id="7" dur="5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385">
                                            <p:txEl>
                                              <p:pRg st="1" end="1"/>
                                            </p:txEl>
                                          </p:spTgt>
                                        </p:tgtEl>
                                        <p:attrNameLst>
                                          <p:attrName>style.visibility</p:attrName>
                                        </p:attrNameLst>
                                      </p:cBhvr>
                                      <p:to>
                                        <p:strVal val="visible"/>
                                      </p:to>
                                    </p:set>
                                    <p:animEffect transition="in" filter="wipe(down)">
                                      <p:cBhvr>
                                        <p:cTn id="12" dur="500"/>
                                        <p:tgtEl>
                                          <p:spTgt spid="163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385">
                                            <p:txEl>
                                              <p:pRg st="2" end="2"/>
                                            </p:txEl>
                                          </p:spTgt>
                                        </p:tgtEl>
                                        <p:attrNameLst>
                                          <p:attrName>style.visibility</p:attrName>
                                        </p:attrNameLst>
                                      </p:cBhvr>
                                      <p:to>
                                        <p:strVal val="visible"/>
                                      </p:to>
                                    </p:set>
                                    <p:animEffect transition="in" filter="wipe(down)">
                                      <p:cBhvr>
                                        <p:cTn id="17" dur="500"/>
                                        <p:tgtEl>
                                          <p:spTgt spid="163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385">
                                            <p:txEl>
                                              <p:pRg st="3" end="3"/>
                                            </p:txEl>
                                          </p:spTgt>
                                        </p:tgtEl>
                                        <p:attrNameLst>
                                          <p:attrName>style.visibility</p:attrName>
                                        </p:attrNameLst>
                                      </p:cBhvr>
                                      <p:to>
                                        <p:strVal val="visible"/>
                                      </p:to>
                                    </p:set>
                                    <p:animEffect transition="in" filter="wipe(down)">
                                      <p:cBhvr>
                                        <p:cTn id="22" dur="500"/>
                                        <p:tgtEl>
                                          <p:spTgt spid="163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385">
                                            <p:txEl>
                                              <p:pRg st="4" end="4"/>
                                            </p:txEl>
                                          </p:spTgt>
                                        </p:tgtEl>
                                        <p:attrNameLst>
                                          <p:attrName>style.visibility</p:attrName>
                                        </p:attrNameLst>
                                      </p:cBhvr>
                                      <p:to>
                                        <p:strVal val="visible"/>
                                      </p:to>
                                    </p:set>
                                    <p:animEffect transition="in" filter="wipe(down)">
                                      <p:cBhvr>
                                        <p:cTn id="27" dur="500"/>
                                        <p:tgtEl>
                                          <p:spTgt spid="163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385">
                                            <p:txEl>
                                              <p:pRg st="5" end="5"/>
                                            </p:txEl>
                                          </p:spTgt>
                                        </p:tgtEl>
                                        <p:attrNameLst>
                                          <p:attrName>style.visibility</p:attrName>
                                        </p:attrNameLst>
                                      </p:cBhvr>
                                      <p:to>
                                        <p:strVal val="visible"/>
                                      </p:to>
                                    </p:set>
                                    <p:animEffect transition="in" filter="wipe(down)">
                                      <p:cBhvr>
                                        <p:cTn id="32" dur="500"/>
                                        <p:tgtEl>
                                          <p:spTgt spid="163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1066800"/>
          </a:xfrm>
        </p:spPr>
        <p:txBody>
          <a:bodyPr>
            <a:normAutofit fontScale="90000"/>
          </a:bodyPr>
          <a:lstStyle/>
          <a:p>
            <a:r>
              <a:rPr lang="en-US" dirty="0" smtClean="0"/>
              <a:t>So what is The First Law of thermodynamics?</a:t>
            </a:r>
            <a:endParaRPr lang="en-US" dirty="0"/>
          </a:p>
        </p:txBody>
      </p:sp>
      <p:sp>
        <p:nvSpPr>
          <p:cNvPr id="17410" name="Text Box 2"/>
          <p:cNvSpPr txBox="1">
            <a:spLocks noChangeArrowheads="1"/>
          </p:cNvSpPr>
          <p:nvPr/>
        </p:nvSpPr>
        <p:spPr bwMode="auto">
          <a:xfrm>
            <a:off x="1981200" y="3048000"/>
            <a:ext cx="5486400" cy="990600"/>
          </a:xfrm>
          <a:prstGeom prst="rect">
            <a:avLst/>
          </a:prstGeom>
          <a:solidFill>
            <a:srgbClr val="FFCCFF"/>
          </a:solidFill>
          <a:ln w="19050">
            <a:solidFill>
              <a:srgbClr val="000000"/>
            </a:solidFill>
            <a:miter lim="800000"/>
            <a:headEnd/>
            <a:tailEnd/>
          </a:ln>
        </p:spPr>
        <p:txBody>
          <a:bodyPr vert="horz" wrap="non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00000"/>
                </a:solidFill>
                <a:effectLst/>
                <a:latin typeface="Arial" pitchFamily="34" charset="0"/>
                <a:ea typeface="Times"/>
              </a:rPr>
              <a:t>You </a:t>
            </a:r>
            <a:r>
              <a:rPr kumimoji="0" lang="en-GB" sz="2400" b="1" i="0" u="none" strike="noStrike" cap="none" normalizeH="0" dirty="0" smtClean="0">
                <a:ln>
                  <a:noFill/>
                </a:ln>
                <a:solidFill>
                  <a:srgbClr val="000000"/>
                </a:solidFill>
                <a:effectLst/>
                <a:latin typeface="Arial" pitchFamily="34" charset="0"/>
                <a:ea typeface="Times"/>
              </a:rPr>
              <a:t>can't</a:t>
            </a:r>
            <a:r>
              <a:rPr kumimoji="0" lang="en-GB" sz="2400" b="1" i="0" u="none" strike="noStrike" cap="none" normalizeH="0" baseline="0" dirty="0" smtClean="0">
                <a:ln>
                  <a:noFill/>
                </a:ln>
                <a:solidFill>
                  <a:srgbClr val="000000"/>
                </a:solidFill>
                <a:effectLst/>
                <a:latin typeface="Arial" pitchFamily="34" charset="0"/>
                <a:ea typeface="Times"/>
              </a:rPr>
              <a:t> get something for nothing</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
        <p:nvSpPr>
          <p:cNvPr id="17409" name="Text Box 1"/>
          <p:cNvSpPr txBox="1">
            <a:spLocks noChangeArrowheads="1"/>
          </p:cNvSpPr>
          <p:nvPr/>
        </p:nvSpPr>
        <p:spPr bwMode="auto">
          <a:xfrm>
            <a:off x="1981200" y="4953000"/>
            <a:ext cx="5486400" cy="1141412"/>
          </a:xfrm>
          <a:prstGeom prst="rect">
            <a:avLst/>
          </a:prstGeom>
          <a:solidFill>
            <a:srgbClr val="FFCCFF"/>
          </a:solidFill>
          <a:ln w="19050">
            <a:solidFill>
              <a:srgbClr val="000000"/>
            </a:solidFill>
            <a:miter lim="800000"/>
            <a:headEnd/>
            <a:tailEnd/>
          </a:ln>
        </p:spPr>
        <p:txBody>
          <a:bodyPr vert="horz" wrap="non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rgbClr val="000000"/>
                </a:solidFill>
                <a:effectLst/>
                <a:latin typeface="Arial" pitchFamily="34" charset="0"/>
                <a:ea typeface="Times"/>
              </a:rPr>
              <a:t>The energy content of the Universe is constant</a:t>
            </a:r>
            <a:endParaRPr kumimoji="0" lang="en-GB" sz="2800" b="0" i="0" u="none" strike="noStrike" cap="none" normalizeH="0" baseline="0" dirty="0" smtClean="0">
              <a:ln>
                <a:noFill/>
              </a:ln>
              <a:solidFill>
                <a:schemeClr val="tx1"/>
              </a:solidFill>
              <a:effectLst/>
              <a:latin typeface="Arial" pitchFamily="34" charset="0"/>
            </a:endParaRPr>
          </a:p>
        </p:txBody>
      </p:sp>
      <p:sp>
        <p:nvSpPr>
          <p:cNvPr id="17411" name="Rectangle 3"/>
          <p:cNvSpPr>
            <a:spLocks noChangeArrowheads="1"/>
          </p:cNvSpPr>
          <p:nvPr/>
        </p:nvSpPr>
        <p:spPr bwMode="auto">
          <a:xfrm>
            <a:off x="0" y="2057400"/>
            <a:ext cx="91440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a:rPr>
              <a:t>The First Law of thermodynamics is basically a statement of the conservation of energy. Very simply it states that: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7413" name="Rectangle 5"/>
          <p:cNvSpPr>
            <a:spLocks noChangeArrowheads="1"/>
          </p:cNvSpPr>
          <p:nvPr/>
        </p:nvSpPr>
        <p:spPr bwMode="auto">
          <a:xfrm>
            <a:off x="0" y="533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Arial" pitchFamily="34" charset="0"/>
                <a:ea typeface="Times"/>
              </a:rPr>
              <a:t/>
            </a:r>
            <a:br>
              <a:rPr kumimoji="0" lang="en-GB" sz="1000" b="0" i="0" u="none" strike="noStrike" cap="none" normalizeH="0" baseline="0" smtClean="0">
                <a:ln>
                  <a:noFill/>
                </a:ln>
                <a:solidFill>
                  <a:srgbClr val="000000"/>
                </a:solidFill>
                <a:effectLst/>
                <a:latin typeface="Arial" pitchFamily="34" charset="0"/>
                <a:ea typeface="Times"/>
              </a:rPr>
            </a:b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7415" name="Rectangle 7"/>
          <p:cNvSpPr>
            <a:spLocks noChangeArrowheads="1"/>
          </p:cNvSpPr>
          <p:nvPr/>
        </p:nvSpPr>
        <p:spPr bwMode="auto">
          <a:xfrm>
            <a:off x="0" y="403860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00"/>
              </a:solidFill>
              <a:effectLst/>
              <a:latin typeface="Arial" pitchFamily="34" charset="0"/>
              <a:ea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itchFamily="34" charset="0"/>
                <a:ea typeface="Times"/>
              </a:rPr>
              <a:t/>
            </a:r>
            <a:br>
              <a:rPr kumimoji="0" lang="en-GB" sz="1000" b="0" i="0" u="none" strike="noStrike" cap="none" normalizeH="0" baseline="0" dirty="0" smtClean="0">
                <a:ln>
                  <a:noFill/>
                </a:ln>
                <a:solidFill>
                  <a:srgbClr val="000000"/>
                </a:solidFill>
                <a:effectLst/>
                <a:latin typeface="Arial" pitchFamily="34" charset="0"/>
                <a:ea typeface="Times"/>
              </a:rPr>
            </a:br>
            <a:r>
              <a:rPr kumimoji="0" lang="en-GB" sz="2000" b="0" i="0" u="none" strike="noStrike" cap="none" normalizeH="0" baseline="0" dirty="0" smtClean="0">
                <a:ln>
                  <a:noFill/>
                </a:ln>
                <a:solidFill>
                  <a:srgbClr val="000000"/>
                </a:solidFill>
                <a:effectLst/>
                <a:latin typeface="Arial" pitchFamily="34" charset="0"/>
                <a:ea typeface="Times"/>
              </a:rPr>
              <a:t>Put a little more formally:</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fltVal val="0"/>
                                          </p:val>
                                        </p:tav>
                                        <p:tav tm="100000">
                                          <p:val>
                                            <p:strVal val="#ppt_w"/>
                                          </p:val>
                                        </p:tav>
                                      </p:tavLst>
                                    </p:anim>
                                    <p:anim calcmode="lin" valueType="num">
                                      <p:cBhvr>
                                        <p:cTn id="8" dur="1000" fill="hold"/>
                                        <p:tgtEl>
                                          <p:spTgt spid="17410"/>
                                        </p:tgtEl>
                                        <p:attrNameLst>
                                          <p:attrName>ppt_h</p:attrName>
                                        </p:attrNameLst>
                                      </p:cBhvr>
                                      <p:tavLst>
                                        <p:tav tm="0">
                                          <p:val>
                                            <p:fltVal val="0"/>
                                          </p:val>
                                        </p:tav>
                                        <p:tav tm="100000">
                                          <p:val>
                                            <p:strVal val="#ppt_h"/>
                                          </p:val>
                                        </p:tav>
                                      </p:tavLst>
                                    </p:anim>
                                    <p:anim calcmode="lin" valueType="num">
                                      <p:cBhvr>
                                        <p:cTn id="9" dur="1000" fill="hold"/>
                                        <p:tgtEl>
                                          <p:spTgt spid="174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17409"/>
                                        </p:tgtEl>
                                        <p:attrNameLst>
                                          <p:attrName>style.visibility</p:attrName>
                                        </p:attrNameLst>
                                      </p:cBhvr>
                                      <p:to>
                                        <p:strVal val="visible"/>
                                      </p:to>
                                    </p:set>
                                    <p:anim calcmode="lin" valueType="num">
                                      <p:cBhvr>
                                        <p:cTn id="19" dur="1000" fill="hold"/>
                                        <p:tgtEl>
                                          <p:spTgt spid="17409"/>
                                        </p:tgtEl>
                                        <p:attrNameLst>
                                          <p:attrName>ppt_w</p:attrName>
                                        </p:attrNameLst>
                                      </p:cBhvr>
                                      <p:tavLst>
                                        <p:tav tm="0">
                                          <p:val>
                                            <p:fltVal val="0"/>
                                          </p:val>
                                        </p:tav>
                                        <p:tav tm="100000">
                                          <p:val>
                                            <p:strVal val="#ppt_w"/>
                                          </p:val>
                                        </p:tav>
                                      </p:tavLst>
                                    </p:anim>
                                    <p:anim calcmode="lin" valueType="num">
                                      <p:cBhvr>
                                        <p:cTn id="20" dur="1000" fill="hold"/>
                                        <p:tgtEl>
                                          <p:spTgt spid="17409"/>
                                        </p:tgtEl>
                                        <p:attrNameLst>
                                          <p:attrName>ppt_h</p:attrName>
                                        </p:attrNameLst>
                                      </p:cBhvr>
                                      <p:tavLst>
                                        <p:tav tm="0">
                                          <p:val>
                                            <p:fltVal val="0"/>
                                          </p:val>
                                        </p:tav>
                                        <p:tav tm="100000">
                                          <p:val>
                                            <p:strVal val="#ppt_h"/>
                                          </p:val>
                                        </p:tav>
                                      </p:tavLst>
                                    </p:anim>
                                    <p:anim calcmode="lin" valueType="num">
                                      <p:cBhvr>
                                        <p:cTn id="21" dur="1000" fill="hold"/>
                                        <p:tgtEl>
                                          <p:spTgt spid="17409"/>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740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09" grpId="0" animBg="1"/>
      <p:bldP spid="174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Equation</a:t>
            </a:r>
            <a:endParaRPr lang="en-US" dirty="0"/>
          </a:p>
        </p:txBody>
      </p:sp>
      <p:sp>
        <p:nvSpPr>
          <p:cNvPr id="18434" name="Rectangle 2"/>
          <p:cNvSpPr>
            <a:spLocks noChangeArrowheads="1"/>
          </p:cNvSpPr>
          <p:nvPr/>
        </p:nvSpPr>
        <p:spPr bwMode="auto">
          <a:xfrm>
            <a:off x="0" y="1447800"/>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charset="0"/>
              </a:rPr>
              <a:t>If we consider the First Law in equation form as it applies to a gas then:</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charset="0"/>
              </a:rPr>
              <a:t>Increase in internal energy (</a:t>
            </a:r>
            <a:r>
              <a:rPr kumimoji="0" lang="en-GB" sz="2000" b="0" i="0" u="none" strike="noStrike" cap="none" normalizeH="0" baseline="0" dirty="0" smtClean="0">
                <a:ln>
                  <a:noFill/>
                </a:ln>
                <a:solidFill>
                  <a:srgbClr val="000000"/>
                </a:solidFill>
                <a:effectLst/>
                <a:latin typeface="Symbol" pitchFamily="18" charset="2"/>
                <a:ea typeface="Times" charset="0"/>
              </a:rPr>
              <a:t>D</a:t>
            </a:r>
            <a:r>
              <a:rPr kumimoji="0" lang="en-GB" sz="2000" b="0" i="0" u="none" strike="noStrike" cap="none" normalizeH="0" baseline="0" dirty="0" smtClean="0">
                <a:ln>
                  <a:noFill/>
                </a:ln>
                <a:solidFill>
                  <a:srgbClr val="000000"/>
                </a:solidFill>
                <a:effectLst/>
                <a:latin typeface="Arial" pitchFamily="34" charset="0"/>
                <a:ea typeface="Times" charset="0"/>
              </a:rPr>
              <a:t>U) = Heat energy supplied (</a:t>
            </a:r>
            <a:r>
              <a:rPr kumimoji="0" lang="en-GB" sz="2000" b="0" i="0" u="none" strike="noStrike" cap="none" normalizeH="0" baseline="0" dirty="0" smtClean="0">
                <a:ln>
                  <a:noFill/>
                </a:ln>
                <a:solidFill>
                  <a:srgbClr val="000000"/>
                </a:solidFill>
                <a:effectLst/>
                <a:latin typeface="Symbol" pitchFamily="18" charset="2"/>
                <a:ea typeface="Times" charset="0"/>
              </a:rPr>
              <a:t>D</a:t>
            </a:r>
            <a:r>
              <a:rPr kumimoji="0" lang="en-GB" sz="2000" b="0" i="0" u="none" strike="noStrike" cap="none" normalizeH="0" baseline="0" dirty="0" smtClean="0">
                <a:ln>
                  <a:noFill/>
                </a:ln>
                <a:solidFill>
                  <a:srgbClr val="000000"/>
                </a:solidFill>
                <a:effectLst/>
                <a:latin typeface="Arial" pitchFamily="34" charset="0"/>
                <a:ea typeface="Times" charset="0"/>
              </a:rPr>
              <a:t>Q) + Work done </a:t>
            </a:r>
            <a:r>
              <a:rPr kumimoji="0" lang="en-GB" sz="2000" b="1" i="0" u="none" strike="noStrike" cap="none" normalizeH="0" baseline="0" dirty="0" smtClean="0">
                <a:ln>
                  <a:noFill/>
                </a:ln>
                <a:solidFill>
                  <a:srgbClr val="000000"/>
                </a:solidFill>
                <a:effectLst/>
                <a:latin typeface="Arial" pitchFamily="34" charset="0"/>
                <a:ea typeface="Times" charset="0"/>
              </a:rPr>
              <a:t>on </a:t>
            </a:r>
            <a:r>
              <a:rPr kumimoji="0" lang="en-GB" sz="2000" b="0" i="0" u="none" strike="noStrike" cap="none" normalizeH="0" baseline="0" dirty="0" smtClean="0">
                <a:ln>
                  <a:noFill/>
                </a:ln>
                <a:solidFill>
                  <a:srgbClr val="000000"/>
                </a:solidFill>
                <a:effectLst/>
                <a:latin typeface="Arial" pitchFamily="34" charset="0"/>
                <a:ea typeface="Times" charset="0"/>
              </a:rPr>
              <a:t>the gas (</a:t>
            </a:r>
            <a:r>
              <a:rPr kumimoji="0" lang="en-GB" sz="2000" b="0" i="0" u="none" strike="noStrike" cap="none" normalizeH="0" baseline="0" dirty="0" smtClean="0">
                <a:ln>
                  <a:noFill/>
                </a:ln>
                <a:solidFill>
                  <a:srgbClr val="000000"/>
                </a:solidFill>
                <a:effectLst/>
                <a:latin typeface="Symbol" pitchFamily="18" charset="2"/>
                <a:ea typeface="Times" charset="0"/>
              </a:rPr>
              <a:t>D</a:t>
            </a:r>
            <a:r>
              <a:rPr kumimoji="0" lang="en-GB" sz="2000" b="0" i="0" u="none" strike="noStrike" cap="none" normalizeH="0" baseline="0" dirty="0" smtClean="0">
                <a:ln>
                  <a:noFill/>
                </a:ln>
                <a:solidFill>
                  <a:srgbClr val="000000"/>
                </a:solidFill>
                <a:effectLst/>
                <a:latin typeface="Arial" pitchFamily="34" charset="0"/>
                <a:ea typeface="Times" charset="0"/>
              </a:rPr>
              <a:t>W)</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Text Box 1"/>
          <p:cNvSpPr txBox="1">
            <a:spLocks noChangeArrowheads="1"/>
          </p:cNvSpPr>
          <p:nvPr/>
        </p:nvSpPr>
        <p:spPr bwMode="auto">
          <a:xfrm>
            <a:off x="762000" y="2743200"/>
            <a:ext cx="7620000" cy="1371600"/>
          </a:xfrm>
          <a:prstGeom prst="rect">
            <a:avLst/>
          </a:prstGeom>
          <a:solidFill>
            <a:srgbClr val="FFCCFF"/>
          </a:solidFill>
          <a:ln w="19050">
            <a:solidFill>
              <a:srgbClr val="000000"/>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00000"/>
                </a:solidFill>
                <a:effectLst/>
                <a:latin typeface="Arial" pitchFamily="34" charset="0"/>
                <a:ea typeface="Times" charset="0"/>
              </a:rPr>
              <a:t>First law of thermodynamics:            </a:t>
            </a:r>
            <a:r>
              <a:rPr kumimoji="0" lang="en-GB" sz="2400" b="1" i="0" u="none" strike="noStrike" cap="none" normalizeH="0" baseline="0" dirty="0" smtClean="0">
                <a:ln>
                  <a:noFill/>
                </a:ln>
                <a:solidFill>
                  <a:srgbClr val="000000"/>
                </a:solidFill>
                <a:effectLst/>
                <a:latin typeface="Symbol" pitchFamily="18" charset="2"/>
                <a:ea typeface="Times" charset="0"/>
              </a:rPr>
              <a:t>D</a:t>
            </a:r>
            <a:r>
              <a:rPr lang="en-GB" sz="2400" b="1" dirty="0">
                <a:solidFill>
                  <a:srgbClr val="000000"/>
                </a:solidFill>
                <a:latin typeface="Arial" pitchFamily="34" charset="0"/>
                <a:ea typeface="Times" charset="0"/>
              </a:rPr>
              <a:t>Q</a:t>
            </a:r>
            <a:r>
              <a:rPr kumimoji="0" lang="en-GB" sz="2400" b="1" i="0" u="none" strike="noStrike" cap="none" normalizeH="0" baseline="0" dirty="0" smtClean="0">
                <a:ln>
                  <a:noFill/>
                </a:ln>
                <a:solidFill>
                  <a:srgbClr val="000000"/>
                </a:solidFill>
                <a:effectLst/>
                <a:latin typeface="Arial" pitchFamily="34" charset="0"/>
                <a:ea typeface="Times" charset="0"/>
              </a:rPr>
              <a:t> = </a:t>
            </a:r>
            <a:r>
              <a:rPr kumimoji="0" lang="en-GB" sz="2400" b="1" i="0" u="none" strike="noStrike" cap="none" normalizeH="0" baseline="0" dirty="0" smtClean="0">
                <a:ln>
                  <a:noFill/>
                </a:ln>
                <a:solidFill>
                  <a:srgbClr val="000000"/>
                </a:solidFill>
                <a:effectLst/>
                <a:latin typeface="Symbol" pitchFamily="18" charset="2"/>
                <a:ea typeface="Times" charset="0"/>
              </a:rPr>
              <a:t>D</a:t>
            </a:r>
            <a:r>
              <a:rPr kumimoji="0" lang="en-GB" sz="2400" b="1" i="0" u="none" strike="noStrike" cap="none" normalizeH="0" baseline="0" dirty="0" smtClean="0">
                <a:ln>
                  <a:noFill/>
                </a:ln>
                <a:solidFill>
                  <a:srgbClr val="000000"/>
                </a:solidFill>
                <a:effectLst/>
                <a:latin typeface="Arial" pitchFamily="34" charset="0"/>
                <a:ea typeface="Times" charset="0"/>
              </a:rPr>
              <a:t>U + </a:t>
            </a:r>
            <a:r>
              <a:rPr kumimoji="0" lang="en-GB" sz="2400" b="1" i="0" u="none" strike="noStrike" cap="none" normalizeH="0" baseline="0" dirty="0" smtClean="0">
                <a:ln>
                  <a:noFill/>
                </a:ln>
                <a:solidFill>
                  <a:srgbClr val="000000"/>
                </a:solidFill>
                <a:effectLst/>
                <a:latin typeface="Symbol" pitchFamily="18" charset="2"/>
                <a:ea typeface="Times" charset="0"/>
              </a:rPr>
              <a:t>D</a:t>
            </a:r>
            <a:r>
              <a:rPr kumimoji="0" lang="en-GB" sz="2400" b="1" i="0" u="none" strike="noStrike" cap="none" normalizeH="0" baseline="0" dirty="0" smtClean="0">
                <a:ln>
                  <a:noFill/>
                </a:ln>
                <a:solidFill>
                  <a:srgbClr val="000000"/>
                </a:solidFill>
                <a:effectLst/>
                <a:latin typeface="Arial" pitchFamily="34" charset="0"/>
                <a:ea typeface="Times" charset="0"/>
              </a:rPr>
              <a:t>W</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
        <p:nvSpPr>
          <p:cNvPr id="18436" name="Rectangle 4"/>
          <p:cNvSpPr>
            <a:spLocks noChangeArrowheads="1"/>
          </p:cNvSpPr>
          <p:nvPr/>
        </p:nvSpPr>
        <p:spPr bwMode="auto">
          <a:xfrm>
            <a:off x="0" y="449580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charset="0"/>
              </a:rPr>
              <a:t>Note that </a:t>
            </a:r>
            <a:r>
              <a:rPr kumimoji="0" lang="en-GB" sz="2000" b="0" i="0" u="none" strike="noStrike" cap="none" normalizeH="0" baseline="0" dirty="0" smtClean="0">
                <a:ln>
                  <a:noFill/>
                </a:ln>
                <a:solidFill>
                  <a:srgbClr val="000000"/>
                </a:solidFill>
                <a:effectLst/>
                <a:latin typeface="Symbol" pitchFamily="18" charset="2"/>
                <a:ea typeface="Times" charset="0"/>
              </a:rPr>
              <a:t>D</a:t>
            </a:r>
            <a:r>
              <a:rPr kumimoji="0" lang="en-GB" sz="2000" b="0" i="0" u="none" strike="noStrike" cap="none" normalizeH="0" baseline="0" dirty="0" smtClean="0">
                <a:ln>
                  <a:noFill/>
                </a:ln>
                <a:solidFill>
                  <a:srgbClr val="000000"/>
                </a:solidFill>
                <a:effectLst/>
                <a:latin typeface="Arial" pitchFamily="34" charset="0"/>
                <a:ea typeface="Times" charset="0"/>
              </a:rPr>
              <a:t>U represents both the change in the internal kinetic energy of the gas (an increase in molecular velocity) and the increase in the internal potential energy (due an increase in energy overcoming intermolecular forces due to separation of the molecules). The potential energy increase is zero for ideal gases (that are assumed to have no intermolecular forces acting between the particles) and negligible for most real gases </a:t>
            </a:r>
            <a:r>
              <a:rPr kumimoji="0" lang="en-GB" sz="2000" b="0" i="0" u="none" strike="noStrike" cap="none" normalizeH="0" baseline="0" dirty="0" smtClean="0">
                <a:ln>
                  <a:noFill/>
                </a:ln>
                <a:solidFill>
                  <a:srgbClr val="FF0000"/>
                </a:solidFill>
                <a:effectLst/>
                <a:latin typeface="Arial" pitchFamily="34" charset="0"/>
                <a:ea typeface="Times" charset="0"/>
              </a:rPr>
              <a:t>except at temperatures near liquefaction and/or at very high pressures.</a:t>
            </a:r>
            <a:r>
              <a:rPr kumimoji="0" lang="en-GB" sz="2000" b="0" i="0" u="none" strike="noStrike" cap="none" normalizeH="0" baseline="0" dirty="0" smtClean="0">
                <a:ln>
                  <a:noFill/>
                </a:ln>
                <a:solidFill>
                  <a:srgbClr val="000000"/>
                </a:solidFill>
                <a:effectLst/>
                <a:latin typeface="Arial" pitchFamily="34" charset="0"/>
                <a:ea typeface="Times" charset="0"/>
              </a:rPr>
              <a:t> </a:t>
            </a:r>
            <a:endParaRPr kumimoji="0" lang="en-GB" sz="4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 calcmode="lin" valueType="num">
                                      <p:cBhvr>
                                        <p:cTn id="7" dur="1000" fill="hold"/>
                                        <p:tgtEl>
                                          <p:spTgt spid="18433"/>
                                        </p:tgtEl>
                                        <p:attrNameLst>
                                          <p:attrName>ppt_w</p:attrName>
                                        </p:attrNameLst>
                                      </p:cBhvr>
                                      <p:tavLst>
                                        <p:tav tm="0">
                                          <p:val>
                                            <p:fltVal val="0"/>
                                          </p:val>
                                        </p:tav>
                                        <p:tav tm="100000">
                                          <p:val>
                                            <p:strVal val="#ppt_w"/>
                                          </p:val>
                                        </p:tav>
                                      </p:tavLst>
                                    </p:anim>
                                    <p:anim calcmode="lin" valueType="num">
                                      <p:cBhvr>
                                        <p:cTn id="8" dur="1000" fill="hold"/>
                                        <p:tgtEl>
                                          <p:spTgt spid="18433"/>
                                        </p:tgtEl>
                                        <p:attrNameLst>
                                          <p:attrName>ppt_h</p:attrName>
                                        </p:attrNameLst>
                                      </p:cBhvr>
                                      <p:tavLst>
                                        <p:tav tm="0">
                                          <p:val>
                                            <p:fltVal val="0"/>
                                          </p:val>
                                        </p:tav>
                                        <p:tav tm="100000">
                                          <p:val>
                                            <p:strVal val="#ppt_h"/>
                                          </p:val>
                                        </p:tav>
                                      </p:tavLst>
                                    </p:anim>
                                    <p:anim calcmode="lin" valueType="num">
                                      <p:cBhvr>
                                        <p:cTn id="9" dur="1000" fill="hold"/>
                                        <p:tgtEl>
                                          <p:spTgt spid="1843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animBg="1"/>
      <p:bldP spid="184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sign is important</a:t>
            </a:r>
            <a:endParaRPr lang="en-US" dirty="0"/>
          </a:p>
        </p:txBody>
      </p:sp>
      <p:sp>
        <p:nvSpPr>
          <p:cNvPr id="1946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75" name="Rectangle 19"/>
          <p:cNvSpPr>
            <a:spLocks noChangeArrowheads="1"/>
          </p:cNvSpPr>
          <p:nvPr/>
        </p:nvSpPr>
        <p:spPr bwMode="auto">
          <a:xfrm>
            <a:off x="914400" y="1371600"/>
            <a:ext cx="7620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00"/>
              </a:solidFill>
              <a:effectLst/>
              <a:latin typeface="Arial" pitchFamily="34" charset="0"/>
              <a:ea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itchFamily="34" charset="0"/>
                <a:ea typeface="Times" charset="0"/>
              </a:rPr>
              <a:t/>
            </a:r>
            <a:br>
              <a:rPr kumimoji="0" lang="en-GB" sz="1000" b="0" i="0" u="none" strike="noStrike" cap="none" normalizeH="0" baseline="0" dirty="0" smtClean="0">
                <a:ln>
                  <a:noFill/>
                </a:ln>
                <a:solidFill>
                  <a:srgbClr val="000000"/>
                </a:solidFill>
                <a:effectLst/>
                <a:latin typeface="Arial" pitchFamily="34" charset="0"/>
                <a:ea typeface="Times" charset="0"/>
              </a:rPr>
            </a:br>
            <a:r>
              <a:rPr kumimoji="0" lang="en-GB" sz="2800" b="0" i="0" u="none" strike="noStrike" cap="none" normalizeH="0" baseline="0" dirty="0" smtClean="0">
                <a:ln>
                  <a:noFill/>
                </a:ln>
                <a:solidFill>
                  <a:schemeClr val="accent1"/>
                </a:solidFill>
                <a:effectLst/>
                <a:latin typeface="Arial" pitchFamily="34" charset="0"/>
                <a:ea typeface="Times" charset="0"/>
              </a:rPr>
              <a:t>The sign convention here is that if </a:t>
            </a:r>
            <a:r>
              <a:rPr kumimoji="0" lang="en-GB" sz="2800" b="0" i="0" u="none" strike="noStrike" cap="none" normalizeH="0" baseline="0" dirty="0" smtClean="0">
                <a:ln>
                  <a:noFill/>
                </a:ln>
                <a:solidFill>
                  <a:schemeClr val="accent1"/>
                </a:solidFill>
                <a:effectLst/>
                <a:latin typeface="Symbol" pitchFamily="18" charset="2"/>
                <a:ea typeface="Times" charset="0"/>
              </a:rPr>
              <a:t>D</a:t>
            </a:r>
            <a:r>
              <a:rPr kumimoji="0" lang="en-GB" sz="2800" b="0" i="0" u="none" strike="noStrike" cap="none" normalizeH="0" baseline="0" dirty="0" smtClean="0">
                <a:ln>
                  <a:noFill/>
                </a:ln>
                <a:solidFill>
                  <a:schemeClr val="accent1"/>
                </a:solidFill>
                <a:effectLst/>
                <a:latin typeface="Arial" pitchFamily="34" charset="0"/>
                <a:ea typeface="Times" charset="0"/>
              </a:rPr>
              <a:t>U</a:t>
            </a:r>
            <a:r>
              <a:rPr kumimoji="0" lang="en-GB" sz="2800" b="0" i="1" u="none" strike="noStrike" cap="none" normalizeH="0" baseline="0" dirty="0" smtClean="0">
                <a:ln>
                  <a:noFill/>
                </a:ln>
                <a:solidFill>
                  <a:schemeClr val="accent1"/>
                </a:solidFill>
                <a:effectLst/>
                <a:latin typeface="Arial" pitchFamily="34" charset="0"/>
                <a:ea typeface="Times" charset="0"/>
              </a:rPr>
              <a:t> </a:t>
            </a:r>
            <a:r>
              <a:rPr kumimoji="0" lang="en-GB" sz="2800" b="0" i="0" u="none" strike="noStrike" cap="none" normalizeH="0" baseline="0" dirty="0" smtClean="0">
                <a:ln>
                  <a:noFill/>
                </a:ln>
                <a:solidFill>
                  <a:schemeClr val="accent1"/>
                </a:solidFill>
                <a:effectLst/>
                <a:latin typeface="Arial" pitchFamily="34" charset="0"/>
                <a:ea typeface="Times" charset="0"/>
              </a:rPr>
              <a:t>is positive the amount of internal energy increases.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ea typeface="Times" charset="0"/>
              </a:rPr>
              <a:t>This means that </a:t>
            </a:r>
            <a:r>
              <a:rPr kumimoji="0" lang="en-GB" sz="2800" b="0" i="0" u="none" strike="noStrike" cap="none" normalizeH="0" baseline="0" dirty="0" smtClean="0">
                <a:ln>
                  <a:noFill/>
                </a:ln>
                <a:solidFill>
                  <a:schemeClr val="accent1"/>
                </a:solidFill>
                <a:effectLst/>
                <a:latin typeface="Symbol" pitchFamily="18" charset="2"/>
                <a:ea typeface="Times" charset="0"/>
              </a:rPr>
              <a:t>D</a:t>
            </a:r>
            <a:r>
              <a:rPr kumimoji="0" lang="en-GB" sz="2800" b="0" i="0" u="none" strike="noStrike" cap="none" normalizeH="0" baseline="0" dirty="0" smtClean="0">
                <a:ln>
                  <a:noFill/>
                </a:ln>
                <a:solidFill>
                  <a:schemeClr val="accent1"/>
                </a:solidFill>
                <a:effectLst/>
                <a:latin typeface="Arial" pitchFamily="34" charset="0"/>
                <a:ea typeface="Times" charset="0"/>
              </a:rPr>
              <a:t>Q stands for the heat energy put into the system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Symbol" pitchFamily="18" charset="2"/>
                <a:ea typeface="Times" charset="0"/>
              </a:rPr>
              <a:t>D</a:t>
            </a:r>
            <a:r>
              <a:rPr kumimoji="0" lang="en-GB" sz="2800" b="0" i="0" u="none" strike="noStrike" cap="none" normalizeH="0" baseline="0" dirty="0" smtClean="0">
                <a:ln>
                  <a:noFill/>
                </a:ln>
                <a:solidFill>
                  <a:schemeClr val="accent1"/>
                </a:solidFill>
                <a:effectLst/>
                <a:latin typeface="Arial" pitchFamily="34" charset="0"/>
                <a:ea typeface="Times" charset="0"/>
              </a:rPr>
              <a:t>W</a:t>
            </a:r>
            <a:r>
              <a:rPr kumimoji="0" lang="en-GB" sz="2800" b="0" i="1" u="none" strike="noStrike" cap="none" normalizeH="0" baseline="0" dirty="0" smtClean="0">
                <a:ln>
                  <a:noFill/>
                </a:ln>
                <a:solidFill>
                  <a:schemeClr val="accent1"/>
                </a:solidFill>
                <a:effectLst/>
                <a:latin typeface="Arial" pitchFamily="34" charset="0"/>
                <a:ea typeface="Times" charset="0"/>
              </a:rPr>
              <a:t> </a:t>
            </a:r>
            <a:r>
              <a:rPr kumimoji="0" lang="en-GB" sz="2800" b="0" i="0" u="none" strike="noStrike" cap="none" normalizeH="0" baseline="0" dirty="0" smtClean="0">
                <a:ln>
                  <a:noFill/>
                </a:ln>
                <a:solidFill>
                  <a:schemeClr val="accent1"/>
                </a:solidFill>
                <a:effectLst/>
                <a:latin typeface="Arial" pitchFamily="34" charset="0"/>
                <a:ea typeface="Times" charset="0"/>
              </a:rPr>
              <a:t>for the work done by the system on the surroundings.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75">
                                            <p:txEl>
                                              <p:pRg st="1" end="1"/>
                                            </p:txEl>
                                          </p:spTgt>
                                        </p:tgtEl>
                                        <p:attrNameLst>
                                          <p:attrName>style.visibility</p:attrName>
                                        </p:attrNameLst>
                                      </p:cBhvr>
                                      <p:to>
                                        <p:strVal val="visible"/>
                                      </p:to>
                                    </p:set>
                                    <p:animEffect transition="in" filter="wipe(down)">
                                      <p:cBhvr>
                                        <p:cTn id="7" dur="500"/>
                                        <p:tgtEl>
                                          <p:spTgt spid="194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475">
                                            <p:txEl>
                                              <p:pRg st="2" end="2"/>
                                            </p:txEl>
                                          </p:spTgt>
                                        </p:tgtEl>
                                        <p:attrNameLst>
                                          <p:attrName>style.visibility</p:attrName>
                                        </p:attrNameLst>
                                      </p:cBhvr>
                                      <p:to>
                                        <p:strVal val="visible"/>
                                      </p:to>
                                    </p:set>
                                    <p:animEffect transition="in" filter="wipe(down)">
                                      <p:cBhvr>
                                        <p:cTn id="12" dur="500"/>
                                        <p:tgtEl>
                                          <p:spTgt spid="194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475">
                                            <p:txEl>
                                              <p:pRg st="3" end="3"/>
                                            </p:txEl>
                                          </p:spTgt>
                                        </p:tgtEl>
                                        <p:attrNameLst>
                                          <p:attrName>style.visibility</p:attrName>
                                        </p:attrNameLst>
                                      </p:cBhvr>
                                      <p:to>
                                        <p:strVal val="visible"/>
                                      </p:to>
                                    </p:set>
                                    <p:animEffect transition="in" filter="wipe(down)">
                                      <p:cBhvr>
                                        <p:cTn id="17" dur="500"/>
                                        <p:tgtEl>
                                          <p:spTgt spid="19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686800" cy="1298448"/>
          </a:xfrm>
        </p:spPr>
        <p:txBody>
          <a:bodyPr>
            <a:normAutofit fontScale="90000"/>
          </a:bodyPr>
          <a:lstStyle/>
          <a:p>
            <a:r>
              <a:rPr lang="en-US" dirty="0" smtClean="0"/>
              <a:t>Work done by an ideal gas during expansion</a:t>
            </a:r>
            <a:br>
              <a:rPr lang="en-US" dirty="0" smtClean="0"/>
            </a:br>
            <a:endParaRPr lang="en-US" dirty="0"/>
          </a:p>
        </p:txBody>
      </p:sp>
      <p:grpSp>
        <p:nvGrpSpPr>
          <p:cNvPr id="3" name="Group 1"/>
          <p:cNvGrpSpPr>
            <a:grpSpLocks/>
          </p:cNvGrpSpPr>
          <p:nvPr/>
        </p:nvGrpSpPr>
        <p:grpSpPr bwMode="auto">
          <a:xfrm>
            <a:off x="685800" y="3429000"/>
            <a:ext cx="5257800" cy="2472336"/>
            <a:chOff x="1710" y="8836"/>
            <a:chExt cx="4320" cy="2767"/>
          </a:xfrm>
        </p:grpSpPr>
        <p:grpSp>
          <p:nvGrpSpPr>
            <p:cNvPr id="4" name="Group 8"/>
            <p:cNvGrpSpPr>
              <a:grpSpLocks/>
            </p:cNvGrpSpPr>
            <p:nvPr/>
          </p:nvGrpSpPr>
          <p:grpSpPr bwMode="auto">
            <a:xfrm>
              <a:off x="1710" y="8836"/>
              <a:ext cx="4320" cy="2190"/>
              <a:chOff x="2460" y="13080"/>
              <a:chExt cx="4320" cy="2190"/>
            </a:xfrm>
          </p:grpSpPr>
          <p:sp>
            <p:nvSpPr>
              <p:cNvPr id="11" name="AutoShape 12"/>
              <p:cNvSpPr>
                <a:spLocks noChangeArrowheads="1"/>
              </p:cNvSpPr>
              <p:nvPr/>
            </p:nvSpPr>
            <p:spPr bwMode="auto">
              <a:xfrm rot="5400000">
                <a:off x="2520" y="13020"/>
                <a:ext cx="2190" cy="2310"/>
              </a:xfrm>
              <a:prstGeom prst="can">
                <a:avLst>
                  <a:gd name="adj" fmla="val 26370"/>
                </a:avLst>
              </a:prstGeom>
              <a:solidFill>
                <a:srgbClr val="00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AutoShape 11"/>
              <p:cNvSpPr>
                <a:spLocks noChangeArrowheads="1"/>
              </p:cNvSpPr>
              <p:nvPr/>
            </p:nvSpPr>
            <p:spPr bwMode="auto">
              <a:xfrm rot="5400000">
                <a:off x="2865" y="13755"/>
                <a:ext cx="2190" cy="840"/>
              </a:xfrm>
              <a:prstGeom prst="can">
                <a:avLst>
                  <a:gd name="adj" fmla="val 500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AutoShape 10"/>
              <p:cNvSpPr>
                <a:spLocks noChangeArrowheads="1"/>
              </p:cNvSpPr>
              <p:nvPr/>
            </p:nvSpPr>
            <p:spPr bwMode="auto">
              <a:xfrm rot="5400000">
                <a:off x="3285" y="13755"/>
                <a:ext cx="2190" cy="840"/>
              </a:xfrm>
              <a:prstGeom prst="can">
                <a:avLst>
                  <a:gd name="adj" fmla="val 50000"/>
                </a:avLst>
              </a:prstGeom>
              <a:gradFill rotWithShape="0">
                <a:gsLst>
                  <a:gs pos="0">
                    <a:srgbClr val="C0C0C0"/>
                  </a:gs>
                  <a:gs pos="100000">
                    <a:srgbClr val="C0C0C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AutoShape 9"/>
              <p:cNvSpPr>
                <a:spLocks noChangeArrowheads="1"/>
              </p:cNvSpPr>
              <p:nvPr/>
            </p:nvSpPr>
            <p:spPr bwMode="auto">
              <a:xfrm rot="5400000">
                <a:off x="5565" y="13095"/>
                <a:ext cx="240" cy="2190"/>
              </a:xfrm>
              <a:prstGeom prst="can">
                <a:avLst>
                  <a:gd name="adj" fmla="val 30797"/>
                </a:avLst>
              </a:prstGeom>
              <a:gradFill rotWithShape="0">
                <a:gsLst>
                  <a:gs pos="0">
                    <a:srgbClr val="C0C0C0"/>
                  </a:gs>
                  <a:gs pos="100000">
                    <a:srgbClr val="C0C0C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 name="Text Box 7"/>
            <p:cNvSpPr txBox="1">
              <a:spLocks noChangeArrowheads="1"/>
            </p:cNvSpPr>
            <p:nvPr/>
          </p:nvSpPr>
          <p:spPr bwMode="auto">
            <a:xfrm>
              <a:off x="2712" y="9604"/>
              <a:ext cx="544" cy="720"/>
            </a:xfrm>
            <a:prstGeom prst="rect">
              <a:avLst/>
            </a:prstGeom>
            <a:noFill/>
            <a:ln w="9525">
              <a:noFill/>
              <a:miter lim="800000"/>
              <a:headEnd/>
              <a:tailEnd/>
            </a:ln>
          </p:spPr>
          <p:txBody>
            <a:bodyPr vert="horz" wrap="none" lIns="91440" tIns="0" rIns="9144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err="1" smtClean="0">
                  <a:ln>
                    <a:noFill/>
                  </a:ln>
                  <a:solidFill>
                    <a:schemeClr val="tx1"/>
                  </a:solidFill>
                  <a:effectLst/>
                  <a:latin typeface="Arial" pitchFamily="34" charset="0"/>
                  <a:ea typeface="Times" charset="0"/>
                  <a:cs typeface="Arial" pitchFamily="34" charset="0"/>
                </a:rPr>
                <a:t>dV</a:t>
              </a:r>
              <a:endParaRPr kumimoji="0" lang="en-GB" sz="5400" b="0" i="0" u="none" strike="noStrike" cap="none" normalizeH="0" baseline="0" dirty="0" smtClean="0">
                <a:ln>
                  <a:noFill/>
                </a:ln>
                <a:solidFill>
                  <a:schemeClr val="tx1"/>
                </a:solidFill>
                <a:effectLst/>
                <a:latin typeface="Arial" pitchFamily="34" charset="0"/>
              </a:endParaRPr>
            </a:p>
          </p:txBody>
        </p:sp>
        <p:sp>
          <p:nvSpPr>
            <p:cNvPr id="6" name="Text Box 6"/>
            <p:cNvSpPr txBox="1">
              <a:spLocks noChangeArrowheads="1"/>
            </p:cNvSpPr>
            <p:nvPr/>
          </p:nvSpPr>
          <p:spPr bwMode="auto">
            <a:xfrm>
              <a:off x="2900" y="10883"/>
              <a:ext cx="68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err="1" smtClean="0">
                  <a:ln>
                    <a:noFill/>
                  </a:ln>
                  <a:solidFill>
                    <a:schemeClr val="tx1"/>
                  </a:solidFill>
                  <a:effectLst/>
                  <a:latin typeface="Arial" pitchFamily="34" charset="0"/>
                  <a:ea typeface="Times" charset="0"/>
                  <a:cs typeface="Arial" pitchFamily="34" charset="0"/>
                </a:rPr>
                <a:t>dx</a:t>
              </a:r>
              <a:endParaRPr kumimoji="0" lang="en-GB" sz="5400" b="0" i="0" u="none" strike="noStrike" cap="none" normalizeH="0" baseline="0" dirty="0" smtClean="0">
                <a:ln>
                  <a:noFill/>
                </a:ln>
                <a:solidFill>
                  <a:schemeClr val="tx1"/>
                </a:solidFill>
                <a:effectLst/>
                <a:latin typeface="Arial" pitchFamily="34" charset="0"/>
              </a:endParaRPr>
            </a:p>
          </p:txBody>
        </p:sp>
        <p:sp>
          <p:nvSpPr>
            <p:cNvPr id="7" name="Text Box 5"/>
            <p:cNvSpPr txBox="1">
              <a:spLocks noChangeArrowheads="1"/>
            </p:cNvSpPr>
            <p:nvPr/>
          </p:nvSpPr>
          <p:spPr bwMode="auto">
            <a:xfrm>
              <a:off x="1880" y="9433"/>
              <a:ext cx="611" cy="597"/>
            </a:xfrm>
            <a:prstGeom prst="rect">
              <a:avLst/>
            </a:prstGeom>
            <a:noFill/>
            <a:ln w="9525">
              <a:noFill/>
              <a:miter lim="800000"/>
              <a:headEnd/>
              <a:tailEnd/>
            </a:ln>
          </p:spPr>
          <p:txBody>
            <a:bodyPr vert="horz" wrap="none" lIns="91440" tIns="0" rIns="9144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ea typeface="Times" charset="0"/>
                  <a:cs typeface="Times New Roman" pitchFamily="18" charset="0"/>
                </a:rPr>
                <a:t>P,V</a:t>
              </a:r>
              <a:endParaRPr kumimoji="0" lang="en-GB" sz="4800" b="0" i="0" u="none" strike="noStrike" cap="none" normalizeH="0" baseline="0" dirty="0" smtClean="0">
                <a:ln>
                  <a:noFill/>
                </a:ln>
                <a:solidFill>
                  <a:schemeClr val="tx1"/>
                </a:solidFill>
                <a:effectLst/>
                <a:latin typeface="Arial" pitchFamily="34" charset="0"/>
              </a:endParaRPr>
            </a:p>
          </p:txBody>
        </p:sp>
        <p:sp>
          <p:nvSpPr>
            <p:cNvPr id="8" name="Text Box 4"/>
            <p:cNvSpPr txBox="1">
              <a:spLocks noChangeArrowheads="1"/>
            </p:cNvSpPr>
            <p:nvPr/>
          </p:nvSpPr>
          <p:spPr bwMode="auto">
            <a:xfrm>
              <a:off x="4880" y="10157"/>
              <a:ext cx="68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3600" b="1" i="0" u="none" strike="noStrike" cap="none" normalizeH="0" baseline="0" dirty="0" smtClean="0">
                  <a:ln>
                    <a:noFill/>
                  </a:ln>
                  <a:solidFill>
                    <a:schemeClr val="tx1"/>
                  </a:solidFill>
                  <a:effectLst/>
                  <a:latin typeface="Arial" pitchFamily="34" charset="0"/>
                  <a:ea typeface="Times" charset="0"/>
                  <a:cs typeface="Times New Roman" pitchFamily="18" charset="0"/>
                </a:rPr>
                <a:t>F</a:t>
              </a:r>
              <a:endParaRPr kumimoji="0" lang="en-GB" sz="6600" b="0" i="0" u="none" strike="noStrike" cap="none" normalizeH="0" baseline="0" dirty="0" smtClean="0">
                <a:ln>
                  <a:noFill/>
                </a:ln>
                <a:solidFill>
                  <a:schemeClr val="tx1"/>
                </a:solidFill>
                <a:effectLst/>
                <a:latin typeface="Arial" pitchFamily="34" charset="0"/>
              </a:endParaRPr>
            </a:p>
          </p:txBody>
        </p:sp>
        <p:sp>
          <p:nvSpPr>
            <p:cNvPr id="9" name="AutoShape 3"/>
            <p:cNvSpPr>
              <a:spLocks noChangeArrowheads="1"/>
            </p:cNvSpPr>
            <p:nvPr/>
          </p:nvSpPr>
          <p:spPr bwMode="auto">
            <a:xfrm flipH="1">
              <a:off x="3900" y="10160"/>
              <a:ext cx="1020" cy="46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Text Box 2"/>
            <p:cNvSpPr txBox="1">
              <a:spLocks noChangeArrowheads="1"/>
            </p:cNvSpPr>
            <p:nvPr/>
          </p:nvSpPr>
          <p:spPr bwMode="auto">
            <a:xfrm>
              <a:off x="3880" y="9057"/>
              <a:ext cx="68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charset="0"/>
                  <a:cs typeface="Arial" pitchFamily="34" charset="0"/>
                </a:rPr>
                <a:t> </a:t>
              </a:r>
              <a:r>
                <a:rPr kumimoji="0" lang="en-GB" sz="3600" b="1" i="0" u="none" strike="noStrike" cap="none" normalizeH="0" baseline="0" dirty="0" smtClean="0">
                  <a:ln>
                    <a:noFill/>
                  </a:ln>
                  <a:solidFill>
                    <a:schemeClr val="tx1"/>
                  </a:solidFill>
                  <a:effectLst/>
                  <a:latin typeface="Arial" pitchFamily="34" charset="0"/>
                  <a:ea typeface="Times" charset="0"/>
                  <a:cs typeface="Arial" pitchFamily="34" charset="0"/>
                </a:rPr>
                <a:t>A</a:t>
              </a:r>
              <a:endParaRPr kumimoji="0" lang="en-GB" sz="1800" b="0" i="0" u="none" strike="noStrike" cap="none" normalizeH="0" baseline="0" dirty="0" smtClean="0">
                <a:ln>
                  <a:noFill/>
                </a:ln>
                <a:solidFill>
                  <a:schemeClr val="tx1"/>
                </a:solidFill>
                <a:effectLst/>
                <a:latin typeface="Arial" pitchFamily="34" charset="0"/>
              </a:endParaRPr>
            </a:p>
          </p:txBody>
        </p:sp>
      </p:grpSp>
      <p:sp>
        <p:nvSpPr>
          <p:cNvPr id="20481" name="Rectangle 1"/>
          <p:cNvSpPr>
            <a:spLocks noChangeArrowheads="1"/>
          </p:cNvSpPr>
          <p:nvPr/>
        </p:nvSpPr>
        <p:spPr bwMode="auto">
          <a:xfrm>
            <a:off x="762000" y="1143000"/>
            <a:ext cx="7620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pitchFamily="34" charset="0"/>
                <a:ea typeface="Times" charset="0"/>
              </a:rPr>
              <a:t>Consider an ideal gas at a pressure P enclosed in a cylinder of cross sectional area A.</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pitchFamily="34" charset="0"/>
                <a:ea typeface="Times" charset="0"/>
              </a:rPr>
              <a:t>The gas is then compressed by pushing the piston in a distance </a:t>
            </a:r>
            <a:r>
              <a:rPr kumimoji="0" lang="en-GB" sz="1600" b="0" i="0" u="none" strike="noStrike" cap="none" normalizeH="0" baseline="0" dirty="0" err="1" smtClean="0">
                <a:ln>
                  <a:noFill/>
                </a:ln>
                <a:solidFill>
                  <a:srgbClr val="000000"/>
                </a:solidFill>
                <a:effectLst/>
                <a:latin typeface="Symbol" pitchFamily="18" charset="2"/>
                <a:ea typeface="Times" charset="0"/>
              </a:rPr>
              <a:t>D</a:t>
            </a:r>
            <a:r>
              <a:rPr kumimoji="0" lang="en-GB" sz="1600" b="0" i="0" u="none" strike="noStrike" cap="none" normalizeH="0" baseline="0" dirty="0" err="1" smtClean="0">
                <a:ln>
                  <a:noFill/>
                </a:ln>
                <a:solidFill>
                  <a:srgbClr val="000000"/>
                </a:solidFill>
                <a:effectLst/>
                <a:latin typeface="Arial" pitchFamily="34" charset="0"/>
                <a:ea typeface="Times" charset="0"/>
              </a:rPr>
              <a:t>x</a:t>
            </a:r>
            <a:r>
              <a:rPr kumimoji="0" lang="en-GB" sz="1600" b="0" i="0" u="none" strike="noStrike" cap="none" normalizeH="0" baseline="0" dirty="0" smtClean="0">
                <a:ln>
                  <a:noFill/>
                </a:ln>
                <a:solidFill>
                  <a:srgbClr val="000000"/>
                </a:solidFill>
                <a:effectLst/>
                <a:latin typeface="Arial" pitchFamily="34" charset="0"/>
                <a:ea typeface="Times" charset="0"/>
              </a:rPr>
              <a:t>, the volume of the gas decreasing by </a:t>
            </a:r>
            <a:r>
              <a:rPr kumimoji="0" lang="en-GB" sz="1600" b="0" i="0" u="none" strike="noStrike" cap="none" normalizeH="0" baseline="0" dirty="0" smtClean="0">
                <a:ln>
                  <a:noFill/>
                </a:ln>
                <a:solidFill>
                  <a:srgbClr val="000000"/>
                </a:solidFill>
                <a:effectLst/>
                <a:latin typeface="Symbol" pitchFamily="18" charset="2"/>
                <a:ea typeface="Times" charset="0"/>
              </a:rPr>
              <a:t>D</a:t>
            </a:r>
            <a:r>
              <a:rPr kumimoji="0" lang="en-GB" sz="1600" b="0" i="0" u="none" strike="noStrike" cap="none" normalizeH="0" baseline="0" dirty="0" smtClean="0">
                <a:ln>
                  <a:noFill/>
                </a:ln>
                <a:solidFill>
                  <a:srgbClr val="000000"/>
                </a:solidFill>
                <a:effectLst/>
                <a:latin typeface="Arial" pitchFamily="34" charset="0"/>
                <a:ea typeface="Times" charset="0"/>
              </a:rPr>
              <a:t>V. (We assume that the change in volume is small so that the pressure remains almost constant at P).</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pitchFamily="34" charset="0"/>
                <a:ea typeface="Times" charset="0"/>
              </a:rPr>
              <a:t>Work done on the gas during this compression = </a:t>
            </a:r>
            <a:r>
              <a:rPr kumimoji="0" lang="en-GB" sz="1600" b="0" i="0" u="none" strike="noStrike" cap="none" normalizeH="0" baseline="0" dirty="0" smtClean="0">
                <a:ln>
                  <a:noFill/>
                </a:ln>
                <a:solidFill>
                  <a:srgbClr val="000000"/>
                </a:solidFill>
                <a:effectLst/>
                <a:latin typeface="Symbol" pitchFamily="18" charset="2"/>
                <a:ea typeface="Times" charset="0"/>
              </a:rPr>
              <a:t>D</a:t>
            </a:r>
            <a:r>
              <a:rPr kumimoji="0" lang="en-GB" sz="1600" b="0" i="0" u="none" strike="noStrike" cap="none" normalizeH="0" baseline="0" dirty="0" smtClean="0">
                <a:ln>
                  <a:noFill/>
                </a:ln>
                <a:solidFill>
                  <a:srgbClr val="000000"/>
                </a:solidFill>
                <a:effectLst/>
                <a:latin typeface="Arial" pitchFamily="34" charset="0"/>
                <a:ea typeface="Times" charset="0"/>
              </a:rPr>
              <a:t>W</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pitchFamily="34" charset="0"/>
                <a:ea typeface="Times" charset="0"/>
              </a:rPr>
              <a:t>Force on piston = P A</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pitchFamily="34" charset="0"/>
                <a:ea typeface="Times" charset="0"/>
              </a:rPr>
              <a:t>So the work done during compression = </a:t>
            </a:r>
            <a:r>
              <a:rPr kumimoji="0" lang="en-GB" sz="1600" b="0" i="0" u="none" strike="noStrike" cap="none" normalizeH="0" baseline="0" dirty="0" smtClean="0">
                <a:ln>
                  <a:noFill/>
                </a:ln>
                <a:solidFill>
                  <a:srgbClr val="000000"/>
                </a:solidFill>
                <a:effectLst/>
                <a:latin typeface="Symbol" pitchFamily="18" charset="2"/>
                <a:ea typeface="Times" charset="0"/>
              </a:rPr>
              <a:t>D</a:t>
            </a:r>
            <a:r>
              <a:rPr kumimoji="0" lang="en-GB" sz="1600" b="0" i="0" u="none" strike="noStrike" cap="none" normalizeH="0" baseline="0" dirty="0" smtClean="0">
                <a:ln>
                  <a:noFill/>
                </a:ln>
                <a:solidFill>
                  <a:srgbClr val="000000"/>
                </a:solidFill>
                <a:effectLst/>
                <a:latin typeface="Arial" pitchFamily="34" charset="0"/>
                <a:ea typeface="Times" charset="0"/>
              </a:rPr>
              <a:t>W = P A </a:t>
            </a:r>
            <a:r>
              <a:rPr kumimoji="0" lang="en-GB" sz="1600" b="0" i="0" u="none" strike="noStrike" cap="none" normalizeH="0" baseline="0" dirty="0" err="1" smtClean="0">
                <a:ln>
                  <a:noFill/>
                </a:ln>
                <a:solidFill>
                  <a:srgbClr val="000000"/>
                </a:solidFill>
                <a:effectLst/>
                <a:latin typeface="Symbol" pitchFamily="18" charset="2"/>
                <a:ea typeface="Times" charset="0"/>
              </a:rPr>
              <a:t>D</a:t>
            </a:r>
            <a:r>
              <a:rPr kumimoji="0" lang="en-GB" sz="1600" b="0" i="0" u="none" strike="noStrike" cap="none" normalizeH="0" baseline="0" dirty="0" err="1" smtClean="0">
                <a:ln>
                  <a:noFill/>
                </a:ln>
                <a:solidFill>
                  <a:srgbClr val="000000"/>
                </a:solidFill>
                <a:effectLst/>
                <a:latin typeface="Arial" pitchFamily="34" charset="0"/>
                <a:ea typeface="Times" charset="0"/>
              </a:rPr>
              <a:t>x</a:t>
            </a:r>
            <a:r>
              <a:rPr kumimoji="0" lang="en-GB" sz="1600" b="0" i="0" u="none" strike="noStrike" cap="none" normalizeH="0" baseline="0" dirty="0" smtClean="0">
                <a:ln>
                  <a:noFill/>
                </a:ln>
                <a:solidFill>
                  <a:srgbClr val="000000"/>
                </a:solidFill>
                <a:effectLst/>
                <a:latin typeface="Arial" pitchFamily="34" charset="0"/>
                <a:ea typeface="Times" charset="0"/>
              </a:rPr>
              <a:t> = P </a:t>
            </a:r>
            <a:r>
              <a:rPr kumimoji="0" lang="en-GB" sz="1600" b="0" i="0" u="none" strike="noStrike" cap="none" normalizeH="0" baseline="0" dirty="0" smtClean="0">
                <a:ln>
                  <a:noFill/>
                </a:ln>
                <a:solidFill>
                  <a:srgbClr val="000000"/>
                </a:solidFill>
                <a:effectLst/>
                <a:latin typeface="Symbol" pitchFamily="18" charset="2"/>
                <a:ea typeface="Times" charset="0"/>
              </a:rPr>
              <a:t>D</a:t>
            </a:r>
            <a:r>
              <a:rPr kumimoji="0" lang="en-GB" sz="1600" b="0" i="0" u="none" strike="noStrike" cap="none" normalizeH="0" baseline="0" dirty="0" smtClean="0">
                <a:ln>
                  <a:noFill/>
                </a:ln>
                <a:solidFill>
                  <a:srgbClr val="000000"/>
                </a:solidFill>
                <a:effectLst/>
                <a:latin typeface="Arial" pitchFamily="34" charset="0"/>
                <a:ea typeface="Times" charset="0"/>
              </a:rPr>
              <a:t>V </a:t>
            </a:r>
            <a:endParaRPr kumimoji="0" lang="en-GB" sz="3600" b="0" i="0" u="none" strike="noStrike" cap="none" normalizeH="0" baseline="0" dirty="0" smtClean="0">
              <a:ln>
                <a:noFill/>
              </a:ln>
              <a:solidFill>
                <a:schemeClr val="tx1"/>
              </a:solidFill>
              <a:effectLst/>
              <a:latin typeface="Arial" pitchFamily="34" charset="0"/>
            </a:endParaRPr>
          </a:p>
        </p:txBody>
      </p:sp>
      <p:sp>
        <p:nvSpPr>
          <p:cNvPr id="20482" name="Text Box 2"/>
          <p:cNvSpPr txBox="1">
            <a:spLocks noChangeArrowheads="1"/>
          </p:cNvSpPr>
          <p:nvPr/>
        </p:nvSpPr>
        <p:spPr bwMode="auto">
          <a:xfrm>
            <a:off x="6400800" y="4572000"/>
            <a:ext cx="2106613" cy="484187"/>
          </a:xfrm>
          <a:prstGeom prst="rect">
            <a:avLst/>
          </a:prstGeom>
          <a:solidFill>
            <a:srgbClr val="FFCCFF"/>
          </a:solidFill>
          <a:ln w="19050">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Symbol" pitchFamily="18" charset="2"/>
                <a:ea typeface="Times" charset="0"/>
              </a:rPr>
              <a:t>D</a:t>
            </a:r>
            <a:r>
              <a:rPr kumimoji="0" lang="en-GB" sz="1200" b="1" i="0" u="none" strike="noStrike" cap="none" normalizeH="0" baseline="0" dirty="0" smtClean="0">
                <a:ln>
                  <a:noFill/>
                </a:ln>
                <a:solidFill>
                  <a:srgbClr val="000000"/>
                </a:solidFill>
                <a:effectLst/>
                <a:latin typeface="Arial" pitchFamily="34" charset="0"/>
                <a:ea typeface="Times" charset="0"/>
              </a:rPr>
              <a:t>U = </a:t>
            </a:r>
            <a:r>
              <a:rPr kumimoji="0" lang="en-GB" sz="1200" b="1" i="0" u="none" strike="noStrike" cap="none" normalizeH="0" baseline="0" dirty="0" smtClean="0">
                <a:ln>
                  <a:noFill/>
                </a:ln>
                <a:solidFill>
                  <a:srgbClr val="000000"/>
                </a:solidFill>
                <a:effectLst/>
                <a:latin typeface="Symbol" pitchFamily="18" charset="2"/>
                <a:ea typeface="Times" charset="0"/>
              </a:rPr>
              <a:t>D</a:t>
            </a:r>
            <a:r>
              <a:rPr kumimoji="0" lang="en-GB" sz="1200" b="1" i="0" u="none" strike="noStrike" cap="none" normalizeH="0" baseline="0" dirty="0" smtClean="0">
                <a:ln>
                  <a:noFill/>
                </a:ln>
                <a:solidFill>
                  <a:srgbClr val="000000"/>
                </a:solidFill>
                <a:effectLst/>
                <a:latin typeface="Arial" pitchFamily="34" charset="0"/>
                <a:ea typeface="Times" charset="0"/>
              </a:rPr>
              <a:t>Q -</a:t>
            </a:r>
            <a:r>
              <a:rPr kumimoji="0" lang="en-GB" sz="1200" b="1" i="0" u="none" strike="noStrike" cap="none" normalizeH="0" baseline="0" dirty="0" smtClean="0">
                <a:ln>
                  <a:noFill/>
                </a:ln>
                <a:solidFill>
                  <a:srgbClr val="000000"/>
                </a:solidFill>
                <a:effectLst/>
                <a:latin typeface="Symbol" pitchFamily="18" charset="2"/>
                <a:ea typeface="Times" charset="0"/>
              </a:rPr>
              <a:t>D</a:t>
            </a:r>
            <a:r>
              <a:rPr kumimoji="0" lang="en-GB" sz="1200" b="1" i="0" u="none" strike="noStrike" cap="none" normalizeH="0" baseline="0" dirty="0" smtClean="0">
                <a:ln>
                  <a:noFill/>
                </a:ln>
                <a:solidFill>
                  <a:srgbClr val="000000"/>
                </a:solidFill>
                <a:effectLst/>
                <a:latin typeface="Arial" pitchFamily="34" charset="0"/>
                <a:ea typeface="Times" charset="0"/>
              </a:rPr>
              <a:t>W = </a:t>
            </a:r>
            <a:r>
              <a:rPr kumimoji="0" lang="en-GB" sz="1200" b="1" i="0" u="none" strike="noStrike" cap="none" normalizeH="0" baseline="0" dirty="0" smtClean="0">
                <a:ln>
                  <a:noFill/>
                </a:ln>
                <a:solidFill>
                  <a:srgbClr val="000000"/>
                </a:solidFill>
                <a:effectLst/>
                <a:latin typeface="Symbol" pitchFamily="18" charset="2"/>
                <a:ea typeface="Times" charset="0"/>
              </a:rPr>
              <a:t>D</a:t>
            </a:r>
            <a:r>
              <a:rPr kumimoji="0" lang="en-GB" sz="1200" b="1" i="0" u="none" strike="noStrike" cap="none" normalizeH="0" baseline="0" dirty="0" smtClean="0">
                <a:ln>
                  <a:noFill/>
                </a:ln>
                <a:solidFill>
                  <a:srgbClr val="000000"/>
                </a:solidFill>
                <a:effectLst/>
                <a:latin typeface="Arial" pitchFamily="34" charset="0"/>
                <a:ea typeface="Times" charset="0"/>
              </a:rPr>
              <a:t>Q - P </a:t>
            </a:r>
            <a:r>
              <a:rPr kumimoji="0" lang="en-GB" sz="1200" b="1" i="0" u="none" strike="noStrike" cap="none" normalizeH="0" baseline="0" dirty="0" smtClean="0">
                <a:ln>
                  <a:noFill/>
                </a:ln>
                <a:solidFill>
                  <a:srgbClr val="000000"/>
                </a:solidFill>
                <a:effectLst/>
                <a:latin typeface="Symbol" pitchFamily="18" charset="2"/>
                <a:ea typeface="Times" charset="0"/>
              </a:rPr>
              <a:t>D</a:t>
            </a:r>
            <a:r>
              <a:rPr kumimoji="0" lang="en-GB" sz="1200" b="1" i="0" u="none" strike="noStrike" cap="none" normalizeH="0" baseline="0" dirty="0" smtClean="0">
                <a:ln>
                  <a:noFill/>
                </a:ln>
                <a:solidFill>
                  <a:srgbClr val="000000"/>
                </a:solidFill>
                <a:effectLst/>
                <a:latin typeface="Arial" pitchFamily="34" charset="0"/>
                <a:ea typeface="Times" charset="0"/>
              </a:rPr>
              <a:t>V</a:t>
            </a:r>
            <a:endParaRPr kumimoji="0" lang="en-GB"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
        <p:nvSpPr>
          <p:cNvPr id="20483" name="Text Box 3"/>
          <p:cNvSpPr txBox="1">
            <a:spLocks noChangeArrowheads="1"/>
          </p:cNvSpPr>
          <p:nvPr/>
        </p:nvSpPr>
        <p:spPr bwMode="auto">
          <a:xfrm>
            <a:off x="-2532063" y="533400"/>
            <a:ext cx="5207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4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5" name="Rectangle 5"/>
          <p:cNvSpPr>
            <a:spLocks noChangeArrowheads="1"/>
          </p:cNvSpPr>
          <p:nvPr/>
        </p:nvSpPr>
        <p:spPr bwMode="auto">
          <a:xfrm>
            <a:off x="6324600" y="3505200"/>
            <a:ext cx="2590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pitchFamily="34" charset="0"/>
              </a:rPr>
              <a:t>The first law of thermodynamics can then be written as:</a:t>
            </a:r>
          </a:p>
        </p:txBody>
      </p:sp>
      <p:sp>
        <p:nvSpPr>
          <p:cNvPr id="20487"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r>
              <a:rPr kumimoji="0" lang="en-GB" sz="1200" b="0" i="0" u="none" strike="noStrike" cap="none" normalizeH="0" baseline="0" smtClean="0">
                <a:ln>
                  <a:noFill/>
                </a:ln>
                <a:solidFill>
                  <a:schemeClr val="tx1"/>
                </a:solidFill>
                <a:effectLst/>
                <a:latin typeface="Arial" pitchFamily="34" charset="0"/>
                <a:ea typeface="Times" charset="0"/>
                <a:cs typeface="Times New Roman" pitchFamily="18" charset="0"/>
              </a:rPr>
              <a:t/>
            </a:r>
            <a:br>
              <a:rPr kumimoji="0" lang="en-GB" sz="1200" b="0" i="0" u="none" strike="noStrike" cap="none" normalizeH="0" baseline="0" smtClean="0">
                <a:ln>
                  <a:noFill/>
                </a:ln>
                <a:solidFill>
                  <a:schemeClr val="tx1"/>
                </a:solidFill>
                <a:effectLst/>
                <a:latin typeface="Arial" pitchFamily="34" charset="0"/>
                <a:ea typeface="Times" charset="0"/>
                <a:cs typeface="Times New Roman" pitchFamily="18" charset="0"/>
              </a:rPr>
            </a:br>
            <a:endParaRPr kumimoji="0" lang="en-GB"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wipe(down)">
                                      <p:cBhvr>
                                        <p:cTn id="7" dur="5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wipe(down)">
                                      <p:cBhvr>
                                        <p:cTn id="12" dur="500"/>
                                        <p:tgtEl>
                                          <p:spTgt spid="204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481">
                                            <p:txEl>
                                              <p:pRg st="2" end="2"/>
                                            </p:txEl>
                                          </p:spTgt>
                                        </p:tgtEl>
                                        <p:attrNameLst>
                                          <p:attrName>style.visibility</p:attrName>
                                        </p:attrNameLst>
                                      </p:cBhvr>
                                      <p:to>
                                        <p:strVal val="visible"/>
                                      </p:to>
                                    </p:set>
                                    <p:animEffect transition="in" filter="wipe(down)">
                                      <p:cBhvr>
                                        <p:cTn id="17" dur="500"/>
                                        <p:tgtEl>
                                          <p:spTgt spid="204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481">
                                            <p:txEl>
                                              <p:pRg st="3" end="3"/>
                                            </p:txEl>
                                          </p:spTgt>
                                        </p:tgtEl>
                                        <p:attrNameLst>
                                          <p:attrName>style.visibility</p:attrName>
                                        </p:attrNameLst>
                                      </p:cBhvr>
                                      <p:to>
                                        <p:strVal val="visible"/>
                                      </p:to>
                                    </p:set>
                                    <p:animEffect transition="in" filter="wipe(down)">
                                      <p:cBhvr>
                                        <p:cTn id="22" dur="500"/>
                                        <p:tgtEl>
                                          <p:spTgt spid="204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481">
                                            <p:txEl>
                                              <p:pRg st="4" end="4"/>
                                            </p:txEl>
                                          </p:spTgt>
                                        </p:tgtEl>
                                        <p:attrNameLst>
                                          <p:attrName>style.visibility</p:attrName>
                                        </p:attrNameLst>
                                      </p:cBhvr>
                                      <p:to>
                                        <p:strVal val="visible"/>
                                      </p:to>
                                    </p:set>
                                    <p:animEffect transition="in" filter="wipe(down)">
                                      <p:cBhvr>
                                        <p:cTn id="27" dur="500"/>
                                        <p:tgtEl>
                                          <p:spTgt spid="204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law example</a:t>
            </a:r>
            <a:endParaRPr lang="en-US" dirty="0"/>
          </a:p>
        </p:txBody>
      </p:sp>
      <p:sp>
        <p:nvSpPr>
          <p:cNvPr id="3" name="Rectangle 2"/>
          <p:cNvSpPr/>
          <p:nvPr/>
        </p:nvSpPr>
        <p:spPr>
          <a:xfrm>
            <a:off x="762000" y="1524000"/>
            <a:ext cx="7543800" cy="646331"/>
          </a:xfrm>
          <a:prstGeom prst="rect">
            <a:avLst/>
          </a:prstGeom>
        </p:spPr>
        <p:txBody>
          <a:bodyPr wrap="square">
            <a:spAutoFit/>
          </a:bodyPr>
          <a:lstStyle/>
          <a:p>
            <a:r>
              <a:rPr lang="en-US" dirty="0"/>
              <a:t>If 22 J of work is done on a system and 3.4 x 10</a:t>
            </a:r>
            <a:r>
              <a:rPr lang="en-US" baseline="30000" dirty="0"/>
              <a:t>2</a:t>
            </a:r>
            <a:r>
              <a:rPr lang="en-US" dirty="0"/>
              <a:t> J of heat is added, what is the change in internal energy of the system?</a:t>
            </a:r>
          </a:p>
        </p:txBody>
      </p:sp>
      <p:sp>
        <p:nvSpPr>
          <p:cNvPr id="4" name="Rectangle 3"/>
          <p:cNvSpPr/>
          <p:nvPr/>
        </p:nvSpPr>
        <p:spPr>
          <a:xfrm>
            <a:off x="1295400" y="2551837"/>
            <a:ext cx="5867400" cy="3108543"/>
          </a:xfrm>
          <a:prstGeom prst="rect">
            <a:avLst/>
          </a:prstGeom>
        </p:spPr>
        <p:txBody>
          <a:bodyPr wrap="square">
            <a:spAutoFit/>
          </a:bodyPr>
          <a:lstStyle/>
          <a:p>
            <a:r>
              <a:rPr lang="en-US" sz="2800" dirty="0">
                <a:solidFill>
                  <a:schemeClr val="accent6"/>
                </a:solidFill>
              </a:rPr>
              <a:t>Using the formula, </a:t>
            </a:r>
            <a:r>
              <a:rPr lang="el-GR" sz="2800" dirty="0" smtClean="0">
                <a:solidFill>
                  <a:schemeClr val="accent6"/>
                </a:solidFill>
                <a:latin typeface="Corbel"/>
              </a:rPr>
              <a:t>Δ</a:t>
            </a:r>
            <a:r>
              <a:rPr lang="en-US" sz="2800" dirty="0" smtClean="0">
                <a:solidFill>
                  <a:schemeClr val="accent6"/>
                </a:solidFill>
              </a:rPr>
              <a:t>Q </a:t>
            </a:r>
            <a:r>
              <a:rPr lang="en-US" sz="2800" dirty="0">
                <a:solidFill>
                  <a:schemeClr val="accent6"/>
                </a:solidFill>
              </a:rPr>
              <a:t>= </a:t>
            </a:r>
            <a:r>
              <a:rPr lang="en-US" sz="2800" dirty="0">
                <a:solidFill>
                  <a:schemeClr val="accent6"/>
                </a:solidFill>
                <a:sym typeface="Symbol"/>
              </a:rPr>
              <a:t></a:t>
            </a:r>
            <a:r>
              <a:rPr lang="en-US" sz="2800" dirty="0">
                <a:solidFill>
                  <a:schemeClr val="accent6"/>
                </a:solidFill>
              </a:rPr>
              <a:t>U + </a:t>
            </a:r>
            <a:r>
              <a:rPr lang="el-GR" sz="2800" dirty="0" smtClean="0">
                <a:solidFill>
                  <a:schemeClr val="accent6"/>
                </a:solidFill>
                <a:latin typeface="Corbel"/>
              </a:rPr>
              <a:t>Δ</a:t>
            </a:r>
            <a:r>
              <a:rPr lang="en-US" sz="2800" dirty="0" smtClean="0">
                <a:solidFill>
                  <a:schemeClr val="accent6"/>
                </a:solidFill>
              </a:rPr>
              <a:t>W </a:t>
            </a:r>
          </a:p>
          <a:p>
            <a:r>
              <a:rPr lang="en-US" sz="2800" dirty="0">
                <a:solidFill>
                  <a:schemeClr val="accent6"/>
                </a:solidFill>
              </a:rPr>
              <a:t>We have that 340 J = </a:t>
            </a:r>
            <a:r>
              <a:rPr lang="en-US" sz="2800" dirty="0">
                <a:solidFill>
                  <a:schemeClr val="accent6"/>
                </a:solidFill>
                <a:sym typeface="Symbol"/>
              </a:rPr>
              <a:t></a:t>
            </a:r>
            <a:r>
              <a:rPr lang="en-US" sz="2800" dirty="0">
                <a:solidFill>
                  <a:schemeClr val="accent6"/>
                </a:solidFill>
              </a:rPr>
              <a:t>U + (-22) J </a:t>
            </a:r>
            <a:endParaRPr lang="en-US" sz="2800" dirty="0" smtClean="0">
              <a:solidFill>
                <a:schemeClr val="accent6"/>
              </a:solidFill>
            </a:endParaRPr>
          </a:p>
          <a:p>
            <a:r>
              <a:rPr lang="en-US" sz="2800" dirty="0">
                <a:solidFill>
                  <a:schemeClr val="accent6"/>
                </a:solidFill>
              </a:rPr>
              <a:t>So that </a:t>
            </a:r>
            <a:r>
              <a:rPr lang="en-US" sz="2800" dirty="0">
                <a:solidFill>
                  <a:schemeClr val="accent6"/>
                </a:solidFill>
                <a:sym typeface="Symbol"/>
              </a:rPr>
              <a:t></a:t>
            </a:r>
            <a:r>
              <a:rPr lang="en-US" sz="2800" dirty="0">
                <a:solidFill>
                  <a:schemeClr val="accent6"/>
                </a:solidFill>
              </a:rPr>
              <a:t>U = 340 J + 22 J </a:t>
            </a:r>
            <a:endParaRPr lang="en-US" sz="2800" dirty="0" smtClean="0">
              <a:solidFill>
                <a:schemeClr val="accent6"/>
              </a:solidFill>
            </a:endParaRPr>
          </a:p>
          <a:p>
            <a:r>
              <a:rPr lang="en-US" sz="2800" dirty="0">
                <a:solidFill>
                  <a:schemeClr val="accent6"/>
                </a:solidFill>
              </a:rPr>
              <a:t>= 362 J </a:t>
            </a:r>
            <a:endParaRPr lang="en-US" sz="2800" dirty="0" smtClean="0">
              <a:solidFill>
                <a:schemeClr val="accent6"/>
              </a:solidFill>
            </a:endParaRPr>
          </a:p>
          <a:p>
            <a:r>
              <a:rPr lang="en-US" sz="2800" dirty="0">
                <a:solidFill>
                  <a:schemeClr val="accent6"/>
                </a:solidFill>
              </a:rPr>
              <a:t>That is, the change in internal energy of the system </a:t>
            </a:r>
            <a:r>
              <a:rPr lang="en-US" sz="2800" dirty="0" smtClean="0">
                <a:solidFill>
                  <a:schemeClr val="accent6"/>
                </a:solidFill>
              </a:rPr>
              <a:t>is</a:t>
            </a:r>
          </a:p>
          <a:p>
            <a:r>
              <a:rPr lang="en-US" sz="2800" dirty="0" smtClean="0">
                <a:solidFill>
                  <a:schemeClr val="accent6"/>
                </a:solidFill>
              </a:rPr>
              <a:t>3.6 </a:t>
            </a:r>
            <a:r>
              <a:rPr lang="en-US" sz="2800" dirty="0">
                <a:solidFill>
                  <a:schemeClr val="accent6"/>
                </a:solidFill>
              </a:rPr>
              <a:t>x 10</a:t>
            </a:r>
            <a:r>
              <a:rPr lang="en-US" sz="2800" baseline="30000" dirty="0">
                <a:solidFill>
                  <a:schemeClr val="accent6"/>
                </a:solidFill>
              </a:rPr>
              <a:t>2</a:t>
            </a:r>
            <a:r>
              <a:rPr lang="en-US" sz="2800" dirty="0">
                <a:solidFill>
                  <a:schemeClr val="accent6"/>
                </a:solidFill>
              </a:rPr>
              <a:t> J.</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838200" y="1295400"/>
            <a:ext cx="6781800" cy="923330"/>
          </a:xfrm>
          <a:prstGeom prst="rect">
            <a:avLst/>
          </a:prstGeom>
        </p:spPr>
        <p:txBody>
          <a:bodyPr wrap="square">
            <a:spAutoFit/>
          </a:bodyPr>
          <a:lstStyle/>
          <a:p>
            <a:r>
              <a:rPr lang="en-US" dirty="0" smtClean="0"/>
              <a:t>A lump of lead of mass 0.50 kg is dropped from a height of 20 m onto a hard surface.  It does not bounce but remains at rest. What are </a:t>
            </a:r>
            <a:r>
              <a:rPr lang="el-GR" dirty="0" smtClean="0"/>
              <a:t>Δ</a:t>
            </a:r>
            <a:r>
              <a:rPr lang="en-US" dirty="0" smtClean="0"/>
              <a:t>Q, </a:t>
            </a:r>
            <a:r>
              <a:rPr lang="el-GR" dirty="0" smtClean="0"/>
              <a:t>Δ</a:t>
            </a:r>
            <a:r>
              <a:rPr lang="en-US" dirty="0" smtClean="0"/>
              <a:t>W, and </a:t>
            </a:r>
            <a:r>
              <a:rPr lang="el-GR" dirty="0" smtClean="0"/>
              <a:t>Δ</a:t>
            </a:r>
            <a:r>
              <a:rPr lang="en-US" dirty="0" smtClean="0"/>
              <a:t>U?</a:t>
            </a:r>
            <a:endParaRPr lang="en-US" dirty="0"/>
          </a:p>
        </p:txBody>
      </p:sp>
      <p:sp>
        <p:nvSpPr>
          <p:cNvPr id="5" name="Rectangle 4"/>
          <p:cNvSpPr/>
          <p:nvPr/>
        </p:nvSpPr>
        <p:spPr>
          <a:xfrm>
            <a:off x="762000" y="2438400"/>
            <a:ext cx="5943600" cy="830997"/>
          </a:xfrm>
          <a:prstGeom prst="rect">
            <a:avLst/>
          </a:prstGeom>
        </p:spPr>
        <p:txBody>
          <a:bodyPr wrap="square">
            <a:spAutoFit/>
          </a:bodyPr>
          <a:lstStyle/>
          <a:p>
            <a:r>
              <a:rPr lang="el-GR" sz="2400" dirty="0" smtClean="0">
                <a:solidFill>
                  <a:schemeClr val="accent1"/>
                </a:solidFill>
              </a:rPr>
              <a:t>Δ</a:t>
            </a:r>
            <a:r>
              <a:rPr lang="en-US" sz="2400" dirty="0" smtClean="0">
                <a:solidFill>
                  <a:schemeClr val="accent1"/>
                </a:solidFill>
              </a:rPr>
              <a:t>Q = 0 J as zero heat is supplied to the system</a:t>
            </a:r>
            <a:endParaRPr lang="en-US" sz="2400" dirty="0">
              <a:solidFill>
                <a:schemeClr val="accent1"/>
              </a:solidFill>
            </a:endParaRPr>
          </a:p>
        </p:txBody>
      </p:sp>
      <p:sp>
        <p:nvSpPr>
          <p:cNvPr id="6" name="Rectangle 5"/>
          <p:cNvSpPr/>
          <p:nvPr/>
        </p:nvSpPr>
        <p:spPr>
          <a:xfrm>
            <a:off x="762000" y="4876800"/>
            <a:ext cx="6629400" cy="461665"/>
          </a:xfrm>
          <a:prstGeom prst="rect">
            <a:avLst/>
          </a:prstGeom>
        </p:spPr>
        <p:txBody>
          <a:bodyPr wrap="square">
            <a:spAutoFit/>
          </a:bodyPr>
          <a:lstStyle/>
          <a:p>
            <a:r>
              <a:rPr lang="el-GR" sz="2400" dirty="0" smtClean="0">
                <a:solidFill>
                  <a:schemeClr val="accent6"/>
                </a:solidFill>
              </a:rPr>
              <a:t>Δ</a:t>
            </a:r>
            <a:r>
              <a:rPr lang="en-US" sz="2400" dirty="0" smtClean="0">
                <a:solidFill>
                  <a:schemeClr val="accent6"/>
                </a:solidFill>
              </a:rPr>
              <a:t>U = mg</a:t>
            </a:r>
            <a:r>
              <a:rPr lang="el-GR" sz="2400" dirty="0" smtClean="0">
                <a:solidFill>
                  <a:schemeClr val="accent6"/>
                </a:solidFill>
              </a:rPr>
              <a:t>Δ</a:t>
            </a:r>
            <a:r>
              <a:rPr lang="en-US" sz="2400" dirty="0" smtClean="0">
                <a:solidFill>
                  <a:schemeClr val="accent6"/>
                </a:solidFill>
              </a:rPr>
              <a:t>h = 0.5 kg × 9.81 m/s</a:t>
            </a:r>
            <a:r>
              <a:rPr lang="en-US" sz="2400" baseline="30000" dirty="0" smtClean="0">
                <a:solidFill>
                  <a:schemeClr val="accent6"/>
                </a:solidFill>
              </a:rPr>
              <a:t>2</a:t>
            </a:r>
            <a:r>
              <a:rPr lang="en-US" sz="2400" dirty="0" smtClean="0">
                <a:solidFill>
                  <a:schemeClr val="accent6"/>
                </a:solidFill>
              </a:rPr>
              <a:t> × 20 m = 98 J</a:t>
            </a:r>
            <a:endParaRPr lang="en-US" sz="2400" dirty="0">
              <a:solidFill>
                <a:schemeClr val="accent6"/>
              </a:solidFill>
            </a:endParaRPr>
          </a:p>
        </p:txBody>
      </p:sp>
      <p:sp>
        <p:nvSpPr>
          <p:cNvPr id="7" name="Rectangle 6"/>
          <p:cNvSpPr/>
          <p:nvPr/>
        </p:nvSpPr>
        <p:spPr>
          <a:xfrm>
            <a:off x="762000" y="3581400"/>
            <a:ext cx="6629400" cy="830997"/>
          </a:xfrm>
          <a:prstGeom prst="rect">
            <a:avLst/>
          </a:prstGeom>
        </p:spPr>
        <p:txBody>
          <a:bodyPr wrap="square">
            <a:spAutoFit/>
          </a:bodyPr>
          <a:lstStyle/>
          <a:p>
            <a:r>
              <a:rPr lang="el-GR" sz="2400" dirty="0" smtClean="0">
                <a:solidFill>
                  <a:schemeClr val="accent2"/>
                </a:solidFill>
              </a:rPr>
              <a:t>Δ</a:t>
            </a:r>
            <a:r>
              <a:rPr lang="en-US" sz="2400" dirty="0" smtClean="0">
                <a:solidFill>
                  <a:schemeClr val="accent2"/>
                </a:solidFill>
              </a:rPr>
              <a:t>W =  -98 J as work is done on the system rather than by the system</a:t>
            </a:r>
            <a:endParaRPr lang="en-US" sz="24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552</TotalTime>
  <Words>1964</Words>
  <Application>Microsoft Office PowerPoint</Application>
  <PresentationFormat>On-screen Show (4:3)</PresentationFormat>
  <Paragraphs>174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First law of thermodynamics</vt:lpstr>
      <vt:lpstr>Thermodynamics</vt:lpstr>
      <vt:lpstr>Observing The first law</vt:lpstr>
      <vt:lpstr>So what is The First Law of thermodynamics?</vt:lpstr>
      <vt:lpstr>The Equation</vt:lpstr>
      <vt:lpstr>The sign is important</vt:lpstr>
      <vt:lpstr>Work done by an ideal gas during expansion </vt:lpstr>
      <vt:lpstr>First law example</vt:lpstr>
      <vt:lpstr>Slide 9</vt:lpstr>
      <vt:lpstr>In other words </vt:lpstr>
      <vt:lpstr>Changes at constant pressure</vt:lpstr>
      <vt:lpstr>Isobaric changes</vt:lpstr>
      <vt:lpstr>Example calculation</vt:lpstr>
      <vt:lpstr>Changes at constant volume</vt:lpstr>
      <vt:lpstr>Isochoric changes</vt:lpstr>
      <vt:lpstr>Slide 16</vt:lpstr>
      <vt:lpstr>Changes at constant Temperature</vt:lpstr>
      <vt:lpstr>Isothermal changes</vt:lpstr>
      <vt:lpstr>example</vt:lpstr>
      <vt:lpstr>reversibility</vt:lpstr>
      <vt:lpstr>Another way</vt:lpstr>
      <vt:lpstr>example</vt:lpstr>
      <vt:lpstr>Slide 23</vt:lpstr>
      <vt:lpstr>An isobaric change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law of thermodynamics</dc:title>
  <dc:creator>jonathanb</dc:creator>
  <cp:lastModifiedBy>jonathanb</cp:lastModifiedBy>
  <cp:revision>49</cp:revision>
  <dcterms:created xsi:type="dcterms:W3CDTF">2008-07-16T01:33:07Z</dcterms:created>
  <dcterms:modified xsi:type="dcterms:W3CDTF">2008-07-17T05:42:12Z</dcterms:modified>
</cp:coreProperties>
</file>