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70" r:id="rId7"/>
    <p:sldId id="262" r:id="rId8"/>
    <p:sldId id="269"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552"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41F5CCF-5BE8-499D-97D6-8ADFDE5544C6}" type="datetimeFigureOut">
              <a:rPr lang="en-US" smtClean="0"/>
              <a:pPr/>
              <a:t>3/22/2009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0CC053-ABC8-4C1B-8922-D8FADE68DA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1F5CCF-5BE8-499D-97D6-8ADFDE5544C6}" type="datetimeFigureOut">
              <a:rPr lang="en-US" smtClean="0"/>
              <a:pPr/>
              <a:t>3/22/2009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CC053-ABC8-4C1B-8922-D8FADE68DA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1F5CCF-5BE8-499D-97D6-8ADFDE5544C6}" type="datetimeFigureOut">
              <a:rPr lang="en-US" smtClean="0"/>
              <a:pPr/>
              <a:t>3/22/2009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CC053-ABC8-4C1B-8922-D8FADE68DA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41F5CCF-5BE8-499D-97D6-8ADFDE5544C6}" type="datetimeFigureOut">
              <a:rPr lang="en-US" smtClean="0"/>
              <a:pPr/>
              <a:t>3/22/2009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0CC053-ABC8-4C1B-8922-D8FADE68DA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41F5CCF-5BE8-499D-97D6-8ADFDE5544C6}" type="datetimeFigureOut">
              <a:rPr lang="en-US" smtClean="0"/>
              <a:pPr/>
              <a:t>3/22/2009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90CC053-ABC8-4C1B-8922-D8FADE68DA2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41F5CCF-5BE8-499D-97D6-8ADFDE5544C6}" type="datetimeFigureOut">
              <a:rPr lang="en-US" smtClean="0"/>
              <a:pPr/>
              <a:t>3/22/2009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90CC053-ABC8-4C1B-8922-D8FADE68DA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41F5CCF-5BE8-499D-97D6-8ADFDE5544C6}" type="datetimeFigureOut">
              <a:rPr lang="en-US" smtClean="0"/>
              <a:pPr/>
              <a:t>3/22/2009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0CC053-ABC8-4C1B-8922-D8FADE68DA2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41F5CCF-5BE8-499D-97D6-8ADFDE5544C6}" type="datetimeFigureOut">
              <a:rPr lang="en-US" smtClean="0"/>
              <a:pPr/>
              <a:t>3/22/2009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CC053-ABC8-4C1B-8922-D8FADE68DA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1F5CCF-5BE8-499D-97D6-8ADFDE5544C6}" type="datetimeFigureOut">
              <a:rPr lang="en-US" smtClean="0"/>
              <a:pPr/>
              <a:t>3/22/2009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CC053-ABC8-4C1B-8922-D8FADE68DA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41F5CCF-5BE8-499D-97D6-8ADFDE5544C6}" type="datetimeFigureOut">
              <a:rPr lang="en-US" smtClean="0"/>
              <a:pPr/>
              <a:t>3/22/2009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CC053-ABC8-4C1B-8922-D8FADE68DA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41F5CCF-5BE8-499D-97D6-8ADFDE5544C6}" type="datetimeFigureOut">
              <a:rPr lang="en-US" smtClean="0"/>
              <a:pPr/>
              <a:t>3/22/2009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90CC053-ABC8-4C1B-8922-D8FADE68DA2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41F5CCF-5BE8-499D-97D6-8ADFDE5544C6}" type="datetimeFigureOut">
              <a:rPr lang="en-US" smtClean="0"/>
              <a:pPr/>
              <a:t>3/22/2009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0CC053-ABC8-4C1B-8922-D8FADE68DA2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Heat capacity</a:t>
            </a:r>
            <a:endParaRPr lang="en-US" sz="7200" dirty="0"/>
          </a:p>
        </p:txBody>
      </p:sp>
      <p:sp>
        <p:nvSpPr>
          <p:cNvPr id="3" name="Subtitle 2"/>
          <p:cNvSpPr>
            <a:spLocks noGrp="1"/>
          </p:cNvSpPr>
          <p:nvPr>
            <p:ph type="subTitle" idx="1"/>
          </p:nvPr>
        </p:nvSpPr>
        <p:spPr>
          <a:xfrm>
            <a:off x="381000" y="533400"/>
            <a:ext cx="8458200" cy="4267200"/>
          </a:xfrm>
        </p:spPr>
        <p:txBody>
          <a:bodyPr>
            <a:normAutofit/>
          </a:bodyPr>
          <a:lstStyle/>
          <a:p>
            <a:r>
              <a:rPr lang="en-US" dirty="0" smtClean="0"/>
              <a:t>3.2.1 Define specific heat capacity and thermal capacity. </a:t>
            </a:r>
          </a:p>
          <a:p>
            <a:r>
              <a:rPr lang="en-US" dirty="0" smtClean="0"/>
              <a:t>3.2.2 Solve problems involving specific heat capacities and thermal </a:t>
            </a:r>
            <a:r>
              <a:rPr lang="en-US" smtClean="0"/>
              <a:t>capacities</a:t>
            </a:r>
            <a:r>
              <a:rPr lang="en-US" smtClean="0"/>
              <a: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heat capacity</a:t>
            </a:r>
            <a:endParaRPr lang="en-US" dirty="0"/>
          </a:p>
        </p:txBody>
      </p:sp>
      <p:sp>
        <p:nvSpPr>
          <p:cNvPr id="3" name="Content Placeholder 2"/>
          <p:cNvSpPr>
            <a:spLocks noGrp="1"/>
          </p:cNvSpPr>
          <p:nvPr>
            <p:ph idx="1"/>
          </p:nvPr>
        </p:nvSpPr>
        <p:spPr/>
        <p:txBody>
          <a:bodyPr>
            <a:normAutofit fontScale="70000" lnSpcReduction="20000"/>
          </a:bodyPr>
          <a:lstStyle/>
          <a:p>
            <a:r>
              <a:rPr lang="en-GB" dirty="0" smtClean="0"/>
              <a:t>How much does the temperature of a body change when its internal energy in increased by 1 Joule?</a:t>
            </a:r>
          </a:p>
          <a:p>
            <a:r>
              <a:rPr lang="en-GB" dirty="0" smtClean="0"/>
              <a:t>What happens when a substance </a:t>
            </a:r>
            <a:r>
              <a:rPr lang="en-GB" i="1" dirty="0" smtClean="0"/>
              <a:t>changes phase</a:t>
            </a:r>
            <a:r>
              <a:rPr lang="en-GB" dirty="0" smtClean="0"/>
              <a:t> from a solid to a liquid or liquid to a gas?</a:t>
            </a:r>
            <a:endParaRPr lang="en-US" dirty="0" smtClean="0"/>
          </a:p>
          <a:p>
            <a:r>
              <a:rPr lang="en-GB" dirty="0" smtClean="0"/>
              <a:t>The equation for specific heat capacity </a:t>
            </a:r>
            <a:r>
              <a:rPr lang="en-GB" i="1" dirty="0" smtClean="0"/>
              <a:t>c</a:t>
            </a:r>
            <a:r>
              <a:rPr lang="en-GB" dirty="0" smtClean="0"/>
              <a:t> (SHC) (The word </a:t>
            </a:r>
            <a:r>
              <a:rPr lang="en-GB" i="1" dirty="0" smtClean="0"/>
              <a:t>specific</a:t>
            </a:r>
            <a:r>
              <a:rPr lang="en-GB" dirty="0" smtClean="0"/>
              <a:t> is an old fashioned way of saying ‘per unit mass’). </a:t>
            </a:r>
          </a:p>
          <a:p>
            <a:pPr lvl="1" algn="ctr">
              <a:buNone/>
            </a:pPr>
            <a:r>
              <a:rPr lang="el-GR" sz="6900" dirty="0" smtClean="0">
                <a:latin typeface="Corbel"/>
              </a:rPr>
              <a:t>Δ</a:t>
            </a:r>
            <a:r>
              <a:rPr lang="en-US" sz="6900" dirty="0" smtClean="0">
                <a:latin typeface="Corbel"/>
              </a:rPr>
              <a:t>Q=mc</a:t>
            </a:r>
            <a:r>
              <a:rPr lang="el-GR" sz="6900" dirty="0" smtClean="0">
                <a:latin typeface="Corbel"/>
              </a:rPr>
              <a:t>Δ</a:t>
            </a:r>
            <a:r>
              <a:rPr lang="el-GR" sz="6900" dirty="0" smtClean="0">
                <a:latin typeface="Arial"/>
                <a:cs typeface="Arial"/>
              </a:rPr>
              <a:t>θ</a:t>
            </a:r>
            <a:endParaRPr lang="en-GB" sz="6900" dirty="0" smtClean="0"/>
          </a:p>
          <a:p>
            <a:r>
              <a:rPr lang="en-GB" dirty="0" smtClean="0"/>
              <a:t>What are the units of c?</a:t>
            </a:r>
          </a:p>
          <a:p>
            <a:r>
              <a:rPr lang="en-GB" dirty="0" smtClean="0"/>
              <a:t>Richard Feynman suggested thinking of heat energy as being like water, and temperature as wetness. A towel can have different amounts of fluffiness, so take more or less water to make it wet. When we dry ourselves, we dry until the towel is as wet as we are (“same temperature”).</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5300" dirty="0" smtClean="0"/>
              <a:t>Example calculation.</a:t>
            </a:r>
            <a:r>
              <a:rPr lang="en-GB" dirty="0" smtClean="0"/>
              <a:t/>
            </a:r>
            <a:br>
              <a:rPr lang="en-GB"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In a furnace 5000kg of iron must be raised from 20</a:t>
            </a:r>
            <a:r>
              <a:rPr lang="en-US" baseline="30000" dirty="0" smtClean="0"/>
              <a:t> </a:t>
            </a:r>
            <a:r>
              <a:rPr lang="en-US" baseline="30000" dirty="0" err="1" smtClean="0"/>
              <a:t>o</a:t>
            </a:r>
            <a:r>
              <a:rPr lang="en-US" dirty="0" err="1" smtClean="0"/>
              <a:t>C</a:t>
            </a:r>
            <a:r>
              <a:rPr lang="en-US" dirty="0" smtClean="0"/>
              <a:t> to it’s melting point (1537</a:t>
            </a:r>
            <a:r>
              <a:rPr lang="en-US" baseline="30000" dirty="0" smtClean="0"/>
              <a:t> </a:t>
            </a:r>
            <a:r>
              <a:rPr lang="en-US" baseline="30000" dirty="0" err="1" smtClean="0"/>
              <a:t>o</a:t>
            </a:r>
            <a:r>
              <a:rPr lang="en-US" dirty="0" err="1" smtClean="0"/>
              <a:t>C</a:t>
            </a:r>
            <a:r>
              <a:rPr lang="en-US" dirty="0" smtClean="0"/>
              <a:t>).  How much energy is needed (c iron = 420Jkg-1K-1)</a:t>
            </a:r>
          </a:p>
          <a:p>
            <a:pPr marL="2114550" lvl="5" indent="-342900">
              <a:buFont typeface="Wingdings 2"/>
              <a:buChar char=""/>
            </a:pPr>
            <a:r>
              <a:rPr lang="el-GR" sz="3400" dirty="0" smtClean="0">
                <a:latin typeface="Corbel"/>
              </a:rPr>
              <a:t>Δ</a:t>
            </a:r>
            <a:r>
              <a:rPr lang="en-US" sz="3400" dirty="0" smtClean="0">
                <a:latin typeface="Corbel"/>
              </a:rPr>
              <a:t>Q=mc</a:t>
            </a:r>
            <a:r>
              <a:rPr lang="el-GR" sz="3400" dirty="0" smtClean="0">
                <a:latin typeface="Corbel"/>
              </a:rPr>
              <a:t>Δ</a:t>
            </a:r>
            <a:r>
              <a:rPr lang="el-GR" sz="3400" dirty="0" smtClean="0">
                <a:latin typeface="Arial"/>
                <a:cs typeface="Arial"/>
              </a:rPr>
              <a:t>θ</a:t>
            </a:r>
            <a:endParaRPr lang="en-US" sz="3400" dirty="0" smtClean="0">
              <a:latin typeface="Arial"/>
              <a:cs typeface="Arial"/>
            </a:endParaRPr>
          </a:p>
          <a:p>
            <a:pPr marL="2114550" lvl="5" indent="-342900">
              <a:buFont typeface="Wingdings 2"/>
              <a:buChar char=""/>
            </a:pPr>
            <a:r>
              <a:rPr lang="en-US" sz="3400" dirty="0" smtClean="0">
                <a:latin typeface="Arial"/>
                <a:cs typeface="Arial"/>
              </a:rPr>
              <a:t>5000x420x(1537-20)</a:t>
            </a:r>
          </a:p>
          <a:p>
            <a:pPr marL="2114550" lvl="5" indent="-342900">
              <a:buFont typeface="Wingdings 2"/>
              <a:buChar char=""/>
            </a:pPr>
            <a:r>
              <a:rPr lang="en-US" sz="3400" dirty="0" smtClean="0">
                <a:latin typeface="Arial"/>
                <a:cs typeface="Arial"/>
              </a:rPr>
              <a:t>3185700000J</a:t>
            </a:r>
          </a:p>
          <a:p>
            <a:pPr marL="2114550" lvl="5" indent="-342900">
              <a:buFont typeface="Wingdings 2"/>
              <a:buChar char=""/>
            </a:pPr>
            <a:r>
              <a:rPr lang="en-US" sz="3400" dirty="0" smtClean="0">
                <a:latin typeface="Arial"/>
                <a:cs typeface="Arial"/>
              </a:rPr>
              <a:t>3.2GJ</a:t>
            </a:r>
            <a:endParaRPr lang="en-GB" sz="3400"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Thermal capacity</a:t>
            </a:r>
            <a:endParaRPr lang="en-US" dirty="0"/>
          </a:p>
        </p:txBody>
      </p:sp>
      <p:sp>
        <p:nvSpPr>
          <p:cNvPr id="3" name="Content Placeholder 2"/>
          <p:cNvSpPr>
            <a:spLocks noGrp="1"/>
          </p:cNvSpPr>
          <p:nvPr>
            <p:ph idx="1"/>
          </p:nvPr>
        </p:nvSpPr>
        <p:spPr/>
        <p:txBody>
          <a:bodyPr>
            <a:normAutofit/>
          </a:bodyPr>
          <a:lstStyle/>
          <a:p>
            <a:r>
              <a:rPr lang="en-US" dirty="0" smtClean="0"/>
              <a:t>Thermal capacity is the energy required to raise </a:t>
            </a:r>
            <a:r>
              <a:rPr lang="en-US" dirty="0" smtClean="0">
                <a:solidFill>
                  <a:srgbClr val="FF0000"/>
                </a:solidFill>
              </a:rPr>
              <a:t>an object’s</a:t>
            </a:r>
            <a:r>
              <a:rPr lang="en-US" dirty="0" smtClean="0"/>
              <a:t> temperature by 1K (1</a:t>
            </a:r>
            <a:r>
              <a:rPr lang="en-US" baseline="30000" dirty="0" smtClean="0"/>
              <a:t> </a:t>
            </a:r>
            <a:r>
              <a:rPr lang="en-US" baseline="30000" dirty="0" err="1" smtClean="0"/>
              <a:t>o</a:t>
            </a:r>
            <a:r>
              <a:rPr lang="en-US" dirty="0" err="1" smtClean="0"/>
              <a:t>C</a:t>
            </a:r>
            <a:r>
              <a:rPr lang="en-US" dirty="0" smtClean="0"/>
              <a:t>)</a:t>
            </a:r>
          </a:p>
          <a:p>
            <a:r>
              <a:rPr lang="en-US" dirty="0" smtClean="0"/>
              <a:t>i.e. not ‘per unit mass’</a:t>
            </a:r>
          </a:p>
          <a:p>
            <a:pPr marL="342900" lvl="1" indent="-342900" algn="ctr">
              <a:buNone/>
            </a:pPr>
            <a:r>
              <a:rPr lang="el-GR" sz="6900" dirty="0" smtClean="0">
                <a:latin typeface="Corbel"/>
              </a:rPr>
              <a:t>Δ</a:t>
            </a:r>
            <a:r>
              <a:rPr lang="en-US" sz="6900" dirty="0" smtClean="0">
                <a:latin typeface="Corbel"/>
              </a:rPr>
              <a:t>Q=c</a:t>
            </a:r>
            <a:r>
              <a:rPr lang="el-GR" sz="6900" dirty="0" smtClean="0">
                <a:latin typeface="Corbel"/>
              </a:rPr>
              <a:t>Δ</a:t>
            </a:r>
            <a:r>
              <a:rPr lang="el-GR" sz="6900" dirty="0" smtClean="0">
                <a:latin typeface="Arial"/>
                <a:cs typeface="Arial"/>
              </a:rPr>
              <a:t>θ</a:t>
            </a:r>
            <a:endParaRPr lang="en-GB" sz="6900" dirty="0" smtClean="0"/>
          </a:p>
          <a:p>
            <a:r>
              <a:rPr lang="en-US" dirty="0" smtClean="0"/>
              <a:t>What are the units of thermal capacity?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to note</a:t>
            </a:r>
            <a:endParaRPr lang="en-US" dirty="0"/>
          </a:p>
        </p:txBody>
      </p:sp>
      <p:sp>
        <p:nvSpPr>
          <p:cNvPr id="3" name="Content Placeholder 2"/>
          <p:cNvSpPr>
            <a:spLocks noGrp="1"/>
          </p:cNvSpPr>
          <p:nvPr>
            <p:ph idx="1"/>
          </p:nvPr>
        </p:nvSpPr>
        <p:spPr>
          <a:xfrm>
            <a:off x="304800" y="1295400"/>
            <a:ext cx="8686800" cy="5105400"/>
          </a:xfrm>
        </p:spPr>
        <p:txBody>
          <a:bodyPr>
            <a:normAutofit fontScale="77500" lnSpcReduction="20000"/>
          </a:bodyPr>
          <a:lstStyle/>
          <a:p>
            <a:r>
              <a:rPr lang="en-US" dirty="0" smtClean="0"/>
              <a:t>As these equations refer to temperature difference it doesn’t matter if you use </a:t>
            </a:r>
            <a:r>
              <a:rPr lang="en-US" baseline="30000" dirty="0" err="1" smtClean="0"/>
              <a:t>o</a:t>
            </a:r>
            <a:r>
              <a:rPr lang="en-US" dirty="0" err="1" smtClean="0"/>
              <a:t>C</a:t>
            </a:r>
            <a:r>
              <a:rPr lang="en-US" dirty="0" smtClean="0"/>
              <a:t> or K values.</a:t>
            </a:r>
          </a:p>
          <a:p>
            <a:r>
              <a:rPr lang="en-US" dirty="0" smtClean="0"/>
              <a:t>Gasses have different specific heat capacities under different conditions (</a:t>
            </a:r>
            <a:r>
              <a:rPr lang="en-US" dirty="0" err="1" smtClean="0"/>
              <a:t>pV&amp;T</a:t>
            </a:r>
            <a:r>
              <a:rPr lang="en-US" dirty="0" smtClean="0"/>
              <a:t>)</a:t>
            </a:r>
            <a:r>
              <a:rPr lang="en-GB" dirty="0" smtClean="0"/>
              <a:t> </a:t>
            </a:r>
          </a:p>
          <a:p>
            <a:r>
              <a:rPr lang="en-GB" dirty="0" smtClean="0"/>
              <a:t>PV = </a:t>
            </a:r>
            <a:r>
              <a:rPr lang="en-GB" dirty="0" err="1" smtClean="0"/>
              <a:t>nRT</a:t>
            </a:r>
            <a:r>
              <a:rPr lang="en-GB" dirty="0" smtClean="0"/>
              <a:t> summarises the physically possible combinations of P, V and T for n moles of the ideal gas.</a:t>
            </a:r>
            <a:endParaRPr lang="en-US" dirty="0" smtClean="0"/>
          </a:p>
          <a:p>
            <a:r>
              <a:rPr lang="en-GB" dirty="0" smtClean="0"/>
              <a:t>Water has an anomalously large SHC which is particularly important for the development and maintenance of life on Earth.</a:t>
            </a:r>
            <a:endParaRPr lang="en-US" dirty="0" smtClean="0"/>
          </a:p>
          <a:p>
            <a:r>
              <a:rPr lang="en-GB" dirty="0" smtClean="0"/>
              <a:t>Nomenclature:  there isn’t any agreed way to name c.  Some use </a:t>
            </a:r>
            <a:r>
              <a:rPr lang="en-GB" i="1" dirty="0" smtClean="0"/>
              <a:t>specific thermal capacity, </a:t>
            </a:r>
            <a:r>
              <a:rPr lang="en-GB" dirty="0" smtClean="0"/>
              <a:t>others favour</a:t>
            </a:r>
            <a:r>
              <a:rPr lang="en-GB" i="1" dirty="0" smtClean="0"/>
              <a:t> specific heating capacity</a:t>
            </a:r>
            <a:r>
              <a:rPr lang="en-GB" dirty="0" smtClean="0"/>
              <a:t> to emphasise the fact that ‘heat’ is not an entity but a short hand name for a process (heating as oppose to working).  Perhaps the most common is specific heat capacity.</a:t>
            </a:r>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more difficult example</a:t>
            </a:r>
            <a:endParaRPr lang="en-US" dirty="0"/>
          </a:p>
        </p:txBody>
      </p:sp>
      <p:sp>
        <p:nvSpPr>
          <p:cNvPr id="3" name="Content Placeholder 2"/>
          <p:cNvSpPr>
            <a:spLocks noGrp="1"/>
          </p:cNvSpPr>
          <p:nvPr>
            <p:ph idx="1"/>
          </p:nvPr>
        </p:nvSpPr>
        <p:spPr/>
        <p:txBody>
          <a:bodyPr>
            <a:normAutofit fontScale="62500" lnSpcReduction="20000"/>
          </a:bodyPr>
          <a:lstStyle/>
          <a:p>
            <a:r>
              <a:rPr lang="en-GB" dirty="0" smtClean="0"/>
              <a:t>This </a:t>
            </a:r>
            <a:r>
              <a:rPr lang="en-GB" dirty="0" smtClean="0"/>
              <a:t>example deals with the mixing of liquids at different temperatures.</a:t>
            </a:r>
            <a:endParaRPr lang="en-US" dirty="0" smtClean="0"/>
          </a:p>
          <a:p>
            <a:r>
              <a:rPr lang="en-GB" dirty="0" smtClean="0"/>
              <a:t>1.5 l of water from a kettle at 90°C is mixed with a bucket of cold water (10 l at 10 °C) to warm it up for washing a car. Find the temperature of the mixed water, assuming no significant heat loss during the mixing. c of water = 4.2 kJ kg</a:t>
            </a:r>
            <a:r>
              <a:rPr lang="en-GB" baseline="30000" dirty="0" smtClean="0"/>
              <a:t>-1</a:t>
            </a:r>
            <a:r>
              <a:rPr lang="en-GB" dirty="0" smtClean="0"/>
              <a:t> °C</a:t>
            </a:r>
            <a:r>
              <a:rPr lang="en-GB" baseline="30000" dirty="0" smtClean="0"/>
              <a:t> -1</a:t>
            </a:r>
            <a:endParaRPr lang="en-US" dirty="0" smtClean="0"/>
          </a:p>
          <a:p>
            <a:r>
              <a:rPr lang="en-GB" dirty="0" smtClean="0"/>
              <a:t>Answer: If there is no heat loss and no work done then the total energy of the system at the end is the same as at the start. Working with temperature differences from 10°C we have:</a:t>
            </a:r>
            <a:endParaRPr lang="en-US" dirty="0" smtClean="0"/>
          </a:p>
          <a:p>
            <a:r>
              <a:rPr lang="en-GB" dirty="0" smtClean="0"/>
              <a:t>Initial energy = m c DT = 1.5 </a:t>
            </a:r>
            <a:r>
              <a:rPr lang="en-GB" dirty="0" smtClean="0">
                <a:sym typeface="Symbol"/>
              </a:rPr>
              <a:t></a:t>
            </a:r>
            <a:r>
              <a:rPr lang="en-GB" dirty="0" smtClean="0"/>
              <a:t> 4200 </a:t>
            </a:r>
            <a:r>
              <a:rPr lang="en-GB" dirty="0" smtClean="0">
                <a:sym typeface="Symbol"/>
              </a:rPr>
              <a:t></a:t>
            </a:r>
            <a:r>
              <a:rPr lang="en-GB" dirty="0" smtClean="0"/>
              <a:t> (90-10) [as 1.5 l has mass 1.5 kg] = 504 kJ</a:t>
            </a:r>
            <a:endParaRPr lang="en-US" dirty="0" smtClean="0"/>
          </a:p>
          <a:p>
            <a:r>
              <a:rPr lang="en-GB" dirty="0" smtClean="0"/>
              <a:t>This is the amount of energy available to raise the temperature of all 11.5 l of water. Hence:</a:t>
            </a:r>
            <a:endParaRPr lang="en-US" dirty="0" smtClean="0"/>
          </a:p>
          <a:p>
            <a:r>
              <a:rPr lang="en-GB" dirty="0" smtClean="0"/>
              <a:t>504 </a:t>
            </a:r>
            <a:r>
              <a:rPr lang="en-GB" dirty="0" smtClean="0">
                <a:sym typeface="Symbol"/>
              </a:rPr>
              <a:t></a:t>
            </a:r>
            <a:r>
              <a:rPr lang="en-GB" dirty="0" smtClean="0"/>
              <a:t> 10</a:t>
            </a:r>
            <a:r>
              <a:rPr lang="en-GB" baseline="30000" dirty="0" smtClean="0"/>
              <a:t>3</a:t>
            </a:r>
            <a:r>
              <a:rPr lang="en-GB" dirty="0" smtClean="0"/>
              <a:t> = 11.5 </a:t>
            </a:r>
            <a:r>
              <a:rPr lang="en-GB" dirty="0" smtClean="0">
                <a:sym typeface="Symbol"/>
              </a:rPr>
              <a:t></a:t>
            </a:r>
            <a:r>
              <a:rPr lang="en-GB" dirty="0" smtClean="0"/>
              <a:t> 4200 </a:t>
            </a:r>
            <a:r>
              <a:rPr lang="en-GB" dirty="0" smtClean="0">
                <a:sym typeface="Symbol"/>
              </a:rPr>
              <a:t></a:t>
            </a:r>
            <a:r>
              <a:rPr lang="en-GB" dirty="0" smtClean="0"/>
              <a:t> (T-10) [where T is the final temperature]</a:t>
            </a:r>
            <a:endParaRPr lang="en-US" dirty="0" smtClean="0"/>
          </a:p>
          <a:p>
            <a:r>
              <a:rPr lang="en-GB" dirty="0" smtClean="0"/>
              <a:t>T = 20.4°C.</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considerations</a:t>
            </a:r>
            <a:endParaRPr lang="en-US" dirty="0"/>
          </a:p>
        </p:txBody>
      </p:sp>
      <p:sp>
        <p:nvSpPr>
          <p:cNvPr id="3" name="Content Placeholder 2"/>
          <p:cNvSpPr>
            <a:spLocks noGrp="1"/>
          </p:cNvSpPr>
          <p:nvPr>
            <p:ph idx="1"/>
          </p:nvPr>
        </p:nvSpPr>
        <p:spPr/>
        <p:txBody>
          <a:bodyPr/>
          <a:lstStyle/>
          <a:p>
            <a:pPr lvl="0"/>
            <a:r>
              <a:rPr lang="en-GB" dirty="0" smtClean="0"/>
              <a:t>If specific heat capacity is constant, the temperature will rise at a uniform rate so long as the power input is constant and </a:t>
            </a:r>
            <a:r>
              <a:rPr lang="en-GB" i="1" dirty="0" smtClean="0">
                <a:solidFill>
                  <a:srgbClr val="FF0000"/>
                </a:solidFill>
              </a:rPr>
              <a:t>no energy is lost to the outside</a:t>
            </a:r>
            <a:r>
              <a:rPr lang="en-GB" dirty="0" smtClean="0"/>
              <a:t>.</a:t>
            </a:r>
            <a:endParaRPr lang="en-US" dirty="0" smtClean="0"/>
          </a:p>
          <a:p>
            <a:pPr lvl="0"/>
            <a:r>
              <a:rPr lang="en-GB" dirty="0" smtClean="0"/>
              <a:t>There are large potential heat losses if the substance is not well insulated. </a:t>
            </a:r>
            <a:r>
              <a:rPr lang="en-GB" i="1" dirty="0" smtClean="0">
                <a:solidFill>
                  <a:srgbClr val="FF0000"/>
                </a:solidFill>
              </a:rPr>
              <a:t>These can be accounted for</a:t>
            </a:r>
            <a:r>
              <a:rPr lang="en-GB" dirty="0" smtClean="0"/>
              <a:t> but in most cases students will not do so quantitatively.</a:t>
            </a:r>
            <a:endParaRPr lang="en-GB" smtClean="0"/>
          </a:p>
          <a:p>
            <a:pPr lvl="0"/>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a:t>
            </a:r>
            <a:endParaRPr lang="en-US" dirty="0"/>
          </a:p>
        </p:txBody>
      </p:sp>
      <p:sp>
        <p:nvSpPr>
          <p:cNvPr id="3" name="Content Placeholder 2"/>
          <p:cNvSpPr>
            <a:spLocks noGrp="1"/>
          </p:cNvSpPr>
          <p:nvPr>
            <p:ph idx="1"/>
          </p:nvPr>
        </p:nvSpPr>
        <p:spPr/>
        <p:txBody>
          <a:bodyPr/>
          <a:lstStyle/>
          <a:p>
            <a:r>
              <a:rPr lang="en-US" dirty="0" smtClean="0"/>
              <a:t>Complete Specific heat capacity booklet</a:t>
            </a:r>
          </a:p>
          <a:p>
            <a:r>
              <a:rPr lang="en-US" dirty="0" smtClean="0"/>
              <a:t>Answers to 3.6b – to be submitted for assessment.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and Phase</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Another source of confusion is treating </a:t>
            </a:r>
            <a:r>
              <a:rPr lang="en-GB" i="1" dirty="0" smtClean="0"/>
              <a:t>state</a:t>
            </a:r>
            <a:r>
              <a:rPr lang="en-GB" dirty="0" smtClean="0"/>
              <a:t> and </a:t>
            </a:r>
            <a:r>
              <a:rPr lang="en-GB" i="1" dirty="0" smtClean="0"/>
              <a:t>phase</a:t>
            </a:r>
            <a:r>
              <a:rPr lang="en-GB" dirty="0" smtClean="0"/>
              <a:t> as synonyms (as in changes of state / phase).  Solids, liquids and gases are three of the different phases of matter (</a:t>
            </a:r>
            <a:r>
              <a:rPr lang="en-GB" dirty="0" err="1" smtClean="0"/>
              <a:t>superfluids</a:t>
            </a:r>
            <a:r>
              <a:rPr lang="en-GB" dirty="0" smtClean="0"/>
              <a:t> and plasmas are two others.  NB Here, by a plasma, we mean an ionised gas, not a biological fluid).  Thus melting, boiling etc are changes of phase.  Each phase can exist in a variety of states depending upon e.g. the temperature and pressure.  Thus the Ideal Gas Equation of </a:t>
            </a:r>
            <a:r>
              <a:rPr lang="en-GB" i="1" dirty="0" smtClean="0"/>
              <a:t>State</a:t>
            </a:r>
            <a:r>
              <a:rPr lang="en-GB" dirty="0" smtClean="0"/>
              <a:t>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48</TotalTime>
  <Words>733</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Heat capacity</vt:lpstr>
      <vt:lpstr>Specific heat capacity</vt:lpstr>
      <vt:lpstr>Example calculation. </vt:lpstr>
      <vt:lpstr>Thermal capacity</vt:lpstr>
      <vt:lpstr>Some things to note</vt:lpstr>
      <vt:lpstr>A more difficult example</vt:lpstr>
      <vt:lpstr>Practical considerations</vt:lpstr>
      <vt:lpstr>To do</vt:lpstr>
      <vt:lpstr>State and Phase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Phase</dc:title>
  <dc:creator>jonathanb</dc:creator>
  <cp:lastModifiedBy>jonathanb</cp:lastModifiedBy>
  <cp:revision>7</cp:revision>
  <dcterms:created xsi:type="dcterms:W3CDTF">2008-08-01T00:47:20Z</dcterms:created>
  <dcterms:modified xsi:type="dcterms:W3CDTF">2009-03-22T03:04:12Z</dcterms:modified>
</cp:coreProperties>
</file>