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6" r:id="rId4"/>
    <p:sldId id="275" r:id="rId5"/>
    <p:sldId id="270" r:id="rId6"/>
    <p:sldId id="272" r:id="rId7"/>
    <p:sldId id="271" r:id="rId8"/>
    <p:sldId id="273" r:id="rId9"/>
    <p:sldId id="26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1F5CCF-5BE8-499D-97D6-8ADFDE5544C6}" type="datetimeFigureOut">
              <a:rPr lang="en-US" smtClean="0"/>
              <a:pPr/>
              <a:t>3/22/2009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0CC053-ABC8-4C1B-8922-D8FADE68D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Changing Phase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3.2.3 Explain the physical differences between the solid, liquid and gaseous phases in terms of molecular structure and particle motion.</a:t>
            </a:r>
          </a:p>
          <a:p>
            <a:r>
              <a:rPr lang="en-US" dirty="0" smtClean="0"/>
              <a:t>3.2.4 Describe and explain the process of phase changes in terms of molecular </a:t>
            </a:r>
            <a:r>
              <a:rPr lang="en-US" dirty="0" err="1" smtClean="0"/>
              <a:t>behaviour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3.2.5 Explain in terms of molecular </a:t>
            </a:r>
            <a:r>
              <a:rPr lang="en-US" dirty="0" err="1" smtClean="0"/>
              <a:t>behaviour</a:t>
            </a:r>
            <a:r>
              <a:rPr lang="en-US" dirty="0" smtClean="0"/>
              <a:t> why temperature does not change during a phase change. </a:t>
            </a:r>
          </a:p>
          <a:p>
            <a:r>
              <a:rPr lang="en-US" dirty="0" smtClean="0"/>
              <a:t>3.2.6 Distinguish between evaporation and boiling.</a:t>
            </a:r>
          </a:p>
          <a:p>
            <a:r>
              <a:rPr lang="en-US" dirty="0" smtClean="0"/>
              <a:t>3.2.7 Define specific latent heat. </a:t>
            </a:r>
          </a:p>
          <a:p>
            <a:r>
              <a:rPr lang="en-US" dirty="0" smtClean="0"/>
              <a:t>3.2.8 Solve problems involving specific latent heats.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and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</a:t>
            </a:r>
            <a:r>
              <a:rPr lang="en-GB" dirty="0" smtClean="0"/>
              <a:t>source of confusion is treating </a:t>
            </a:r>
            <a:r>
              <a:rPr lang="en-GB" i="1" dirty="0" smtClean="0"/>
              <a:t>state</a:t>
            </a:r>
            <a:r>
              <a:rPr lang="en-GB" dirty="0" smtClean="0"/>
              <a:t> and </a:t>
            </a:r>
            <a:r>
              <a:rPr lang="en-GB" i="1" dirty="0" smtClean="0"/>
              <a:t>phase</a:t>
            </a:r>
            <a:r>
              <a:rPr lang="en-GB" dirty="0" smtClean="0"/>
              <a:t> as synonyms (as in changes of state / phase).  </a:t>
            </a:r>
            <a:endParaRPr lang="en-GB" dirty="0" smtClean="0"/>
          </a:p>
          <a:p>
            <a:r>
              <a:rPr lang="en-GB" dirty="0" smtClean="0"/>
              <a:t>Solids</a:t>
            </a:r>
            <a:r>
              <a:rPr lang="en-GB" dirty="0" smtClean="0"/>
              <a:t>, liquids and gases are three of the different phases of matter (</a:t>
            </a:r>
            <a:r>
              <a:rPr lang="en-GB" dirty="0" err="1" smtClean="0"/>
              <a:t>superfluids</a:t>
            </a:r>
            <a:r>
              <a:rPr lang="en-GB" dirty="0" smtClean="0"/>
              <a:t> and plasmas are two others.  NB Here, by a plasma, we mean an ionised gas, not a biological fluid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Thus </a:t>
            </a:r>
            <a:r>
              <a:rPr lang="en-GB" dirty="0" smtClean="0"/>
              <a:t>melting, boiling etc are changes of phase. 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 smtClean="0"/>
              <a:t>phase can exist in a variety of states depending upon e.g. the temperature and pressure.  </a:t>
            </a:r>
            <a:endParaRPr lang="en-GB" dirty="0" smtClean="0"/>
          </a:p>
          <a:p>
            <a:r>
              <a:rPr lang="en-GB" dirty="0" smtClean="0"/>
              <a:t>Thus </a:t>
            </a:r>
            <a:r>
              <a:rPr lang="en-GB" dirty="0" smtClean="0"/>
              <a:t>the Ideal Gas Equation of </a:t>
            </a:r>
            <a:r>
              <a:rPr lang="en-GB" i="1" dirty="0" smtClean="0"/>
              <a:t>State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</a:t>
            </a:r>
            <a:r>
              <a:rPr lang="en-US" dirty="0" smtClean="0"/>
              <a:t>should be familiar with the terms melting</a:t>
            </a:r>
            <a:r>
              <a:rPr lang="en-US" dirty="0" smtClean="0"/>
              <a:t>, freezing</a:t>
            </a:r>
            <a:r>
              <a:rPr lang="en-US" dirty="0" smtClean="0"/>
              <a:t>, evaporating, boiling and condensing, and should be able to describe each in terms of the changes in molecular potential and random kinetic  energies of molecules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Problems </a:t>
            </a:r>
            <a:r>
              <a:rPr lang="en-US" dirty="0" smtClean="0"/>
              <a:t>may include specific heat calculations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6 Phases of matter </a:t>
            </a:r>
          </a:p>
          <a:p>
            <a:pPr lvl="1"/>
            <a:r>
              <a:rPr lang="en-US" dirty="0" smtClean="0"/>
              <a:t>Solid</a:t>
            </a:r>
          </a:p>
          <a:p>
            <a:pPr lvl="1"/>
            <a:r>
              <a:rPr lang="en-US" dirty="0" smtClean="0"/>
              <a:t>Liquid</a:t>
            </a:r>
          </a:p>
          <a:p>
            <a:pPr lvl="1"/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Plasma</a:t>
            </a:r>
          </a:p>
          <a:p>
            <a:pPr lvl="1"/>
            <a:r>
              <a:rPr lang="en-US" dirty="0" smtClean="0"/>
              <a:t>Nuclear matter</a:t>
            </a:r>
          </a:p>
          <a:p>
            <a:pPr lvl="1"/>
            <a:r>
              <a:rPr lang="en-US" dirty="0" smtClean="0"/>
              <a:t>Quark </a:t>
            </a:r>
            <a:r>
              <a:rPr lang="en-US" dirty="0" smtClean="0"/>
              <a:t>matter</a:t>
            </a:r>
          </a:p>
          <a:p>
            <a:r>
              <a:rPr lang="en-US" dirty="0" smtClean="0"/>
              <a:t>Of which we will deal with only 1,2&amp;3</a:t>
            </a:r>
          </a:p>
          <a:p>
            <a:pPr marL="58738" lvl="1" indent="398463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0000FF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Arial" charset="0"/>
              </a:rPr>
              <a:t>Solids, liquids and gases 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114299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What do the particles look like in a solid, a liquid and a gas?</a:t>
            </a:r>
            <a:endParaRPr lang="en-GB" dirty="0">
              <a:latin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715000" y="2819400"/>
            <a:ext cx="19050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" y="5257800"/>
            <a:ext cx="182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omic Sans MS" pitchFamily="66" charset="0"/>
              </a:rPr>
              <a:t>Liquid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048000" y="5257800"/>
            <a:ext cx="19050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791200" y="5257800"/>
            <a:ext cx="18288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6019800" y="30480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6781800" y="34290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V="1">
            <a:off x="1371600" y="4114800"/>
            <a:ext cx="24384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 flipV="1">
            <a:off x="4191000" y="4114800"/>
            <a:ext cx="23622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 flipH="1" flipV="1">
            <a:off x="1600200" y="4114800"/>
            <a:ext cx="51816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304800" y="2819400"/>
            <a:ext cx="19050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523" name="Oval 67"/>
          <p:cNvSpPr>
            <a:spLocks noChangeArrowheads="1"/>
          </p:cNvSpPr>
          <p:nvPr/>
        </p:nvSpPr>
        <p:spPr bwMode="auto">
          <a:xfrm>
            <a:off x="381000" y="2819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4" name="Oval 68"/>
          <p:cNvSpPr>
            <a:spLocks noChangeArrowheads="1"/>
          </p:cNvSpPr>
          <p:nvPr/>
        </p:nvSpPr>
        <p:spPr bwMode="auto">
          <a:xfrm>
            <a:off x="381000" y="3200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Oval 69"/>
          <p:cNvSpPr>
            <a:spLocks noChangeArrowheads="1"/>
          </p:cNvSpPr>
          <p:nvPr/>
        </p:nvSpPr>
        <p:spPr bwMode="auto">
          <a:xfrm>
            <a:off x="381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Oval 70"/>
          <p:cNvSpPr>
            <a:spLocks noChangeArrowheads="1"/>
          </p:cNvSpPr>
          <p:nvPr/>
        </p:nvSpPr>
        <p:spPr bwMode="auto">
          <a:xfrm>
            <a:off x="762000" y="2819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Oval 71"/>
          <p:cNvSpPr>
            <a:spLocks noChangeArrowheads="1"/>
          </p:cNvSpPr>
          <p:nvPr/>
        </p:nvSpPr>
        <p:spPr bwMode="auto">
          <a:xfrm>
            <a:off x="762000" y="3200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Oval 72"/>
          <p:cNvSpPr>
            <a:spLocks noChangeArrowheads="1"/>
          </p:cNvSpPr>
          <p:nvPr/>
        </p:nvSpPr>
        <p:spPr bwMode="auto">
          <a:xfrm>
            <a:off x="762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9" name="Oval 73"/>
          <p:cNvSpPr>
            <a:spLocks noChangeArrowheads="1"/>
          </p:cNvSpPr>
          <p:nvPr/>
        </p:nvSpPr>
        <p:spPr bwMode="auto">
          <a:xfrm>
            <a:off x="1143000" y="2819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Oval 74"/>
          <p:cNvSpPr>
            <a:spLocks noChangeArrowheads="1"/>
          </p:cNvSpPr>
          <p:nvPr/>
        </p:nvSpPr>
        <p:spPr bwMode="auto">
          <a:xfrm>
            <a:off x="1143000" y="3200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1" name="Oval 75"/>
          <p:cNvSpPr>
            <a:spLocks noChangeArrowheads="1"/>
          </p:cNvSpPr>
          <p:nvPr/>
        </p:nvSpPr>
        <p:spPr bwMode="auto">
          <a:xfrm>
            <a:off x="1143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2" name="Oval 76"/>
          <p:cNvSpPr>
            <a:spLocks noChangeArrowheads="1"/>
          </p:cNvSpPr>
          <p:nvPr/>
        </p:nvSpPr>
        <p:spPr bwMode="auto">
          <a:xfrm>
            <a:off x="1524000" y="2819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3" name="Oval 77"/>
          <p:cNvSpPr>
            <a:spLocks noChangeArrowheads="1"/>
          </p:cNvSpPr>
          <p:nvPr/>
        </p:nvSpPr>
        <p:spPr bwMode="auto">
          <a:xfrm>
            <a:off x="1524000" y="3200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4" name="Oval 78"/>
          <p:cNvSpPr>
            <a:spLocks noChangeArrowheads="1"/>
          </p:cNvSpPr>
          <p:nvPr/>
        </p:nvSpPr>
        <p:spPr bwMode="auto">
          <a:xfrm>
            <a:off x="1524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5" name="Oval 79"/>
          <p:cNvSpPr>
            <a:spLocks noChangeArrowheads="1"/>
          </p:cNvSpPr>
          <p:nvPr/>
        </p:nvSpPr>
        <p:spPr bwMode="auto">
          <a:xfrm>
            <a:off x="1905000" y="2819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6" name="Oval 80"/>
          <p:cNvSpPr>
            <a:spLocks noChangeArrowheads="1"/>
          </p:cNvSpPr>
          <p:nvPr/>
        </p:nvSpPr>
        <p:spPr bwMode="auto">
          <a:xfrm>
            <a:off x="1905000" y="3200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7" name="Oval 81"/>
          <p:cNvSpPr>
            <a:spLocks noChangeArrowheads="1"/>
          </p:cNvSpPr>
          <p:nvPr/>
        </p:nvSpPr>
        <p:spPr bwMode="auto">
          <a:xfrm>
            <a:off x="1905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3048000" y="2819400"/>
            <a:ext cx="1905000" cy="1143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539" name="Oval 83"/>
          <p:cNvSpPr>
            <a:spLocks noChangeArrowheads="1"/>
          </p:cNvSpPr>
          <p:nvPr/>
        </p:nvSpPr>
        <p:spPr bwMode="auto">
          <a:xfrm rot="-16586726">
            <a:off x="3124200" y="2819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0" name="Oval 84"/>
          <p:cNvSpPr>
            <a:spLocks noChangeArrowheads="1"/>
          </p:cNvSpPr>
          <p:nvPr/>
        </p:nvSpPr>
        <p:spPr bwMode="auto">
          <a:xfrm rot="-16586726">
            <a:off x="3124200" y="3200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1" name="Oval 85"/>
          <p:cNvSpPr>
            <a:spLocks noChangeArrowheads="1"/>
          </p:cNvSpPr>
          <p:nvPr/>
        </p:nvSpPr>
        <p:spPr bwMode="auto">
          <a:xfrm rot="-16586726">
            <a:off x="31242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2" name="Oval 86"/>
          <p:cNvSpPr>
            <a:spLocks noChangeArrowheads="1"/>
          </p:cNvSpPr>
          <p:nvPr/>
        </p:nvSpPr>
        <p:spPr bwMode="auto">
          <a:xfrm>
            <a:off x="3505200" y="28956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3" name="Oval 87"/>
          <p:cNvSpPr>
            <a:spLocks noChangeArrowheads="1"/>
          </p:cNvSpPr>
          <p:nvPr/>
        </p:nvSpPr>
        <p:spPr bwMode="auto">
          <a:xfrm>
            <a:off x="3886200" y="28956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4" name="Oval 88"/>
          <p:cNvSpPr>
            <a:spLocks noChangeArrowheads="1"/>
          </p:cNvSpPr>
          <p:nvPr/>
        </p:nvSpPr>
        <p:spPr bwMode="auto">
          <a:xfrm>
            <a:off x="3810000" y="34290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5" name="Oval 89"/>
          <p:cNvSpPr>
            <a:spLocks noChangeArrowheads="1"/>
          </p:cNvSpPr>
          <p:nvPr/>
        </p:nvSpPr>
        <p:spPr bwMode="auto">
          <a:xfrm>
            <a:off x="4191000" y="3505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6" name="Oval 90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7" name="Oval 91"/>
          <p:cNvSpPr>
            <a:spLocks noChangeArrowheads="1"/>
          </p:cNvSpPr>
          <p:nvPr/>
        </p:nvSpPr>
        <p:spPr bwMode="auto">
          <a:xfrm>
            <a:off x="4572000" y="3124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3" grpId="0" animBg="1"/>
      <p:bldP spid="19504" grpId="0" animBg="1"/>
      <p:bldP spid="195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 liquids and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particles move?</a:t>
            </a:r>
          </a:p>
          <a:p>
            <a:r>
              <a:rPr lang="en-US" dirty="0" smtClean="0"/>
              <a:t>Solid – motion is restricted to vibrations around a fixed point in the lattice</a:t>
            </a:r>
          </a:p>
          <a:p>
            <a:r>
              <a:rPr lang="en-US" dirty="0" smtClean="0"/>
              <a:t>Liquid – particles are free to move randomly throughout  the volume of the liquid.</a:t>
            </a:r>
          </a:p>
          <a:p>
            <a:r>
              <a:rPr lang="en-US" dirty="0" smtClean="0"/>
              <a:t>Gases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particles are free to move randomly throughout  the volume of the </a:t>
            </a:r>
            <a:r>
              <a:rPr lang="en-US" dirty="0" smtClean="0"/>
              <a:t>gas.</a:t>
            </a:r>
          </a:p>
          <a:p>
            <a:r>
              <a:rPr lang="en-US" dirty="0" smtClean="0"/>
              <a:t>Gas particles move more quickly due to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Boiling water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Watch </a:t>
            </a:r>
            <a:r>
              <a:rPr lang="en-GB" dirty="0" smtClean="0"/>
              <a:t>some water boiling and think about what is going on. </a:t>
            </a:r>
            <a:endParaRPr lang="en-GB" dirty="0" smtClean="0"/>
          </a:p>
          <a:p>
            <a:r>
              <a:rPr lang="en-GB" dirty="0" smtClean="0"/>
              <a:t>Energy </a:t>
            </a:r>
            <a:r>
              <a:rPr lang="en-GB" dirty="0" smtClean="0"/>
              <a:t>is being supplied, but the temperature is not rising.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energy is breaking intermolecular bonds, or, as a physicist would say, work is being done to separate the particles against intermolecular attractive forces.</a:t>
            </a:r>
            <a:endParaRPr lang="en-US" dirty="0" smtClean="0"/>
          </a:p>
          <a:p>
            <a:r>
              <a:rPr lang="en-GB" dirty="0" smtClean="0"/>
              <a:t>The key point from these is that, for certain materials, there is a </a:t>
            </a:r>
            <a:r>
              <a:rPr lang="en-GB" i="1" dirty="0" smtClean="0"/>
              <a:t>phase transition</a:t>
            </a:r>
            <a:r>
              <a:rPr lang="en-GB" dirty="0" smtClean="0"/>
              <a:t> where the heat energy no longer raises the temperature (kinetic energy per molecule) but instead breaks bonds and separates the particles (potential energy). </a:t>
            </a:r>
            <a:endParaRPr lang="en-GB" dirty="0" smtClean="0"/>
          </a:p>
          <a:p>
            <a:r>
              <a:rPr lang="en-GB" dirty="0" smtClean="0"/>
              <a:t>This can </a:t>
            </a:r>
            <a:r>
              <a:rPr lang="en-GB" dirty="0" smtClean="0"/>
              <a:t>be made quantitative. </a:t>
            </a:r>
            <a:endParaRPr lang="en-GB" dirty="0" smtClean="0"/>
          </a:p>
          <a:p>
            <a:r>
              <a:rPr lang="en-GB" dirty="0" smtClean="0"/>
              <a:t>Likewise</a:t>
            </a:r>
            <a:r>
              <a:rPr lang="en-GB" dirty="0" smtClean="0"/>
              <a:t>, the reverse processes involve energy being given up from the substance. </a:t>
            </a:r>
            <a:endParaRPr lang="en-GB" dirty="0" smtClean="0"/>
          </a:p>
          <a:p>
            <a:r>
              <a:rPr lang="en-GB" dirty="0" smtClean="0"/>
              <a:t>So </a:t>
            </a:r>
            <a:r>
              <a:rPr lang="en-GB" dirty="0" smtClean="0"/>
              <a:t>evaporating liquids are good coolants and freezing water to make ice is considerably more of an effort than cooling water to 0 °C.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Defining specific latent heat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final point in this topic is to return to the original definition of internal energy as being both kinetic and potential.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smtClean="0"/>
              <a:t>talking about ideal gases all the energy was kinetic because there were assumed to be no bonds between the atoms.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 smtClean="0"/>
              <a:t>, in a solid or liquid there are bonds and clearly some energy is needed to break those bonds. </a:t>
            </a:r>
            <a:endParaRPr lang="en-GB" dirty="0" smtClean="0"/>
          </a:p>
          <a:p>
            <a:r>
              <a:rPr lang="en-GB" dirty="0" smtClean="0"/>
              <a:t>That </a:t>
            </a:r>
            <a:r>
              <a:rPr lang="en-GB" dirty="0" smtClean="0"/>
              <a:t>means that, in melting a solid or boiling a liquid, a substantial amount more energy needs to be added </a:t>
            </a:r>
            <a:r>
              <a:rPr lang="en-GB" i="1" dirty="0" smtClean="0"/>
              <a:t>which does not raise the temperature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is the latent (“hidden”) heat.</a:t>
            </a:r>
            <a:endParaRPr lang="en-US" dirty="0" smtClean="0"/>
          </a:p>
          <a:p>
            <a:r>
              <a:rPr lang="en-GB" dirty="0" smtClean="0"/>
              <a:t>The energy required to melt a mass </a:t>
            </a:r>
            <a:r>
              <a:rPr lang="en-GB" i="1" dirty="0" smtClean="0"/>
              <a:t>m</a:t>
            </a:r>
            <a:r>
              <a:rPr lang="en-GB" dirty="0" smtClean="0"/>
              <a:t> of a substance is given by </a:t>
            </a:r>
            <a:endParaRPr lang="en-US" dirty="0" smtClean="0"/>
          </a:p>
          <a:p>
            <a:r>
              <a:rPr lang="en-GB" i="1" dirty="0" smtClean="0"/>
              <a:t>ΔE</a:t>
            </a:r>
            <a:r>
              <a:rPr lang="en-GB" dirty="0" smtClean="0"/>
              <a:t> = </a:t>
            </a:r>
            <a:r>
              <a:rPr lang="en-GB" i="1" dirty="0" smtClean="0"/>
              <a:t>ml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Or the </a:t>
            </a:r>
            <a:r>
              <a:rPr lang="en-GB" dirty="0" smtClean="0">
                <a:solidFill>
                  <a:srgbClr val="FF0000"/>
                </a:solidFill>
              </a:rPr>
              <a:t>specific latent heat </a:t>
            </a:r>
            <a:r>
              <a:rPr lang="en-GB" dirty="0" smtClean="0"/>
              <a:t>is the energy required to change the </a:t>
            </a:r>
            <a:r>
              <a:rPr lang="en-GB" dirty="0" smtClean="0">
                <a:solidFill>
                  <a:srgbClr val="FF0000"/>
                </a:solidFill>
              </a:rPr>
              <a:t>unit mass </a:t>
            </a:r>
            <a:r>
              <a:rPr lang="en-GB" dirty="0" smtClean="0"/>
              <a:t>from one phase to another.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Worked example: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Latent </a:t>
            </a:r>
            <a:r>
              <a:rPr lang="en-GB" b="1" dirty="0" smtClean="0"/>
              <a:t>and specific heat</a:t>
            </a:r>
            <a:endParaRPr lang="en-US" b="1" dirty="0" smtClean="0"/>
          </a:p>
          <a:p>
            <a:r>
              <a:rPr lang="en-GB" dirty="0" smtClean="0"/>
              <a:t>Scalds from water and steam</a:t>
            </a:r>
            <a:endParaRPr lang="en-US" dirty="0" smtClean="0"/>
          </a:p>
          <a:p>
            <a:r>
              <a:rPr lang="en-GB" dirty="0" smtClean="0"/>
              <a:t>We assume that our hand is at 37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, and that we put 10 g of water at 100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 accidentally on our hand.  The water will cool to 37</a:t>
            </a:r>
            <a:r>
              <a:rPr lang="en-GB" baseline="30000" dirty="0" smtClean="0"/>
              <a:t>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C.</a:t>
            </a:r>
            <a:r>
              <a:rPr lang="en-GB" dirty="0" smtClean="0"/>
              <a:t> Assuming that all the heat energy "lost" by the water will be gained by our hand: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Heat </a:t>
            </a:r>
            <a:r>
              <a:rPr lang="en-GB" dirty="0" smtClean="0"/>
              <a:t>"lost" by water = </a:t>
            </a:r>
            <a:r>
              <a:rPr lang="en-GB" i="1" dirty="0" smtClean="0"/>
              <a:t>m c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i="1" dirty="0" err="1" smtClean="0"/>
              <a:t>θ</a:t>
            </a:r>
            <a:r>
              <a:rPr lang="en-GB" dirty="0" smtClean="0"/>
              <a:t> = 0.01 x 4200 x 63 =2,646 J. </a:t>
            </a:r>
            <a:endParaRPr lang="en-US" dirty="0" smtClean="0"/>
          </a:p>
          <a:p>
            <a:r>
              <a:rPr lang="en-GB" dirty="0" smtClean="0"/>
              <a:t>But if the 10 g had been steam then the steam would first have to condense.</a:t>
            </a:r>
            <a:endParaRPr lang="en-US" dirty="0" smtClean="0"/>
          </a:p>
          <a:p>
            <a:r>
              <a:rPr lang="en-GB" dirty="0" smtClean="0"/>
              <a:t>Heat "lost" in condensing = </a:t>
            </a:r>
            <a:r>
              <a:rPr lang="en-GB" i="1" dirty="0" smtClean="0"/>
              <a:t>ml</a:t>
            </a:r>
            <a:r>
              <a:rPr lang="en-GB" dirty="0" smtClean="0"/>
              <a:t> = 0.01 x 2260000 = 22,600 J</a:t>
            </a:r>
            <a:endParaRPr lang="en-US" dirty="0" smtClean="0"/>
          </a:p>
          <a:p>
            <a:r>
              <a:rPr lang="en-GB" dirty="0" smtClean="0"/>
              <a:t>So the heat lost in 10 g of steam turning to water at 37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 is 22,600 + 2,646 = 25,246 J.</a:t>
            </a:r>
            <a:endParaRPr lang="en-US" dirty="0" smtClean="0"/>
          </a:p>
          <a:p>
            <a:r>
              <a:rPr lang="en-GB" dirty="0" smtClean="0"/>
              <a:t>This is nearly ten times as much as the water alone!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The </a:t>
            </a:r>
            <a:r>
              <a:rPr lang="en-GB" dirty="0" smtClean="0"/>
              <a:t>worked example is based on one from Resourceful Physics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demonstration Whilst the data is collected complete question sheet 3.7a</a:t>
            </a:r>
          </a:p>
          <a:p>
            <a:r>
              <a:rPr lang="en-US" dirty="0" smtClean="0"/>
              <a:t>Complete Phase </a:t>
            </a:r>
            <a:r>
              <a:rPr lang="en-US" dirty="0" smtClean="0"/>
              <a:t>C</a:t>
            </a:r>
            <a:r>
              <a:rPr lang="en-US" dirty="0" smtClean="0"/>
              <a:t>hange booklet</a:t>
            </a:r>
          </a:p>
          <a:p>
            <a:r>
              <a:rPr lang="en-US" dirty="0" smtClean="0"/>
              <a:t>Answers to 3.7b – to be submitted for assessment.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715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Changing Phase</vt:lpstr>
      <vt:lpstr>Need to know</vt:lpstr>
      <vt:lpstr>Phases of matter</vt:lpstr>
      <vt:lpstr>Solids, liquids and gases </vt:lpstr>
      <vt:lpstr>Solids liquids and gases</vt:lpstr>
      <vt:lpstr>Boiling water </vt:lpstr>
      <vt:lpstr>Defining specific latent heat </vt:lpstr>
      <vt:lpstr>Worked example: </vt:lpstr>
      <vt:lpstr>To do</vt:lpstr>
      <vt:lpstr>State and Phase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Phase</dc:title>
  <dc:creator>jonathanb</dc:creator>
  <cp:lastModifiedBy>jonathanb</cp:lastModifiedBy>
  <cp:revision>13</cp:revision>
  <dcterms:created xsi:type="dcterms:W3CDTF">2008-08-01T00:47:20Z</dcterms:created>
  <dcterms:modified xsi:type="dcterms:W3CDTF">2009-03-22T03:49:24Z</dcterms:modified>
</cp:coreProperties>
</file>