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B9F449-06A4-4F9D-B676-85814A8B4801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B9F9D1-896A-48C3-A353-2FB438D8E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physicsflash/home/thomson" TargetMode="External"/><Relationship Id="rId2" Type="http://schemas.openxmlformats.org/officeDocument/2006/relationships/hyperlink" Target="http://www.hscphysics.edu.au/resource/template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.tz/books?id=CTVEAgAAQBAJ&amp;pg=PA179&amp;lpg=PA179&amp;dq=A+level+question+charge+to+mass+ratio&amp;source=bl&amp;ots=5ntFjckCE-&amp;sig=7rBfDPPbiPU4geZSEtHl1UoP0QI&amp;hl=en&amp;sa=X&amp;ei=piDdUoG4EcittAbIsICQBw&amp;ved=0CH4Q6AEwB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olcweb/cgi/pluginpop.cgi?it=swf::100%25::100%25::/sites/dl/free/0072512644/117354/02_Millikan_Oil_Drop.swf::Milikan%20Oil%20Dro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Modern Physics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Charged particles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e/m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3124200"/>
          </a:xfrm>
        </p:spPr>
        <p:txBody>
          <a:bodyPr/>
          <a:lstStyle/>
          <a:p>
            <a:r>
              <a:rPr lang="en-US" sz="2000" dirty="0" smtClean="0"/>
              <a:t>Centripetal force </a:t>
            </a:r>
            <a:r>
              <a:rPr lang="en-US" dirty="0" smtClean="0"/>
              <a:t>= mv</a:t>
            </a:r>
            <a:r>
              <a:rPr lang="en-US" baseline="30000" dirty="0" smtClean="0"/>
              <a:t>2</a:t>
            </a:r>
            <a:r>
              <a:rPr lang="en-US" dirty="0" smtClean="0"/>
              <a:t>/r</a:t>
            </a:r>
          </a:p>
          <a:p>
            <a:r>
              <a:rPr lang="en-US" dirty="0" smtClean="0"/>
              <a:t>Force due to magnetic field  F</a:t>
            </a:r>
            <a:r>
              <a:rPr lang="en-US" baseline="-25000" dirty="0" smtClean="0"/>
              <a:t>B</a:t>
            </a:r>
            <a:r>
              <a:rPr lang="en-US" dirty="0" smtClean="0"/>
              <a:t>=Bev</a:t>
            </a:r>
          </a:p>
          <a:p>
            <a:r>
              <a:rPr lang="en-US" dirty="0" smtClean="0"/>
              <a:t>mv</a:t>
            </a:r>
            <a:r>
              <a:rPr lang="en-US" baseline="30000" dirty="0" smtClean="0"/>
              <a:t>2</a:t>
            </a:r>
            <a:r>
              <a:rPr lang="en-US" dirty="0" smtClean="0"/>
              <a:t>/r = Bev</a:t>
            </a:r>
          </a:p>
          <a:p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 = e/m </a:t>
            </a:r>
            <a:r>
              <a:rPr lang="en-US" dirty="0" err="1" smtClean="0"/>
              <a:t>Bvr</a:t>
            </a:r>
            <a:endParaRPr lang="en-US" dirty="0" smtClean="0"/>
          </a:p>
          <a:p>
            <a:r>
              <a:rPr lang="en-US" dirty="0" smtClean="0"/>
              <a:t>v/Br=e/m</a:t>
            </a:r>
          </a:p>
          <a:p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/B</a:t>
            </a:r>
            <a:r>
              <a:rPr lang="en-US" baseline="30000" dirty="0" smtClean="0"/>
              <a:t>2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=e</a:t>
            </a:r>
            <a:r>
              <a:rPr lang="en-US" baseline="30000" dirty="0" smtClean="0"/>
              <a:t>2</a:t>
            </a:r>
            <a:r>
              <a:rPr lang="en-US" dirty="0" smtClean="0"/>
              <a:t>/m</a:t>
            </a:r>
            <a:r>
              <a:rPr lang="en-US" baseline="30000" dirty="0" smtClean="0"/>
              <a:t>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3276600"/>
          </a:xfrm>
        </p:spPr>
        <p:txBody>
          <a:bodyPr/>
          <a:lstStyle/>
          <a:p>
            <a:r>
              <a:rPr lang="en-US" sz="2000" dirty="0" smtClean="0"/>
              <a:t>Kinetic energy </a:t>
            </a:r>
            <a:r>
              <a:rPr lang="en-US" dirty="0" smtClean="0"/>
              <a:t>=1/2 mv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Energy due to electric field E= </a:t>
            </a:r>
            <a:r>
              <a:rPr lang="en-US" dirty="0" err="1" smtClean="0"/>
              <a:t>eV</a:t>
            </a:r>
            <a:r>
              <a:rPr lang="en-US" dirty="0" smtClean="0"/>
              <a:t>*</a:t>
            </a:r>
          </a:p>
          <a:p>
            <a:r>
              <a:rPr lang="en-US" dirty="0" smtClean="0"/>
              <a:t>1/2 </a:t>
            </a:r>
            <a:r>
              <a:rPr lang="en-US" dirty="0" smtClean="0"/>
              <a:t>mv</a:t>
            </a:r>
            <a:r>
              <a:rPr lang="en-US" baseline="30000" dirty="0" smtClean="0"/>
              <a:t>2 </a:t>
            </a:r>
            <a:r>
              <a:rPr lang="en-US" dirty="0" smtClean="0"/>
              <a:t>= </a:t>
            </a:r>
            <a:r>
              <a:rPr lang="en-US" dirty="0" err="1" smtClean="0"/>
              <a:t>eV</a:t>
            </a:r>
            <a:endParaRPr lang="en-US" dirty="0" smtClean="0"/>
          </a:p>
          <a:p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= 2eV/m</a:t>
            </a:r>
          </a:p>
          <a:p>
            <a:endParaRPr lang="en-US" dirty="0" smtClean="0"/>
          </a:p>
          <a:p>
            <a:r>
              <a:rPr lang="en-US" sz="1800" i="1" dirty="0" smtClean="0"/>
              <a:t>*recall definition of electron volt.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5181600"/>
            <a:ext cx="449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(2eV/m)/B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=e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/m</a:t>
            </a:r>
            <a:r>
              <a:rPr lang="en-US" sz="2400" baseline="30000" dirty="0" smtClean="0"/>
              <a:t>2</a:t>
            </a:r>
          </a:p>
          <a:p>
            <a:r>
              <a:rPr lang="en-US" sz="2400" dirty="0" smtClean="0"/>
              <a:t>2V /B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=e/m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2V /B</a:t>
            </a:r>
            <a:r>
              <a:rPr lang="en-US" baseline="30000" dirty="0" smtClean="0"/>
              <a:t>2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=e/m</a:t>
            </a:r>
          </a:p>
          <a:p>
            <a:r>
              <a:rPr lang="en-US" dirty="0" smtClean="0"/>
              <a:t>V= B</a:t>
            </a:r>
            <a:r>
              <a:rPr lang="en-US" baseline="30000" dirty="0" smtClean="0"/>
              <a:t>2</a:t>
            </a:r>
            <a:r>
              <a:rPr lang="en-US" dirty="0" smtClean="0"/>
              <a:t>e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/2mr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Plot </a:t>
            </a:r>
            <a:r>
              <a:rPr lang="en-US" i="1" dirty="0" smtClean="0"/>
              <a:t>V</a:t>
            </a:r>
            <a:r>
              <a:rPr lang="en-US" dirty="0" smtClean="0"/>
              <a:t> as a function of </a:t>
            </a:r>
            <a:r>
              <a:rPr lang="en-US" i="1" dirty="0" smtClean="0"/>
              <a:t>R</a:t>
            </a:r>
            <a:r>
              <a:rPr lang="en-US" dirty="0" smtClean="0"/>
              <a:t>2 (the data in step 6), and use the slope of the graph to determine the </a:t>
            </a:r>
            <a:r>
              <a:rPr lang="en-US" dirty="0" smtClean="0"/>
              <a:t>ratio </a:t>
            </a:r>
            <a:r>
              <a:rPr lang="en-US" i="1" dirty="0" smtClean="0"/>
              <a:t>e</a:t>
            </a:r>
            <a:r>
              <a:rPr lang="en-US" dirty="0" smtClean="0"/>
              <a:t>/</a:t>
            </a:r>
            <a:r>
              <a:rPr lang="en-US" i="1" dirty="0" smtClean="0"/>
              <a:t>m</a:t>
            </a:r>
          </a:p>
          <a:p>
            <a:r>
              <a:rPr lang="en-US" dirty="0" smtClean="0"/>
              <a:t>V= B</a:t>
            </a:r>
            <a:r>
              <a:rPr lang="en-US" baseline="30000" dirty="0" smtClean="0"/>
              <a:t>2</a:t>
            </a:r>
            <a:r>
              <a:rPr lang="en-US" dirty="0" smtClean="0"/>
              <a:t>er</a:t>
            </a:r>
            <a:r>
              <a:rPr lang="en-US" baseline="30000" dirty="0" smtClean="0"/>
              <a:t>2</a:t>
            </a:r>
            <a:r>
              <a:rPr lang="en-US" dirty="0" smtClean="0"/>
              <a:t>/2mr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Compare to y=</a:t>
            </a:r>
            <a:r>
              <a:rPr lang="en-US" dirty="0" err="1" smtClean="0"/>
              <a:t>mx+c</a:t>
            </a:r>
            <a:endParaRPr lang="en-US" dirty="0" smtClean="0"/>
          </a:p>
          <a:p>
            <a:r>
              <a:rPr lang="en-US" dirty="0" smtClean="0"/>
              <a:t>y=V</a:t>
            </a:r>
          </a:p>
          <a:p>
            <a:r>
              <a:rPr lang="en-US" dirty="0" smtClean="0"/>
              <a:t>x=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c=0</a:t>
            </a:r>
          </a:p>
          <a:p>
            <a:r>
              <a:rPr lang="en-US" dirty="0" smtClean="0"/>
              <a:t>m= B</a:t>
            </a:r>
            <a:r>
              <a:rPr lang="en-US" baseline="30000" dirty="0" smtClean="0"/>
              <a:t>2</a:t>
            </a:r>
            <a:r>
              <a:rPr lang="en-US" dirty="0" smtClean="0"/>
              <a:t>e/2m or B</a:t>
            </a:r>
            <a:r>
              <a:rPr lang="en-US" baseline="30000" dirty="0" smtClean="0"/>
              <a:t>2</a:t>
            </a:r>
            <a:r>
              <a:rPr lang="en-US" dirty="0" smtClean="0"/>
              <a:t>/2 * e/m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selector</a:t>
            </a:r>
            <a:endParaRPr lang="en-US" dirty="0"/>
          </a:p>
        </p:txBody>
      </p:sp>
      <p:pic>
        <p:nvPicPr>
          <p:cNvPr id="22530" name="Picture 2" descr="http://hyperphysics.phy-astr.gsu.edu/hbase/magnetic/imgmag/vs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100" y="1981200"/>
            <a:ext cx="7683497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selection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200400" cy="4873752"/>
          </a:xfrm>
        </p:spPr>
        <p:txBody>
          <a:bodyPr/>
          <a:lstStyle/>
          <a:p>
            <a:r>
              <a:rPr lang="en-US" dirty="0" smtClean="0"/>
              <a:t>For straight beam</a:t>
            </a:r>
          </a:p>
          <a:p>
            <a:r>
              <a:rPr lang="en-US" dirty="0" smtClean="0"/>
              <a:t>Bev=</a:t>
            </a:r>
            <a:r>
              <a:rPr lang="en-US" dirty="0" err="1" smtClean="0"/>
              <a:t>eE</a:t>
            </a:r>
            <a:endParaRPr lang="en-US" dirty="0" smtClean="0"/>
          </a:p>
          <a:p>
            <a:r>
              <a:rPr lang="en-US" dirty="0" smtClean="0"/>
              <a:t>v=</a:t>
            </a:r>
            <a:r>
              <a:rPr lang="en-US" dirty="0" err="1" smtClean="0"/>
              <a:t>eE</a:t>
            </a:r>
            <a:r>
              <a:rPr lang="en-US" dirty="0" smtClean="0"/>
              <a:t>/Be</a:t>
            </a:r>
          </a:p>
          <a:p>
            <a:r>
              <a:rPr lang="en-US" dirty="0" smtClean="0"/>
              <a:t>v=E/B</a:t>
            </a:r>
          </a:p>
          <a:p>
            <a:endParaRPr lang="en-US" dirty="0"/>
          </a:p>
        </p:txBody>
      </p:sp>
      <p:pic>
        <p:nvPicPr>
          <p:cNvPr id="25602" name="Picture 2" descr="http://hyperphysics.phy-astr.gsu.edu/hbase/magnetic/imgmag/vse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828800"/>
            <a:ext cx="4410075" cy="205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Learning outcomes</a:t>
            </a:r>
            <a:br>
              <a:rPr lang="en-US" b="1" dirty="0" smtClean="0"/>
            </a:br>
            <a:r>
              <a:rPr lang="en-US" dirty="0" smtClean="0"/>
              <a:t>Candidates should be able to: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(</a:t>
            </a:r>
            <a:r>
              <a:rPr lang="en-US" b="1" i="1" dirty="0"/>
              <a:t>a) show an understanding of the main principles of </a:t>
            </a:r>
            <a:r>
              <a:rPr lang="en-US" b="1" i="1" dirty="0" smtClean="0"/>
              <a:t>determination </a:t>
            </a:r>
            <a:r>
              <a:rPr lang="en-US" b="1" dirty="0" smtClean="0"/>
              <a:t>of </a:t>
            </a:r>
            <a:r>
              <a:rPr lang="en-US" b="1" i="1" dirty="0"/>
              <a:t>e by Millikan’s experiment</a:t>
            </a:r>
          </a:p>
          <a:p>
            <a:r>
              <a:rPr lang="en-US" b="1" i="1" dirty="0"/>
              <a:t>(b) </a:t>
            </a:r>
            <a:r>
              <a:rPr lang="en-US" b="1" i="1" dirty="0" err="1"/>
              <a:t>summarise</a:t>
            </a:r>
            <a:r>
              <a:rPr lang="en-US" b="1" i="1" dirty="0"/>
              <a:t> and interpret the experimental evidence </a:t>
            </a:r>
            <a:r>
              <a:rPr lang="en-US" b="1" i="1" dirty="0" smtClean="0"/>
              <a:t>for </a:t>
            </a:r>
            <a:r>
              <a:rPr lang="en-US" b="1" dirty="0" err="1" smtClean="0"/>
              <a:t>quantisation</a:t>
            </a:r>
            <a:r>
              <a:rPr lang="en-US" b="1" dirty="0" smtClean="0"/>
              <a:t> </a:t>
            </a:r>
            <a:r>
              <a:rPr lang="en-US" b="1" dirty="0"/>
              <a:t>of charge</a:t>
            </a:r>
          </a:p>
          <a:p>
            <a:r>
              <a:rPr lang="en-US" b="1" i="1" dirty="0"/>
              <a:t>(c) describe and </a:t>
            </a:r>
            <a:r>
              <a:rPr lang="en-US" b="1" i="1" dirty="0" err="1"/>
              <a:t>analyse</a:t>
            </a:r>
            <a:r>
              <a:rPr lang="en-US" b="1" i="1" dirty="0"/>
              <a:t> qualitatively the deflection of beams </a:t>
            </a:r>
            <a:r>
              <a:rPr lang="en-US" b="1" i="1" dirty="0" smtClean="0"/>
              <a:t>of </a:t>
            </a:r>
            <a:r>
              <a:rPr lang="en-US" b="1" dirty="0" smtClean="0"/>
              <a:t>charged </a:t>
            </a:r>
            <a:r>
              <a:rPr lang="en-US" b="1" dirty="0"/>
              <a:t>particles by uniform electric and uniform magnetic fields</a:t>
            </a:r>
          </a:p>
          <a:p>
            <a:r>
              <a:rPr lang="en-US" b="1" i="1" dirty="0"/>
              <a:t>(d) explain how electric and magnetic fields can be used in </a:t>
            </a:r>
            <a:r>
              <a:rPr lang="en-US" b="1" i="1" dirty="0" smtClean="0"/>
              <a:t>velocity </a:t>
            </a:r>
            <a:r>
              <a:rPr lang="en-US" b="1" dirty="0" smtClean="0"/>
              <a:t>selection</a:t>
            </a:r>
            <a:endParaRPr lang="en-US" b="1" dirty="0"/>
          </a:p>
          <a:p>
            <a:pPr>
              <a:buNone/>
            </a:pPr>
            <a:r>
              <a:rPr lang="en-US" b="1" i="1" dirty="0"/>
              <a:t>(e) explain the main principles of one method for the </a:t>
            </a:r>
            <a:r>
              <a:rPr lang="en-US" b="1" i="1" dirty="0" smtClean="0"/>
              <a:t>determination </a:t>
            </a:r>
            <a:r>
              <a:rPr lang="en-US" b="1" dirty="0" smtClean="0"/>
              <a:t>of </a:t>
            </a:r>
            <a:r>
              <a:rPr lang="en-US" b="1" i="1" dirty="0"/>
              <a:t>v and </a:t>
            </a:r>
            <a:r>
              <a:rPr lang="en-US" b="1" i="1" dirty="0" smtClean="0"/>
              <a:t>e/m </a:t>
            </a:r>
            <a:r>
              <a:rPr lang="en-US" b="1" dirty="0" smtClean="0"/>
              <a:t>for </a:t>
            </a:r>
            <a:r>
              <a:rPr lang="en-US" b="1" dirty="0"/>
              <a:t>electrons.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Describe Thompson’s experiment</a:t>
            </a:r>
          </a:p>
          <a:p>
            <a:r>
              <a:rPr lang="en-US" sz="2800" dirty="0" smtClean="0"/>
              <a:t>Explain how a velocity selector works</a:t>
            </a:r>
          </a:p>
          <a:p>
            <a:r>
              <a:rPr lang="en-US" sz="2800" dirty="0" smtClean="0"/>
              <a:t>Describe Millikan’s experiment</a:t>
            </a:r>
          </a:p>
          <a:p>
            <a:r>
              <a:rPr lang="en-US" sz="2800" dirty="0" smtClean="0"/>
              <a:t>Explain how the results of Millikan’s experiment lead to the concept of quantized charge.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Thompson’s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Video 1 </a:t>
            </a:r>
          </a:p>
          <a:p>
            <a:r>
              <a:rPr lang="en-US" dirty="0" smtClean="0"/>
              <a:t>Video 2</a:t>
            </a:r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/>
              <a:t>Simulations 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http://www.hscphysics.edu.au/resource/template.swf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ALTERNATIVE</a:t>
            </a:r>
          </a:p>
          <a:p>
            <a:r>
              <a:rPr lang="en-US" dirty="0" smtClean="0">
                <a:hlinkClick r:id="rId3"/>
              </a:rPr>
              <a:t>https://sites.google.com/site/physicsflash/home/thomson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Thomson's calculations can be </a:t>
            </a:r>
            <a:r>
              <a:rPr lang="en-US" dirty="0" err="1" smtClean="0"/>
              <a:t>summarised</a:t>
            </a:r>
            <a:r>
              <a:rPr lang="en-US" dirty="0" smtClean="0"/>
              <a:t> as</a:t>
            </a:r>
          </a:p>
          <a:p>
            <a:r>
              <a:rPr lang="en-US" dirty="0" smtClean="0"/>
              <a:t>The electric deflection is given by Θ = Eel/mv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The magnetic deflection is given by φ = </a:t>
            </a:r>
            <a:r>
              <a:rPr lang="en-US" dirty="0" err="1" smtClean="0"/>
              <a:t>Bel</a:t>
            </a:r>
            <a:r>
              <a:rPr lang="en-US" dirty="0" smtClean="0"/>
              <a:t>/</a:t>
            </a:r>
            <a:r>
              <a:rPr lang="en-US" dirty="0" err="1" smtClean="0"/>
              <a:t>mv</a:t>
            </a:r>
            <a:endParaRPr lang="en-US" dirty="0" smtClean="0"/>
          </a:p>
          <a:p>
            <a:r>
              <a:rPr lang="en-US" dirty="0" smtClean="0"/>
              <a:t>The magnetic field was varied until the magnetic and electric deflections were the same, when Θ = φ and Eel/mv</a:t>
            </a:r>
            <a:r>
              <a:rPr lang="en-US" baseline="30000" dirty="0" smtClean="0"/>
              <a:t>2</a:t>
            </a:r>
            <a:r>
              <a:rPr lang="en-US" dirty="0" smtClean="0"/>
              <a:t>= </a:t>
            </a:r>
            <a:r>
              <a:rPr lang="en-US" dirty="0" err="1" smtClean="0"/>
              <a:t>Bel</a:t>
            </a:r>
            <a:r>
              <a:rPr lang="en-US" dirty="0" smtClean="0"/>
              <a:t>/</a:t>
            </a:r>
            <a:r>
              <a:rPr lang="en-US" dirty="0" err="1" smtClean="0"/>
              <a:t>mv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This can be simplified to give m/e </a:t>
            </a:r>
            <a:r>
              <a:rPr lang="en-US" smtClean="0"/>
              <a:t>= B</a:t>
            </a:r>
            <a:r>
              <a:rPr lang="en-US" baseline="30000" smtClean="0"/>
              <a:t>2</a:t>
            </a:r>
            <a:r>
              <a:rPr lang="en-US" smtClean="0"/>
              <a:t>l/HΘ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electric deflection was measured separately to give Θ and H, F and l were known, so m/e could be calculated.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selector</a:t>
            </a:r>
            <a:endParaRPr lang="en-US" dirty="0"/>
          </a:p>
        </p:txBody>
      </p:sp>
      <p:pic>
        <p:nvPicPr>
          <p:cNvPr id="1026" name="Picture 2" descr="File:Velocity selector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4991100" cy="3543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91200" y="1524001"/>
            <a:ext cx="3124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F</a:t>
            </a:r>
            <a:r>
              <a:rPr lang="en-US" sz="6000" baseline="-25000" dirty="0" smtClean="0"/>
              <a:t>E</a:t>
            </a:r>
            <a:r>
              <a:rPr lang="en-US" sz="6000" dirty="0" smtClean="0"/>
              <a:t>= </a:t>
            </a:r>
            <a:r>
              <a:rPr lang="en-US" sz="6000" dirty="0" err="1" smtClean="0"/>
              <a:t>Eq</a:t>
            </a:r>
            <a:endParaRPr lang="en-US" sz="6000" dirty="0" smtClean="0"/>
          </a:p>
          <a:p>
            <a:r>
              <a:rPr lang="en-US" sz="6000" dirty="0" smtClean="0"/>
              <a:t>F</a:t>
            </a:r>
            <a:r>
              <a:rPr lang="en-US" sz="6000" baseline="-25000" dirty="0"/>
              <a:t>B</a:t>
            </a:r>
            <a:r>
              <a:rPr lang="en-US" sz="6000" dirty="0" smtClean="0"/>
              <a:t>=</a:t>
            </a:r>
            <a:r>
              <a:rPr lang="en-US" sz="6000" dirty="0" err="1" smtClean="0"/>
              <a:t>Bqv</a:t>
            </a:r>
            <a:endParaRPr lang="en-US" sz="6000" dirty="0" smtClean="0"/>
          </a:p>
          <a:p>
            <a:r>
              <a:rPr lang="en-US" sz="6000" dirty="0" err="1" smtClean="0"/>
              <a:t>Bqv</a:t>
            </a:r>
            <a:r>
              <a:rPr lang="en-US" sz="6000" dirty="0" smtClean="0"/>
              <a:t>=</a:t>
            </a:r>
            <a:r>
              <a:rPr lang="en-US" sz="6000" dirty="0" err="1" smtClean="0"/>
              <a:t>Eq</a:t>
            </a:r>
            <a:endParaRPr lang="en-US" sz="6000" dirty="0" smtClean="0"/>
          </a:p>
          <a:p>
            <a:r>
              <a:rPr lang="en-US" sz="6000" dirty="0" smtClean="0"/>
              <a:t>v=E/B</a:t>
            </a:r>
          </a:p>
          <a:p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562601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hlinkClick r:id="rId3"/>
              </a:rPr>
              <a:t>http://books.google.co.tz/books?id=CTVEAgAAQBAJ&amp;pg=PA179&amp;lpg=PA179&amp;dq=A+level+question+charge+to+mass+ratio&amp;source=bl&amp;ots=5ntFjckCE-&amp;sig=7rBfDPPbiPU4geZSEtHl1UoP0QI&amp;hl=en&amp;sa=X&amp;ei=piDdUoG4EcittAbIsICQBw&amp;ved=0CH4Q6AEwBg#v=onepage&amp;q&amp;f=false</a:t>
            </a:r>
            <a:endParaRPr lang="en-US" sz="1000" dirty="0" smtClean="0"/>
          </a:p>
          <a:p>
            <a:endParaRPr lang="en-US" sz="1000" dirty="0"/>
          </a:p>
          <a:p>
            <a:r>
              <a:rPr lang="en-US" sz="3200" dirty="0" smtClean="0"/>
              <a:t>P179 q 8&amp;9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Millikan’s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http://highered.mcgraw-hill.com/olcweb/cgi/pluginpop.cgi?it=swf::100%::100%::/sites/dl/free/0072512644/117354/02_Millikan_Oil_Drop.swf::Milikan%20Oil%20Drop</a:t>
            </a:r>
            <a:endParaRPr lang="en-US" dirty="0" smtClean="0"/>
          </a:p>
          <a:p>
            <a:r>
              <a:rPr lang="en-US" dirty="0" smtClean="0"/>
              <a:t>Practice -</a:t>
            </a:r>
            <a:r>
              <a:rPr lang="en-US" dirty="0" err="1" smtClean="0"/>
              <a:t>Ppq</a:t>
            </a:r>
            <a:r>
              <a:rPr lang="en-US" dirty="0" smtClean="0"/>
              <a:t> Jun 08 q7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1143000"/>
          </a:xfrm>
        </p:spPr>
        <p:txBody>
          <a:bodyPr/>
          <a:lstStyle/>
          <a:p>
            <a:r>
              <a:rPr lang="en-US" dirty="0" smtClean="0"/>
              <a:t>Fine beam tube</a:t>
            </a:r>
            <a:endParaRPr lang="en-US" dirty="0"/>
          </a:p>
        </p:txBody>
      </p:sp>
      <p:pic>
        <p:nvPicPr>
          <p:cNvPr id="21506" name="Picture 2" descr="http://www.helago-cz.cz/public/content-images/en/product/219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43049"/>
            <a:ext cx="5715000" cy="53149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05400" y="533400"/>
            <a:ext cx="2971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Semi-evacuated electron tube filled with low-pressure </a:t>
            </a:r>
            <a:r>
              <a:rPr lang="en-US" sz="2000" dirty="0" smtClean="0"/>
              <a:t>helium.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</a:t>
            </a:r>
            <a:r>
              <a:rPr lang="en-US" sz="2000" dirty="0" smtClean="0"/>
              <a:t>tangential </a:t>
            </a:r>
            <a:r>
              <a:rPr lang="en-US" sz="2000" dirty="0" smtClean="0"/>
              <a:t>electron </a:t>
            </a:r>
            <a:r>
              <a:rPr lang="en-US" sz="2000" dirty="0" smtClean="0"/>
              <a:t>gun.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 smtClean="0"/>
              <a:t>the case of </a:t>
            </a:r>
            <a:r>
              <a:rPr lang="en-US" sz="2000" dirty="0" smtClean="0"/>
              <a:t>a </a:t>
            </a:r>
            <a:r>
              <a:rPr lang="en-US" sz="2000" dirty="0" smtClean="0"/>
              <a:t>perpendicularly aligned magnetic field, </a:t>
            </a:r>
            <a:r>
              <a:rPr lang="en-US" sz="2000" dirty="0" smtClean="0"/>
              <a:t>the fundamental </a:t>
            </a:r>
            <a:r>
              <a:rPr lang="en-US" sz="2000" dirty="0" smtClean="0"/>
              <a:t>electron charge-to-mass ratio can be </a:t>
            </a:r>
            <a:r>
              <a:rPr lang="en-US" sz="2000" dirty="0" smtClean="0"/>
              <a:t>determined. 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Luminescent </a:t>
            </a:r>
            <a:r>
              <a:rPr lang="en-US" sz="2000" dirty="0" smtClean="0"/>
              <a:t>beams </a:t>
            </a:r>
            <a:r>
              <a:rPr lang="en-US" sz="2000" dirty="0" smtClean="0"/>
              <a:t>result </a:t>
            </a:r>
            <a:r>
              <a:rPr lang="en-US" sz="2000" dirty="0" smtClean="0"/>
              <a:t>from excitation of the helium atoms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e/m</a:t>
            </a:r>
            <a:endParaRPr lang="en-US" dirty="0"/>
          </a:p>
        </p:txBody>
      </p:sp>
      <p:pic>
        <p:nvPicPr>
          <p:cNvPr id="1026" name="Picture 2" descr="Coi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6934200" cy="370979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14400" y="54864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fine beam tube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546</TotalTime>
  <Words>421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Modern Physics</vt:lpstr>
      <vt:lpstr>Learning outcomes Candidates should be able to: </vt:lpstr>
      <vt:lpstr>Aims</vt:lpstr>
      <vt:lpstr>Thompson’s Experiment</vt:lpstr>
      <vt:lpstr>Slide 5</vt:lpstr>
      <vt:lpstr>Velocity selector</vt:lpstr>
      <vt:lpstr>Millikan’s Experiment</vt:lpstr>
      <vt:lpstr>Fine beam tube</vt:lpstr>
      <vt:lpstr>Finding e/m</vt:lpstr>
      <vt:lpstr>Finding e/m</vt:lpstr>
      <vt:lpstr>Analysis of results</vt:lpstr>
      <vt:lpstr>Velocity selector</vt:lpstr>
      <vt:lpstr>Velocity selection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Physics</dc:title>
  <dc:creator>S-8</dc:creator>
  <cp:lastModifiedBy>S-8</cp:lastModifiedBy>
  <cp:revision>29</cp:revision>
  <dcterms:created xsi:type="dcterms:W3CDTF">2014-01-21T09:43:11Z</dcterms:created>
  <dcterms:modified xsi:type="dcterms:W3CDTF">2014-01-23T10:45:08Z</dcterms:modified>
</cp:coreProperties>
</file>