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1"/>
  </p:notesMasterIdLst>
  <p:sldIdLst>
    <p:sldId id="256" r:id="rId4"/>
    <p:sldId id="257" r:id="rId5"/>
    <p:sldId id="290"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58" r:id="rId23"/>
    <p:sldId id="260" r:id="rId24"/>
    <p:sldId id="261" r:id="rId25"/>
    <p:sldId id="262" r:id="rId26"/>
    <p:sldId id="291" r:id="rId27"/>
    <p:sldId id="292" r:id="rId28"/>
    <p:sldId id="293" r:id="rId29"/>
    <p:sldId id="294" r:id="rId30"/>
    <p:sldId id="295" r:id="rId31"/>
    <p:sldId id="268" r:id="rId32"/>
    <p:sldId id="269" r:id="rId33"/>
    <p:sldId id="270" r:id="rId34"/>
    <p:sldId id="296" r:id="rId35"/>
    <p:sldId id="297" r:id="rId36"/>
    <p:sldId id="298" r:id="rId37"/>
    <p:sldId id="271" r:id="rId38"/>
    <p:sldId id="272" r:id="rId39"/>
    <p:sldId id="273" r:id="rId4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67988-1FB2-4EA6-876B-D50536C901D3}" type="datetimeFigureOut">
              <a:rPr lang="es-CL" smtClean="0"/>
              <a:t>06-08-2013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608F9-78FF-4E5A-B8A2-A98DC4B59642}" type="slidenum">
              <a:rPr lang="es-CL" smtClean="0"/>
              <a:t>‹Nº›</a:t>
            </a:fld>
            <a:endParaRPr lang="es-CL"/>
          </a:p>
        </p:txBody>
      </p:sp>
    </p:spTree>
    <p:extLst>
      <p:ext uri="{BB962C8B-B14F-4D97-AF65-F5344CB8AC3E}">
        <p14:creationId xmlns:p14="http://schemas.microsoft.com/office/powerpoint/2010/main" val="335100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9CF9A-7E19-4D91-AFFB-6A901CE711BD}" type="slidenum">
              <a:rPr lang="en-US"/>
              <a:pPr/>
              <a:t>21</a:t>
            </a:fld>
            <a:endParaRPr lang="en-US"/>
          </a:p>
        </p:txBody>
      </p:sp>
      <p:sp>
        <p:nvSpPr>
          <p:cNvPr id="668674" name="Rectangle 2"/>
          <p:cNvSpPr>
            <a:spLocks noGrp="1" noRot="1" noChangeAspect="1" noChangeArrowheads="1" noTextEdit="1"/>
          </p:cNvSpPr>
          <p:nvPr>
            <p:ph type="sldImg"/>
          </p:nvPr>
        </p:nvSpPr>
        <p:spPr>
          <a:xfrm>
            <a:off x="1144588" y="682625"/>
            <a:ext cx="4548187" cy="3413125"/>
          </a:xfrm>
          <a:ln/>
        </p:spPr>
      </p:sp>
      <p:sp>
        <p:nvSpPr>
          <p:cNvPr id="668675" name="Rectangle 3"/>
          <p:cNvSpPr>
            <a:spLocks noGrp="1" noChangeArrowheads="1"/>
          </p:cNvSpPr>
          <p:nvPr>
            <p:ph type="body" idx="1"/>
          </p:nvPr>
        </p:nvSpPr>
        <p:spPr>
          <a:xfrm>
            <a:off x="691081" y="4823398"/>
            <a:ext cx="5679281" cy="3358733"/>
          </a:xfrm>
          <a:ln/>
        </p:spPr>
        <p:txBody>
          <a:bodyPr lIns="90501" tIns="45251" rIns="90501" bIns="45251"/>
          <a:lstStyle/>
          <a:p>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7FDBEC10-26E2-42EF-80B9-6683D7EC4A69}" type="datetimeFigureOut">
              <a:rPr lang="es-CL" smtClean="0"/>
              <a:t>06-08-2013</a:t>
            </a:fld>
            <a:endParaRPr lang="es-CL"/>
          </a:p>
        </p:txBody>
      </p:sp>
      <p:sp>
        <p:nvSpPr>
          <p:cNvPr id="5" name="Footer Placeholder 4"/>
          <p:cNvSpPr>
            <a:spLocks noGrp="1"/>
          </p:cNvSpPr>
          <p:nvPr>
            <p:ph type="ftr" sz="quarter" idx="11"/>
          </p:nvPr>
        </p:nvSpPr>
        <p:spPr>
          <a:xfrm>
            <a:off x="1174044" y="5357592"/>
            <a:ext cx="5034845" cy="365125"/>
          </a:xfrm>
        </p:spPr>
        <p:txBody>
          <a:bodyPr/>
          <a:lstStyle/>
          <a:p>
            <a:endParaRPr lang="es-CL"/>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6F0FD01-A3F7-4619-B3E8-8646F7526910}"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FDBEC10-26E2-42EF-80B9-6683D7EC4A69}" type="datetimeFigureOut">
              <a:rPr lang="es-CL" smtClean="0"/>
              <a:t>06-08-2013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6F0FD01-A3F7-4619-B3E8-8646F7526910}"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FDBEC10-26E2-42EF-80B9-6683D7EC4A69}" type="datetimeFigureOut">
              <a:rPr lang="es-CL" smtClean="0"/>
              <a:t>06-08-2013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6F0FD01-A3F7-4619-B3E8-8646F7526910}" type="slidenum">
              <a:rPr lang="es-CL" smtClean="0"/>
              <a:t>‹Nº›</a:t>
            </a:fld>
            <a:endParaRPr lang="es-C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2999B56-2F83-45DD-8F72-0E5AB8C173CA}"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86892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762307-3673-4CAA-98CC-ACC94355422B}"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3342418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C364DE-9311-49F8-A0CE-FCF379655A84}"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173027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D5F2D1-EE90-4A4D-B7D9-9B5B7CB95CF7}"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3765146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BB0D62-FADA-495B-9E53-E0E0C6E97582}"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2289728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B25B9F4-2445-4327-A964-CAF861EA270C}"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12937604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1839BD5-48D5-4D94-8A02-3BA7C1B8411B}"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2533505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94D0A3-8FDA-464A-AEE9-219FBACA315A}"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4200004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FDBEC10-26E2-42EF-80B9-6683D7EC4A69}" type="datetimeFigureOut">
              <a:rPr lang="es-CL" smtClean="0"/>
              <a:t>06-08-2013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6F0FD01-A3F7-4619-B3E8-8646F7526910}" type="slidenum">
              <a:rPr lang="es-CL" smtClean="0"/>
              <a:t>‹Nº›</a:t>
            </a:fld>
            <a:endParaRPr lang="es-C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8F9B9D-8A66-49EF-8C92-A1DBE5A175F3}"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2711483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44868EB-6973-4549-9713-ED9E53C7BFBC}"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2254584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14A2647-6E46-4684-BB8A-29857799CCE9}"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3390873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Franklin Gothic Book"/>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latin typeface="Franklin Gothic Book"/>
            </a:endParaRPr>
          </a:p>
        </p:txBody>
      </p:sp>
      <p:sp>
        <p:nvSpPr>
          <p:cNvPr id="15" name="Slide Number Placeholder 14"/>
          <p:cNvSpPr>
            <a:spLocks noGrp="1"/>
          </p:cNvSpPr>
          <p:nvPr>
            <p:ph type="sldNum" sz="quarter" idx="12"/>
          </p:nvPr>
        </p:nvSpPr>
        <p:spPr>
          <a:xfrm>
            <a:off x="8229600" y="6473952"/>
            <a:ext cx="758952" cy="246888"/>
          </a:xfrm>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Tree>
    <p:extLst>
      <p:ext uri="{BB962C8B-B14F-4D97-AF65-F5344CB8AC3E}">
        <p14:creationId xmlns:p14="http://schemas.microsoft.com/office/powerpoint/2010/main" val="10952255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latin typeface="Franklin Gothic Book"/>
            </a:endParaRPr>
          </a:p>
        </p:txBody>
      </p:sp>
      <p:sp>
        <p:nvSpPr>
          <p:cNvPr id="16" name="Slide Number Placeholder 15"/>
          <p:cNvSpPr>
            <a:spLocks noGrp="1"/>
          </p:cNvSpPr>
          <p:nvPr>
            <p:ph type="sldNum" sz="quarter" idx="12"/>
          </p:nvPr>
        </p:nvSpPr>
        <p:spPr>
          <a:xfrm>
            <a:off x="8229600" y="6473952"/>
            <a:ext cx="758952" cy="246888"/>
          </a:xfrm>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Tree>
    <p:extLst>
      <p:ext uri="{BB962C8B-B14F-4D97-AF65-F5344CB8AC3E}">
        <p14:creationId xmlns:p14="http://schemas.microsoft.com/office/powerpoint/2010/main" val="38463433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latin typeface="Franklin Gothic Book"/>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latin typeface="Franklin Gothic Book"/>
            </a:endParaRPr>
          </a:p>
        </p:txBody>
      </p:sp>
      <p:sp>
        <p:nvSpPr>
          <p:cNvPr id="16" name="Slide Number Placeholder 15"/>
          <p:cNvSpPr>
            <a:spLocks noGrp="1"/>
          </p:cNvSpPr>
          <p:nvPr>
            <p:ph type="sldNum" sz="quarter" idx="12"/>
          </p:nvPr>
        </p:nvSpPr>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98408645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latin typeface="Franklin Gothic Book"/>
            </a:endParaRPr>
          </a:p>
        </p:txBody>
      </p:sp>
      <p:sp>
        <p:nvSpPr>
          <p:cNvPr id="31" name="Slide Number Placeholder 30"/>
          <p:cNvSpPr>
            <a:spLocks noGrp="1"/>
          </p:cNvSpPr>
          <p:nvPr>
            <p:ph type="sldNum" sz="quarter" idx="12"/>
          </p:nvPr>
        </p:nvSpPr>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Tree>
    <p:extLst>
      <p:ext uri="{BB962C8B-B14F-4D97-AF65-F5344CB8AC3E}">
        <p14:creationId xmlns:p14="http://schemas.microsoft.com/office/powerpoint/2010/main" val="17293646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latin typeface="Franklin Gothic Book"/>
            </a:endParaRPr>
          </a:p>
        </p:txBody>
      </p:sp>
      <p:sp>
        <p:nvSpPr>
          <p:cNvPr id="7" name="Slide Number Placeholder 6"/>
          <p:cNvSpPr>
            <a:spLocks noGrp="1"/>
          </p:cNvSpPr>
          <p:nvPr>
            <p:ph type="sldNum" sz="quarter" idx="12"/>
          </p:nvPr>
        </p:nvSpPr>
        <p:spPr>
          <a:xfrm>
            <a:off x="8229600" y="6477000"/>
            <a:ext cx="762000" cy="246888"/>
          </a:xfrm>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Franklin Gothic Book"/>
            </a:endParaRPr>
          </a:p>
        </p:txBody>
      </p:sp>
    </p:spTree>
    <p:extLst>
      <p:ext uri="{BB962C8B-B14F-4D97-AF65-F5344CB8AC3E}">
        <p14:creationId xmlns:p14="http://schemas.microsoft.com/office/powerpoint/2010/main" val="42478579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latin typeface="Franklin Gothic Book"/>
            </a:endParaRPr>
          </a:p>
        </p:txBody>
      </p:sp>
      <p:sp>
        <p:nvSpPr>
          <p:cNvPr id="6" name="Slide Number Placeholder 5"/>
          <p:cNvSpPr>
            <a:spLocks noGrp="1"/>
          </p:cNvSpPr>
          <p:nvPr>
            <p:ph type="sldNum" sz="quarter" idx="12"/>
          </p:nvPr>
        </p:nvSpPr>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Tree>
    <p:extLst>
      <p:ext uri="{BB962C8B-B14F-4D97-AF65-F5344CB8AC3E}">
        <p14:creationId xmlns:p14="http://schemas.microsoft.com/office/powerpoint/2010/main" val="184300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latin typeface="Franklin Gothic Book"/>
            </a:endParaRPr>
          </a:p>
        </p:txBody>
      </p:sp>
      <p:sp>
        <p:nvSpPr>
          <p:cNvPr id="7" name="Slide Number Placeholder 6"/>
          <p:cNvSpPr>
            <a:spLocks noGrp="1"/>
          </p:cNvSpPr>
          <p:nvPr>
            <p:ph type="sldNum" sz="quarter" idx="12"/>
          </p:nvPr>
        </p:nvSpPr>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Tree>
    <p:extLst>
      <p:ext uri="{BB962C8B-B14F-4D97-AF65-F5344CB8AC3E}">
        <p14:creationId xmlns:p14="http://schemas.microsoft.com/office/powerpoint/2010/main" val="323132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FDBEC10-26E2-42EF-80B9-6683D7EC4A69}" type="datetimeFigureOut">
              <a:rPr lang="es-CL" smtClean="0"/>
              <a:t>06-08-2013</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A6F0FD01-A3F7-4619-B3E8-8646F7526910}" type="slidenum">
              <a:rPr lang="es-CL" smtClean="0"/>
              <a:t>‹Nº›</a:t>
            </a:fld>
            <a:endParaRPr lang="es-C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Franklin Gothic Book"/>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latin typeface="Franklin Gothic Book"/>
            </a:endParaRPr>
          </a:p>
        </p:txBody>
      </p:sp>
      <p:sp>
        <p:nvSpPr>
          <p:cNvPr id="7" name="Slide Number Placeholder 6"/>
          <p:cNvSpPr>
            <a:spLocks noGrp="1"/>
          </p:cNvSpPr>
          <p:nvPr>
            <p:ph type="sldNum" sz="quarter" idx="12"/>
          </p:nvPr>
        </p:nvSpPr>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Tree>
    <p:extLst>
      <p:ext uri="{BB962C8B-B14F-4D97-AF65-F5344CB8AC3E}">
        <p14:creationId xmlns:p14="http://schemas.microsoft.com/office/powerpoint/2010/main" val="2876560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latin typeface="Franklin Gothic Book"/>
            </a:endParaRPr>
          </a:p>
        </p:txBody>
      </p:sp>
      <p:sp>
        <p:nvSpPr>
          <p:cNvPr id="31" name="Slide Number Placeholder 30"/>
          <p:cNvSpPr>
            <a:spLocks noGrp="1"/>
          </p:cNvSpPr>
          <p:nvPr>
            <p:ph type="sldNum" sz="quarter" idx="12"/>
          </p:nvPr>
        </p:nvSpPr>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62895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latin typeface="Franklin Gothic Book"/>
            </a:endParaRPr>
          </a:p>
        </p:txBody>
      </p:sp>
      <p:sp>
        <p:nvSpPr>
          <p:cNvPr id="6" name="Slide Number Placeholder 5"/>
          <p:cNvSpPr>
            <a:spLocks noGrp="1"/>
          </p:cNvSpPr>
          <p:nvPr>
            <p:ph type="sldNum" sz="quarter" idx="12"/>
          </p:nvPr>
        </p:nvSpPr>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Tree>
    <p:extLst>
      <p:ext uri="{BB962C8B-B14F-4D97-AF65-F5344CB8AC3E}">
        <p14:creationId xmlns:p14="http://schemas.microsoft.com/office/powerpoint/2010/main" val="2978876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latin typeface="Franklin Gothic Book"/>
            </a:endParaRPr>
          </a:p>
        </p:txBody>
      </p:sp>
      <p:sp>
        <p:nvSpPr>
          <p:cNvPr id="6" name="Slide Number Placeholder 5"/>
          <p:cNvSpPr>
            <a:spLocks noGrp="1"/>
          </p:cNvSpPr>
          <p:nvPr>
            <p:ph type="sldNum" sz="quarter" idx="12"/>
          </p:nvPr>
        </p:nvSpPr>
        <p:spPr/>
        <p:txBody>
          <a:body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Tree>
    <p:extLst>
      <p:ext uri="{BB962C8B-B14F-4D97-AF65-F5344CB8AC3E}">
        <p14:creationId xmlns:p14="http://schemas.microsoft.com/office/powerpoint/2010/main" val="176396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7FDBEC10-26E2-42EF-80B9-6683D7EC4A69}" type="datetimeFigureOut">
              <a:rPr lang="es-CL" smtClean="0"/>
              <a:t>06-08-2013</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A6F0FD01-A3F7-4619-B3E8-8646F7526910}" type="slidenum">
              <a:rPr lang="es-CL" smtClean="0"/>
              <a:t>‹Nº›</a:t>
            </a:fld>
            <a:endParaRPr lang="es-CL"/>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7FDBEC10-26E2-42EF-80B9-6683D7EC4A69}" type="datetimeFigureOut">
              <a:rPr lang="es-CL" smtClean="0"/>
              <a:t>06-08-2013</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A6F0FD01-A3F7-4619-B3E8-8646F7526910}" type="slidenum">
              <a:rPr lang="es-CL" smtClean="0"/>
              <a:t>‹Nº›</a:t>
            </a:fld>
            <a:endParaRPr lang="es-CL"/>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FDBEC10-26E2-42EF-80B9-6683D7EC4A69}" type="datetimeFigureOut">
              <a:rPr lang="es-CL" smtClean="0"/>
              <a:t>06-08-2013</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A6F0FD01-A3F7-4619-B3E8-8646F7526910}"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DBEC10-26E2-42EF-80B9-6683D7EC4A69}" type="datetimeFigureOut">
              <a:rPr lang="es-CL" smtClean="0"/>
              <a:t>06-08-2013</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A6F0FD01-A3F7-4619-B3E8-8646F7526910}"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7FDBEC10-26E2-42EF-80B9-6683D7EC4A69}" type="datetimeFigureOut">
              <a:rPr lang="es-CL" smtClean="0"/>
              <a:t>06-08-2013</a:t>
            </a:fld>
            <a:endParaRPr lang="es-CL"/>
          </a:p>
        </p:txBody>
      </p:sp>
      <p:sp>
        <p:nvSpPr>
          <p:cNvPr id="6" name="Footer Placeholder 5"/>
          <p:cNvSpPr>
            <a:spLocks noGrp="1"/>
          </p:cNvSpPr>
          <p:nvPr>
            <p:ph type="ftr" sz="quarter" idx="11"/>
          </p:nvPr>
        </p:nvSpPr>
        <p:spPr>
          <a:xfrm rot="-60000">
            <a:off x="914554" y="5829261"/>
            <a:ext cx="3522607" cy="365125"/>
          </a:xfrm>
        </p:spPr>
        <p:txBody>
          <a:bodyPr/>
          <a:lstStyle/>
          <a:p>
            <a:endParaRPr lang="es-CL"/>
          </a:p>
        </p:txBody>
      </p:sp>
      <p:sp>
        <p:nvSpPr>
          <p:cNvPr id="7" name="Slide Number Placeholder 6"/>
          <p:cNvSpPr>
            <a:spLocks noGrp="1"/>
          </p:cNvSpPr>
          <p:nvPr>
            <p:ph type="sldNum" sz="quarter" idx="12"/>
          </p:nvPr>
        </p:nvSpPr>
        <p:spPr>
          <a:xfrm rot="60000">
            <a:off x="7557313" y="5896961"/>
            <a:ext cx="554023" cy="365125"/>
          </a:xfrm>
        </p:spPr>
        <p:txBody>
          <a:bodyPr/>
          <a:lstStyle/>
          <a:p>
            <a:fld id="{A6F0FD01-A3F7-4619-B3E8-8646F7526910}" type="slidenum">
              <a:rPr lang="es-CL" smtClean="0"/>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7FDBEC10-26E2-42EF-80B9-6683D7EC4A69}" type="datetimeFigureOut">
              <a:rPr lang="es-CL" smtClean="0"/>
              <a:t>06-08-2013</a:t>
            </a:fld>
            <a:endParaRPr lang="es-CL"/>
          </a:p>
        </p:txBody>
      </p:sp>
      <p:sp>
        <p:nvSpPr>
          <p:cNvPr id="6" name="Footer Placeholder 5"/>
          <p:cNvSpPr>
            <a:spLocks noGrp="1"/>
          </p:cNvSpPr>
          <p:nvPr>
            <p:ph type="ftr" sz="quarter" idx="11"/>
          </p:nvPr>
        </p:nvSpPr>
        <p:spPr>
          <a:xfrm rot="-60000">
            <a:off x="914569" y="5831037"/>
            <a:ext cx="3319043" cy="365125"/>
          </a:xfrm>
        </p:spPr>
        <p:txBody>
          <a:bodyPr/>
          <a:lstStyle/>
          <a:p>
            <a:endParaRPr lang="es-CL"/>
          </a:p>
        </p:txBody>
      </p:sp>
      <p:sp>
        <p:nvSpPr>
          <p:cNvPr id="7" name="Slide Number Placeholder 6"/>
          <p:cNvSpPr>
            <a:spLocks noGrp="1"/>
          </p:cNvSpPr>
          <p:nvPr>
            <p:ph type="sldNum" sz="quarter" idx="12"/>
          </p:nvPr>
        </p:nvSpPr>
        <p:spPr>
          <a:xfrm rot="60000">
            <a:off x="7562089" y="5900026"/>
            <a:ext cx="554023" cy="365125"/>
          </a:xfrm>
        </p:spPr>
        <p:txBody>
          <a:bodyPr/>
          <a:lstStyle/>
          <a:p>
            <a:fld id="{A6F0FD01-A3F7-4619-B3E8-8646F7526910}" type="slidenum">
              <a:rPr lang="es-CL" smtClean="0"/>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FDBEC10-26E2-42EF-80B9-6683D7EC4A69}" type="datetimeFigureOut">
              <a:rPr lang="es-CL" smtClean="0"/>
              <a:t>06-08-2013</a:t>
            </a:fld>
            <a:endParaRPr lang="es-CL"/>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CL"/>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6F0FD01-A3F7-4619-B3E8-8646F7526910}" type="slidenum">
              <a:rPr lang="es-CL" smtClean="0"/>
              <a:t>‹Nº›</a:t>
            </a:fld>
            <a:endParaRPr lang="es-C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fontAlgn="base">
              <a:spcBef>
                <a:spcPct val="0"/>
              </a:spcBef>
              <a:spcAft>
                <a:spcPct val="0"/>
              </a:spcAft>
              <a:defRPr/>
            </a:pPr>
            <a:fld id="{0AEEECCE-4A8E-4A4E-9289-237F9FB3B2C2}" type="slidenum">
              <a:rPr lang="en-GB">
                <a:solidFill>
                  <a:srgbClr val="000000"/>
                </a:solidFill>
              </a:rPr>
              <a:pPr fontAlgn="base">
                <a:spcBef>
                  <a:spcPct val="0"/>
                </a:spcBef>
                <a:spcAft>
                  <a:spcPct val="0"/>
                </a:spcAft>
                <a:defRPr/>
              </a:pPr>
              <a:t>‹Nº›</a:t>
            </a:fld>
            <a:endParaRPr lang="en-GB">
              <a:solidFill>
                <a:srgbClr val="000000"/>
              </a:solidFill>
            </a:endParaRPr>
          </a:p>
        </p:txBody>
      </p:sp>
    </p:spTree>
    <p:extLst>
      <p:ext uri="{BB962C8B-B14F-4D97-AF65-F5344CB8AC3E}">
        <p14:creationId xmlns:p14="http://schemas.microsoft.com/office/powerpoint/2010/main" val="1321911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Franklin Gothic Book"/>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32DB36C-3263-4DB6-B46F-5D5B50031B2C}" type="datetimeFigureOut">
              <a:rPr lang="en-US" smtClean="0">
                <a:solidFill>
                  <a:srgbClr val="F0A22E">
                    <a:shade val="75000"/>
                  </a:srgbClr>
                </a:solidFill>
                <a:latin typeface="Franklin Gothic Book"/>
              </a:rPr>
              <a:pPr/>
              <a:t>8/6/2013</a:t>
            </a:fld>
            <a:endParaRPr lang="en-US">
              <a:solidFill>
                <a:srgbClr val="F0A22E">
                  <a:shade val="75000"/>
                </a:srgbClr>
              </a:solidFill>
              <a:latin typeface="Franklin Gothic Book"/>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latin typeface="Franklin Gothic Book"/>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C35422A-477E-406E-9FED-47F073C185E3}" type="slidenum">
              <a:rPr lang="en-US" smtClean="0">
                <a:solidFill>
                  <a:srgbClr val="F0A22E">
                    <a:shade val="75000"/>
                  </a:srgbClr>
                </a:solidFill>
                <a:latin typeface="Franklin Gothic Book"/>
              </a:rPr>
              <a:pPr/>
              <a:t>‹Nº›</a:t>
            </a:fld>
            <a:endParaRPr lang="en-US">
              <a:solidFill>
                <a:srgbClr val="F0A22E">
                  <a:shade val="75000"/>
                </a:srgbClr>
              </a:solidFill>
              <a:latin typeface="Franklin Gothic Book"/>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Franklin Gothic Book"/>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Franklin Gothic Book"/>
            </a:endParaRPr>
          </a:p>
        </p:txBody>
      </p:sp>
    </p:spTree>
    <p:extLst>
      <p:ext uri="{BB962C8B-B14F-4D97-AF65-F5344CB8AC3E}">
        <p14:creationId xmlns:p14="http://schemas.microsoft.com/office/powerpoint/2010/main" val="27626994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www.tendringdc.gov.uk/NR/rdonlyres/5F7C34F3-8324-4A53-AF8D-BAB30A5199BD/0/Dog__Cartoon_51.jpeg&amp;imgrefurl=http://www.tendringdc.gov.uk/TendringDC/Business/Licensing/Animal+Licensing/&amp;h=225&amp;w=215&amp;sz=11&amp;hl=en&amp;start=15&amp;tbnid=y7xb2s2zeYEnVM:&amp;tbnh=108&amp;tbnw=103&amp;prev=/images?q=dog+cartoon&amp;svnum=10&amp;hl=en&amp;lr="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www.tendringdc.gov.uk/NR/rdonlyres/5F7C34F3-8324-4A53-AF8D-BAB30A5199BD/0/Dog__Cartoon_51.jpeg&amp;imgrefurl=http://www.tendringdc.gov.uk/TendringDC/Business/Licensing/Animal+Licensing/&amp;h=225&amp;w=215&amp;sz=11&amp;hl=en&amp;start=15&amp;tbnid=y7xb2s2zeYEnVM:&amp;tbnh=108&amp;tbnw=103&amp;prev=/images?q=dog+cartoon&amp;svnum=10&amp;hl=en&amp;l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www.tendringdc.gov.uk/NR/rdonlyres/5F7C34F3-8324-4A53-AF8D-BAB30A5199BD/0/Dog__Cartoon_51.jpeg&amp;imgrefurl=http://www.tendringdc.gov.uk/TendringDC/Business/Licensing/Animal+Licensing/&amp;h=225&amp;w=215&amp;sz=11&amp;hl=en&amp;start=15&amp;tbnid=y7xb2s2zeYEnVM:&amp;tbnh=108&amp;tbnw=103&amp;prev=/images?q=dog+cartoon&amp;svnum=10&amp;hl=en&amp;lr="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imgres?imgurl=http://www.tendringdc.gov.uk/NR/rdonlyres/5F7C34F3-8324-4A53-AF8D-BAB30A5199BD/0/Dog__Cartoon_51.jpeg&amp;imgrefurl=http://www.tendringdc.gov.uk/TendringDC/Business/Licensing/Animal+Licensing/&amp;h=225&amp;w=215&amp;sz=11&amp;hl=en&amp;start=15&amp;tbnid=y7xb2s2zeYEnVM:&amp;tbnh=108&amp;tbnw=103&amp;prev=/images?q=dog+cartoon&amp;svnum=10&amp;hl=en&amp;l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prenhall.com/giancoli"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images.google.com/imgres?imgurl=http://www.tendringdc.gov.uk/NR/rdonlyres/5F7C34F3-8324-4A53-AF8D-BAB30A5199BD/0/Dog__Cartoon_51.jpeg&amp;imgrefurl=http://www.tendringdc.gov.uk/TendringDC/Business/Licensing/Animal+Licensing/&amp;h=225&amp;w=215&amp;sz=11&amp;hl=en&amp;start=15&amp;tbnid=y7xb2s2zeYEnVM:&amp;tbnh=108&amp;tbnw=103&amp;prev=/images?q=dog+cartoon&amp;svnum=10&amp;hl=en&amp;lr="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hyperlink" Target="http://images.google.com/imgres?imgurl=http://www.tendringdc.gov.uk/NR/rdonlyres/5F7C34F3-8324-4A53-AF8D-BAB30A5199BD/0/Dog__Cartoon_51.jpeg&amp;imgrefurl=http://www.tendringdc.gov.uk/TendringDC/Business/Licensing/Animal+Licensing/&amp;h=225&amp;w=215&amp;sz=11&amp;hl=en&amp;start=15&amp;tbnid=y7xb2s2zeYEnVM:&amp;tbnh=108&amp;tbnw=103&amp;prev=/images?q=dog+cartoon&amp;svnum=10&amp;hl=en&amp;lr=" TargetMode="Externa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images.google.com/imgres?imgurl=http://www.tendringdc.gov.uk/NR/rdonlyres/5F7C34F3-8324-4A53-AF8D-BAB30A5199BD/0/Dog__Cartoon_51.jpeg&amp;imgrefurl=http://www.tendringdc.gov.uk/TendringDC/Business/Licensing/Animal+Licensing/&amp;h=225&amp;w=215&amp;sz=11&amp;hl=en&amp;start=15&amp;tbnid=y7xb2s2zeYEnVM:&amp;tbnh=108&amp;tbnw=103&amp;prev=/images?q=dog+cartoon&amp;svnum=10&amp;hl=en&amp;l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hyperlink" Target="http://images.google.com/imgres?imgurl=http://www.tendringdc.gov.uk/NR/rdonlyres/5F7C34F3-8324-4A53-AF8D-BAB30A5199BD/0/Dog__Cartoon_51.jpeg&amp;imgrefurl=http://www.tendringdc.gov.uk/TendringDC/Business/Licensing/Animal+Licensing/&amp;h=225&amp;w=215&amp;sz=11&amp;hl=en&amp;start=15&amp;tbnid=y7xb2s2zeYEnVM:&amp;tbnh=108&amp;tbnw=103&amp;prev=/images?q=dog+cartoon&amp;svnum=10&amp;hl=en&amp;lr="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imgres?imgurl=http://www.tendringdc.gov.uk/NR/rdonlyres/5F7C34F3-8324-4A53-AF8D-BAB30A5199BD/0/Dog__Cartoon_51.jpeg&amp;imgrefurl=http://www.tendringdc.gov.uk/TendringDC/Business/Licensing/Animal+Licensing/&amp;h=225&amp;w=215&amp;sz=11&amp;hl=en&amp;start=15&amp;tbnid=y7xb2s2zeYEnVM:&amp;tbnh=108&amp;tbnw=103&amp;prev=/images?q=dog+cartoon&amp;svnum=10&amp;hl=en&amp;l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hyperlink" Target="http://images.google.com/imgres?imgurl=http://www.tendringdc.gov.uk/NR/rdonlyres/5F7C34F3-8324-4A53-AF8D-BAB30A5199BD/0/Dog__Cartoon_51.jpeg&amp;imgrefurl=http://www.tendringdc.gov.uk/TendringDC/Business/Licensing/Animal+Licensing/&amp;h=225&amp;w=215&amp;sz=11&amp;hl=en&amp;start=15&amp;tbnid=y7xb2s2zeYEnVM:&amp;tbnh=108&amp;tbnw=103&amp;prev=/images?q=dog+cartoon&amp;svnum=10&amp;hl=en&amp;lr="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L" dirty="0" smtClean="0"/>
              <a:t>Orbital </a:t>
            </a:r>
            <a:r>
              <a:rPr lang="es-CL" dirty="0" err="1" smtClean="0"/>
              <a:t>motion</a:t>
            </a:r>
            <a:endParaRPr lang="es-CL" dirty="0"/>
          </a:p>
        </p:txBody>
      </p:sp>
      <p:sp>
        <p:nvSpPr>
          <p:cNvPr id="3" name="2 Subtítulo"/>
          <p:cNvSpPr>
            <a:spLocks noGrp="1"/>
          </p:cNvSpPr>
          <p:nvPr>
            <p:ph type="subTitle" idx="1"/>
          </p:nvPr>
        </p:nvSpPr>
        <p:spPr/>
        <p:txBody>
          <a:bodyPr/>
          <a:lstStyle/>
          <a:p>
            <a:endParaRPr lang="es-CL"/>
          </a:p>
        </p:txBody>
      </p:sp>
    </p:spTree>
    <p:extLst>
      <p:ext uri="{BB962C8B-B14F-4D97-AF65-F5344CB8AC3E}">
        <p14:creationId xmlns:p14="http://schemas.microsoft.com/office/powerpoint/2010/main" val="2714301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809625"/>
            <a:ext cx="8229600" cy="608013"/>
          </a:xfrm>
        </p:spPr>
        <p:txBody>
          <a:bodyPr>
            <a:normAutofit fontScale="90000"/>
          </a:bodyPr>
          <a:lstStyle/>
          <a:p>
            <a:r>
              <a:rPr lang="en-US"/>
              <a:t>Bigger cannon?</a:t>
            </a:r>
            <a:endParaRPr lang="en-GB"/>
          </a:p>
        </p:txBody>
      </p:sp>
      <p:sp>
        <p:nvSpPr>
          <p:cNvPr id="61443" name="Rectangle 3"/>
          <p:cNvSpPr>
            <a:spLocks noGrp="1" noChangeArrowheads="1"/>
          </p:cNvSpPr>
          <p:nvPr>
            <p:ph type="body" idx="1"/>
          </p:nvPr>
        </p:nvSpPr>
        <p:spPr/>
        <p:txBody>
          <a:bodyPr/>
          <a:lstStyle/>
          <a:p>
            <a:pPr>
              <a:buFontTx/>
              <a:buNone/>
            </a:pPr>
            <a:r>
              <a:rPr lang="en-GB">
                <a:solidFill>
                  <a:srgbClr val="000000"/>
                </a:solidFill>
                <a:cs typeface="Arial" pitchFamily="34" charset="0"/>
                <a:hlinkClick r:id="rId2"/>
              </a:rPr>
              <a:t>   </a:t>
            </a:r>
            <a:endParaRPr lang="en-GB">
              <a:solidFill>
                <a:srgbClr val="000000"/>
              </a:solidFill>
              <a:cs typeface="Arial" pitchFamily="34" charset="0"/>
            </a:endParaRPr>
          </a:p>
        </p:txBody>
      </p:sp>
      <p:pic>
        <p:nvPicPr>
          <p:cNvPr id="61445" name="Picture 5" descr="soccer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84563"/>
            <a:ext cx="257175" cy="252412"/>
          </a:xfrm>
          <a:prstGeom prst="rect">
            <a:avLst/>
          </a:prstGeom>
          <a:noFill/>
          <a:extLst>
            <a:ext uri="{909E8E84-426E-40DD-AFC4-6F175D3DCCD1}">
              <a14:hiddenFill xmlns:a14="http://schemas.microsoft.com/office/drawing/2010/main">
                <a:solidFill>
                  <a:srgbClr val="FFFFFF"/>
                </a:solidFill>
              </a14:hiddenFill>
            </a:ext>
          </a:extLst>
        </p:spPr>
      </p:pic>
      <p:grpSp>
        <p:nvGrpSpPr>
          <p:cNvPr id="61446" name="Group 6"/>
          <p:cNvGrpSpPr>
            <a:grpSpLocks/>
          </p:cNvGrpSpPr>
          <p:nvPr/>
        </p:nvGrpSpPr>
        <p:grpSpPr bwMode="auto">
          <a:xfrm>
            <a:off x="1050925" y="3732213"/>
            <a:ext cx="504825" cy="249237"/>
            <a:chOff x="685" y="2055"/>
            <a:chExt cx="1168" cy="453"/>
          </a:xfrm>
        </p:grpSpPr>
        <p:sp>
          <p:nvSpPr>
            <p:cNvPr id="61447" name="Rectangle 7"/>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448" name="Rectangle 8"/>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449" name="Rectangle 9"/>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61451" name="Oval 11"/>
          <p:cNvSpPr>
            <a:spLocks noChangeArrowheads="1"/>
          </p:cNvSpPr>
          <p:nvPr/>
        </p:nvSpPr>
        <p:spPr bwMode="auto">
          <a:xfrm>
            <a:off x="1127125" y="3117850"/>
            <a:ext cx="755650" cy="601663"/>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452" name="Rectangle 12"/>
          <p:cNvSpPr>
            <a:spLocks noChangeArrowheads="1"/>
          </p:cNvSpPr>
          <p:nvPr/>
        </p:nvSpPr>
        <p:spPr bwMode="auto">
          <a:xfrm>
            <a:off x="1717675" y="3013075"/>
            <a:ext cx="234950" cy="687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453" name="Oval 13"/>
          <p:cNvSpPr>
            <a:spLocks noChangeArrowheads="1"/>
          </p:cNvSpPr>
          <p:nvPr/>
        </p:nvSpPr>
        <p:spPr bwMode="auto">
          <a:xfrm>
            <a:off x="1700213" y="3433763"/>
            <a:ext cx="146050" cy="68262"/>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454" name="Oval 14"/>
          <p:cNvSpPr>
            <a:spLocks noChangeArrowheads="1"/>
          </p:cNvSpPr>
          <p:nvPr/>
        </p:nvSpPr>
        <p:spPr bwMode="auto">
          <a:xfrm>
            <a:off x="1701800" y="3330575"/>
            <a:ext cx="146050" cy="69850"/>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1455" name="Line 15"/>
          <p:cNvSpPr>
            <a:spLocks noChangeShapeType="1"/>
          </p:cNvSpPr>
          <p:nvPr/>
        </p:nvSpPr>
        <p:spPr bwMode="auto">
          <a:xfrm>
            <a:off x="941388" y="4003675"/>
            <a:ext cx="7551737"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Tree>
    <p:extLst>
      <p:ext uri="{BB962C8B-B14F-4D97-AF65-F5344CB8AC3E}">
        <p14:creationId xmlns:p14="http://schemas.microsoft.com/office/powerpoint/2010/main" val="405908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809625"/>
            <a:ext cx="8229600" cy="608013"/>
          </a:xfrm>
        </p:spPr>
        <p:txBody>
          <a:bodyPr>
            <a:normAutofit fontScale="90000"/>
          </a:bodyPr>
          <a:lstStyle/>
          <a:p>
            <a:r>
              <a:rPr lang="en-US"/>
              <a:t>Bigger cannon</a:t>
            </a:r>
            <a:endParaRPr lang="en-GB"/>
          </a:p>
        </p:txBody>
      </p:sp>
      <p:sp>
        <p:nvSpPr>
          <p:cNvPr id="62467" name="Rectangle 3"/>
          <p:cNvSpPr>
            <a:spLocks noGrp="1" noChangeArrowheads="1"/>
          </p:cNvSpPr>
          <p:nvPr>
            <p:ph type="body" idx="1"/>
          </p:nvPr>
        </p:nvSpPr>
        <p:spPr/>
        <p:txBody>
          <a:bodyPr/>
          <a:lstStyle/>
          <a:p>
            <a:pPr>
              <a:buFontTx/>
              <a:buNone/>
            </a:pPr>
            <a:r>
              <a:rPr lang="en-GB">
                <a:solidFill>
                  <a:srgbClr val="000000"/>
                </a:solidFill>
                <a:cs typeface="Arial" pitchFamily="34" charset="0"/>
                <a:hlinkClick r:id="rId2"/>
              </a:rPr>
              <a:t>   </a:t>
            </a:r>
            <a:endParaRPr lang="en-GB">
              <a:solidFill>
                <a:srgbClr val="000000"/>
              </a:solidFill>
              <a:cs typeface="Arial" pitchFamily="34" charset="0"/>
            </a:endParaRPr>
          </a:p>
        </p:txBody>
      </p:sp>
      <p:pic>
        <p:nvPicPr>
          <p:cNvPr id="62469" name="Picture 5" descr="soccer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484563"/>
            <a:ext cx="257175" cy="252412"/>
          </a:xfrm>
          <a:prstGeom prst="rect">
            <a:avLst/>
          </a:prstGeom>
          <a:noFill/>
          <a:extLst>
            <a:ext uri="{909E8E84-426E-40DD-AFC4-6F175D3DCCD1}">
              <a14:hiddenFill xmlns:a14="http://schemas.microsoft.com/office/drawing/2010/main">
                <a:solidFill>
                  <a:srgbClr val="FFFFFF"/>
                </a:solidFill>
              </a14:hiddenFill>
            </a:ext>
          </a:extLst>
        </p:spPr>
      </p:pic>
      <p:grpSp>
        <p:nvGrpSpPr>
          <p:cNvPr id="62470" name="Group 6"/>
          <p:cNvGrpSpPr>
            <a:grpSpLocks/>
          </p:cNvGrpSpPr>
          <p:nvPr/>
        </p:nvGrpSpPr>
        <p:grpSpPr bwMode="auto">
          <a:xfrm>
            <a:off x="1050925" y="3732213"/>
            <a:ext cx="504825" cy="249237"/>
            <a:chOff x="685" y="2055"/>
            <a:chExt cx="1168" cy="453"/>
          </a:xfrm>
        </p:grpSpPr>
        <p:sp>
          <p:nvSpPr>
            <p:cNvPr id="62471" name="Rectangle 7"/>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2472" name="Rectangle 8"/>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2473" name="Rectangle 9"/>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62475" name="Oval 11"/>
          <p:cNvSpPr>
            <a:spLocks noChangeArrowheads="1"/>
          </p:cNvSpPr>
          <p:nvPr/>
        </p:nvSpPr>
        <p:spPr bwMode="auto">
          <a:xfrm>
            <a:off x="1127125" y="3117850"/>
            <a:ext cx="755650" cy="601663"/>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2476" name="Rectangle 12"/>
          <p:cNvSpPr>
            <a:spLocks noChangeArrowheads="1"/>
          </p:cNvSpPr>
          <p:nvPr/>
        </p:nvSpPr>
        <p:spPr bwMode="auto">
          <a:xfrm>
            <a:off x="1717675" y="3013075"/>
            <a:ext cx="234950" cy="6873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2477" name="Oval 13"/>
          <p:cNvSpPr>
            <a:spLocks noChangeArrowheads="1"/>
          </p:cNvSpPr>
          <p:nvPr/>
        </p:nvSpPr>
        <p:spPr bwMode="auto">
          <a:xfrm>
            <a:off x="1700213" y="3433763"/>
            <a:ext cx="146050" cy="68262"/>
          </a:xfrm>
          <a:prstGeom prst="ellips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2478" name="Oval 14"/>
          <p:cNvSpPr>
            <a:spLocks noChangeArrowheads="1"/>
          </p:cNvSpPr>
          <p:nvPr/>
        </p:nvSpPr>
        <p:spPr bwMode="auto">
          <a:xfrm>
            <a:off x="1701800" y="3330575"/>
            <a:ext cx="146050" cy="69850"/>
          </a:xfrm>
          <a:prstGeom prst="ellips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2479" name="Arc 15"/>
          <p:cNvSpPr>
            <a:spLocks/>
          </p:cNvSpPr>
          <p:nvPr/>
        </p:nvSpPr>
        <p:spPr bwMode="auto">
          <a:xfrm>
            <a:off x="914400" y="4003675"/>
            <a:ext cx="7513638" cy="5937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2480" name="Arc 16"/>
          <p:cNvSpPr>
            <a:spLocks/>
          </p:cNvSpPr>
          <p:nvPr/>
        </p:nvSpPr>
        <p:spPr bwMode="auto">
          <a:xfrm>
            <a:off x="1854200" y="3452813"/>
            <a:ext cx="6188075" cy="1890712"/>
          </a:xfrm>
          <a:custGeom>
            <a:avLst/>
            <a:gdLst>
              <a:gd name="G0" fmla="+- 0 0 0"/>
              <a:gd name="G1" fmla="+- 21600 0 0"/>
              <a:gd name="G2" fmla="+- 21600 0 0"/>
              <a:gd name="T0" fmla="*/ 0 w 18750"/>
              <a:gd name="T1" fmla="*/ 0 h 21600"/>
              <a:gd name="T2" fmla="*/ 18750 w 18750"/>
              <a:gd name="T3" fmla="*/ 10876 h 21600"/>
              <a:gd name="T4" fmla="*/ 0 w 18750"/>
              <a:gd name="T5" fmla="*/ 21600 h 21600"/>
            </a:gdLst>
            <a:ahLst/>
            <a:cxnLst>
              <a:cxn ang="0">
                <a:pos x="T0" y="T1"/>
              </a:cxn>
              <a:cxn ang="0">
                <a:pos x="T2" y="T3"/>
              </a:cxn>
              <a:cxn ang="0">
                <a:pos x="T4" y="T5"/>
              </a:cxn>
            </a:cxnLst>
            <a:rect l="0" t="0" r="r" b="b"/>
            <a:pathLst>
              <a:path w="18750" h="21600" fill="none" extrusionOk="0">
                <a:moveTo>
                  <a:pt x="-1" y="0"/>
                </a:moveTo>
                <a:cubicBezTo>
                  <a:pt x="7748" y="0"/>
                  <a:pt x="14903" y="4150"/>
                  <a:pt x="18749" y="10876"/>
                </a:cubicBezTo>
              </a:path>
              <a:path w="18750" h="21600" stroke="0" extrusionOk="0">
                <a:moveTo>
                  <a:pt x="-1" y="0"/>
                </a:moveTo>
                <a:cubicBezTo>
                  <a:pt x="7748" y="0"/>
                  <a:pt x="14903" y="4150"/>
                  <a:pt x="18749" y="10876"/>
                </a:cubicBezTo>
                <a:lnTo>
                  <a:pt x="0" y="21600"/>
                </a:lnTo>
                <a:close/>
              </a:path>
            </a:pathLst>
          </a:cu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2481" name="Line 17"/>
          <p:cNvSpPr>
            <a:spLocks noChangeShapeType="1"/>
          </p:cNvSpPr>
          <p:nvPr/>
        </p:nvSpPr>
        <p:spPr bwMode="auto">
          <a:xfrm>
            <a:off x="2928938" y="3486150"/>
            <a:ext cx="1587" cy="1198563"/>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2482" name="Text Box 18"/>
          <p:cNvSpPr txBox="1">
            <a:spLocks noChangeArrowheads="1"/>
          </p:cNvSpPr>
          <p:nvPr/>
        </p:nvSpPr>
        <p:spPr bwMode="auto">
          <a:xfrm>
            <a:off x="2149475" y="4806950"/>
            <a:ext cx="1531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Verdana" pitchFamily="34" charset="0"/>
                <a:cs typeface="Times New Roman" pitchFamily="18" charset="0"/>
              </a:rPr>
              <a:t>Gravity</a:t>
            </a:r>
            <a:endParaRPr lang="en-GB" sz="2400">
              <a:solidFill>
                <a:srgbClr val="FF0000"/>
              </a:solidFill>
              <a:latin typeface="Verdana" pitchFamily="34" charset="0"/>
              <a:cs typeface="Times New Roman" pitchFamily="18" charset="0"/>
            </a:endParaRPr>
          </a:p>
        </p:txBody>
      </p:sp>
      <p:sp>
        <p:nvSpPr>
          <p:cNvPr id="62483" name="Line 19"/>
          <p:cNvSpPr>
            <a:spLocks noChangeShapeType="1"/>
          </p:cNvSpPr>
          <p:nvPr/>
        </p:nvSpPr>
        <p:spPr bwMode="auto">
          <a:xfrm rot="494256">
            <a:off x="6380163" y="3886200"/>
            <a:ext cx="1587" cy="1198563"/>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2484" name="Text Box 20"/>
          <p:cNvSpPr txBox="1">
            <a:spLocks noChangeArrowheads="1"/>
          </p:cNvSpPr>
          <p:nvPr/>
        </p:nvSpPr>
        <p:spPr bwMode="auto">
          <a:xfrm>
            <a:off x="5416550" y="5181600"/>
            <a:ext cx="1531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Verdana" pitchFamily="34" charset="0"/>
                <a:cs typeface="Times New Roman" pitchFamily="18" charset="0"/>
              </a:rPr>
              <a:t>Gravity</a:t>
            </a:r>
            <a:endParaRPr lang="en-GB" sz="2400">
              <a:solidFill>
                <a:srgbClr val="FF0000"/>
              </a:solidFill>
              <a:latin typeface="Verdana" pitchFamily="34" charset="0"/>
              <a:cs typeface="Times New Roman" pitchFamily="18" charset="0"/>
            </a:endParaRPr>
          </a:p>
        </p:txBody>
      </p:sp>
      <p:sp>
        <p:nvSpPr>
          <p:cNvPr id="62485" name="Line 21"/>
          <p:cNvSpPr>
            <a:spLocks noChangeShapeType="1"/>
          </p:cNvSpPr>
          <p:nvPr/>
        </p:nvSpPr>
        <p:spPr bwMode="auto">
          <a:xfrm>
            <a:off x="941388" y="4003675"/>
            <a:ext cx="7551737" cy="0"/>
          </a:xfrm>
          <a:prstGeom prst="line">
            <a:avLst/>
          </a:prstGeom>
          <a:noFill/>
          <a:ln w="9525">
            <a:solidFill>
              <a:schemeClr val="tx1"/>
            </a:solidFill>
            <a:prstDash val="dash"/>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Tree>
    <p:extLst>
      <p:ext uri="{BB962C8B-B14F-4D97-AF65-F5344CB8AC3E}">
        <p14:creationId xmlns:p14="http://schemas.microsoft.com/office/powerpoint/2010/main" val="6199887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809625"/>
            <a:ext cx="8229600" cy="608013"/>
          </a:xfrm>
        </p:spPr>
        <p:txBody>
          <a:bodyPr>
            <a:normAutofit fontScale="90000"/>
          </a:bodyPr>
          <a:lstStyle/>
          <a:p>
            <a:r>
              <a:rPr lang="en-US"/>
              <a:t>Even bigger cannon?</a:t>
            </a:r>
            <a:endParaRPr lang="en-GB"/>
          </a:p>
        </p:txBody>
      </p:sp>
      <p:sp>
        <p:nvSpPr>
          <p:cNvPr id="63491" name="Rectangle 3"/>
          <p:cNvSpPr>
            <a:spLocks noGrp="1" noChangeArrowheads="1"/>
          </p:cNvSpPr>
          <p:nvPr>
            <p:ph type="body" idx="1"/>
          </p:nvPr>
        </p:nvSpPr>
        <p:spPr/>
        <p:txBody>
          <a:bodyPr/>
          <a:lstStyle/>
          <a:p>
            <a:pPr>
              <a:buFontTx/>
              <a:buNone/>
            </a:pPr>
            <a:r>
              <a:rPr lang="en-GB">
                <a:solidFill>
                  <a:srgbClr val="000000"/>
                </a:solidFill>
                <a:cs typeface="Arial" pitchFamily="34" charset="0"/>
                <a:hlinkClick r:id="rId2"/>
              </a:rPr>
              <a:t>   </a:t>
            </a:r>
            <a:endParaRPr lang="en-GB">
              <a:solidFill>
                <a:srgbClr val="000000"/>
              </a:solidFill>
              <a:cs typeface="Arial" pitchFamily="34" charset="0"/>
            </a:endParaRPr>
          </a:p>
        </p:txBody>
      </p:sp>
      <p:sp>
        <p:nvSpPr>
          <p:cNvPr id="63493" name="Oval 5"/>
          <p:cNvSpPr>
            <a:spLocks noChangeArrowheads="1"/>
          </p:cNvSpPr>
          <p:nvPr/>
        </p:nvSpPr>
        <p:spPr bwMode="auto">
          <a:xfrm>
            <a:off x="879475" y="3192463"/>
            <a:ext cx="755650" cy="601662"/>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3494" name="Rectangle 6"/>
          <p:cNvSpPr>
            <a:spLocks noChangeArrowheads="1"/>
          </p:cNvSpPr>
          <p:nvPr/>
        </p:nvSpPr>
        <p:spPr bwMode="auto">
          <a:xfrm>
            <a:off x="1470025" y="3087688"/>
            <a:ext cx="234950" cy="687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63495" name="Picture 7" descr="soccer pla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575" y="3803650"/>
            <a:ext cx="165100" cy="165100"/>
          </a:xfrm>
          <a:prstGeom prst="rect">
            <a:avLst/>
          </a:prstGeom>
          <a:noFill/>
          <a:extLst>
            <a:ext uri="{909E8E84-426E-40DD-AFC4-6F175D3DCCD1}">
              <a14:hiddenFill xmlns:a14="http://schemas.microsoft.com/office/drawing/2010/main">
                <a:solidFill>
                  <a:srgbClr val="FFFFFF"/>
                </a:solidFill>
              </a14:hiddenFill>
            </a:ext>
          </a:extLst>
        </p:spPr>
      </p:pic>
      <p:grpSp>
        <p:nvGrpSpPr>
          <p:cNvPr id="63496" name="Group 8"/>
          <p:cNvGrpSpPr>
            <a:grpSpLocks/>
          </p:cNvGrpSpPr>
          <p:nvPr/>
        </p:nvGrpSpPr>
        <p:grpSpPr bwMode="auto">
          <a:xfrm>
            <a:off x="1001713" y="3817938"/>
            <a:ext cx="323850" cy="163512"/>
            <a:chOff x="685" y="2055"/>
            <a:chExt cx="1168" cy="453"/>
          </a:xfrm>
        </p:grpSpPr>
        <p:sp>
          <p:nvSpPr>
            <p:cNvPr id="63497" name="Rectangle 9"/>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3498" name="Rectangle 10"/>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3499" name="Rectangle 11"/>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63500" name="Oval 12"/>
          <p:cNvSpPr>
            <a:spLocks noChangeArrowheads="1"/>
          </p:cNvSpPr>
          <p:nvPr/>
        </p:nvSpPr>
        <p:spPr bwMode="auto">
          <a:xfrm>
            <a:off x="1455738" y="3536950"/>
            <a:ext cx="93662" cy="4445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3501" name="Oval 13"/>
          <p:cNvSpPr>
            <a:spLocks noChangeArrowheads="1"/>
          </p:cNvSpPr>
          <p:nvPr/>
        </p:nvSpPr>
        <p:spPr bwMode="auto">
          <a:xfrm>
            <a:off x="1457325" y="3430588"/>
            <a:ext cx="93663" cy="46037"/>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3502" name="Freeform 14"/>
          <p:cNvSpPr>
            <a:spLocks/>
          </p:cNvSpPr>
          <p:nvPr/>
        </p:nvSpPr>
        <p:spPr bwMode="auto">
          <a:xfrm>
            <a:off x="963613" y="3990975"/>
            <a:ext cx="8167687" cy="1989138"/>
          </a:xfrm>
          <a:custGeom>
            <a:avLst/>
            <a:gdLst>
              <a:gd name="T0" fmla="*/ 0 w 5145"/>
              <a:gd name="T1" fmla="*/ 0 h 1253"/>
              <a:gd name="T2" fmla="*/ 2475 w 5145"/>
              <a:gd name="T3" fmla="*/ 265 h 1253"/>
              <a:gd name="T4" fmla="*/ 5145 w 5145"/>
              <a:gd name="T5" fmla="*/ 1253 h 1253"/>
            </a:gdLst>
            <a:ahLst/>
            <a:cxnLst>
              <a:cxn ang="0">
                <a:pos x="T0" y="T1"/>
              </a:cxn>
              <a:cxn ang="0">
                <a:pos x="T2" y="T3"/>
              </a:cxn>
              <a:cxn ang="0">
                <a:pos x="T4" y="T5"/>
              </a:cxn>
            </a:cxnLst>
            <a:rect l="0" t="0" r="r" b="b"/>
            <a:pathLst>
              <a:path w="5145" h="1253">
                <a:moveTo>
                  <a:pt x="0" y="0"/>
                </a:moveTo>
                <a:cubicBezTo>
                  <a:pt x="808" y="28"/>
                  <a:pt x="1617" y="56"/>
                  <a:pt x="2475" y="265"/>
                </a:cubicBezTo>
                <a:cubicBezTo>
                  <a:pt x="3333" y="474"/>
                  <a:pt x="4700" y="1088"/>
                  <a:pt x="5145" y="1253"/>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Tree>
    <p:extLst>
      <p:ext uri="{BB962C8B-B14F-4D97-AF65-F5344CB8AC3E}">
        <p14:creationId xmlns:p14="http://schemas.microsoft.com/office/powerpoint/2010/main" val="913749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809625"/>
            <a:ext cx="8229600" cy="608013"/>
          </a:xfrm>
        </p:spPr>
        <p:txBody>
          <a:bodyPr>
            <a:normAutofit fontScale="90000"/>
          </a:bodyPr>
          <a:lstStyle/>
          <a:p>
            <a:r>
              <a:rPr lang="en-US"/>
              <a:t>Even bigger cannon</a:t>
            </a:r>
            <a:endParaRPr lang="en-GB"/>
          </a:p>
        </p:txBody>
      </p:sp>
      <p:sp>
        <p:nvSpPr>
          <p:cNvPr id="64515" name="Rectangle 3"/>
          <p:cNvSpPr>
            <a:spLocks noGrp="1" noChangeArrowheads="1"/>
          </p:cNvSpPr>
          <p:nvPr>
            <p:ph type="body" idx="1"/>
          </p:nvPr>
        </p:nvSpPr>
        <p:spPr/>
        <p:txBody>
          <a:bodyPr/>
          <a:lstStyle/>
          <a:p>
            <a:pPr>
              <a:buFontTx/>
              <a:buNone/>
            </a:pPr>
            <a:r>
              <a:rPr lang="en-GB">
                <a:solidFill>
                  <a:srgbClr val="000000"/>
                </a:solidFill>
                <a:cs typeface="Arial" pitchFamily="34" charset="0"/>
                <a:hlinkClick r:id="rId2"/>
              </a:rPr>
              <a:t>   </a:t>
            </a:r>
            <a:endParaRPr lang="en-GB">
              <a:solidFill>
                <a:srgbClr val="000000"/>
              </a:solidFill>
              <a:cs typeface="Arial" pitchFamily="34" charset="0"/>
            </a:endParaRPr>
          </a:p>
        </p:txBody>
      </p:sp>
      <p:sp>
        <p:nvSpPr>
          <p:cNvPr id="64518" name="Oval 6"/>
          <p:cNvSpPr>
            <a:spLocks noChangeArrowheads="1"/>
          </p:cNvSpPr>
          <p:nvPr/>
        </p:nvSpPr>
        <p:spPr bwMode="auto">
          <a:xfrm>
            <a:off x="879475" y="3192463"/>
            <a:ext cx="755650" cy="601662"/>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4519" name="Rectangle 7"/>
          <p:cNvSpPr>
            <a:spLocks noChangeArrowheads="1"/>
          </p:cNvSpPr>
          <p:nvPr/>
        </p:nvSpPr>
        <p:spPr bwMode="auto">
          <a:xfrm>
            <a:off x="1470025" y="3087688"/>
            <a:ext cx="234950" cy="687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64520" name="Picture 8" descr="soccer pla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575" y="3803650"/>
            <a:ext cx="165100" cy="165100"/>
          </a:xfrm>
          <a:prstGeom prst="rect">
            <a:avLst/>
          </a:prstGeom>
          <a:noFill/>
          <a:extLst>
            <a:ext uri="{909E8E84-426E-40DD-AFC4-6F175D3DCCD1}">
              <a14:hiddenFill xmlns:a14="http://schemas.microsoft.com/office/drawing/2010/main">
                <a:solidFill>
                  <a:srgbClr val="FFFFFF"/>
                </a:solidFill>
              </a14:hiddenFill>
            </a:ext>
          </a:extLst>
        </p:spPr>
      </p:pic>
      <p:grpSp>
        <p:nvGrpSpPr>
          <p:cNvPr id="64521" name="Group 9"/>
          <p:cNvGrpSpPr>
            <a:grpSpLocks/>
          </p:cNvGrpSpPr>
          <p:nvPr/>
        </p:nvGrpSpPr>
        <p:grpSpPr bwMode="auto">
          <a:xfrm>
            <a:off x="1001713" y="3817938"/>
            <a:ext cx="323850" cy="163512"/>
            <a:chOff x="685" y="2055"/>
            <a:chExt cx="1168" cy="453"/>
          </a:xfrm>
        </p:grpSpPr>
        <p:sp>
          <p:nvSpPr>
            <p:cNvPr id="64522" name="Rectangle 10"/>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4523" name="Rectangle 11"/>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4524" name="Rectangle 12"/>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64525" name="Oval 13"/>
          <p:cNvSpPr>
            <a:spLocks noChangeArrowheads="1"/>
          </p:cNvSpPr>
          <p:nvPr/>
        </p:nvSpPr>
        <p:spPr bwMode="auto">
          <a:xfrm>
            <a:off x="1455738" y="3536950"/>
            <a:ext cx="93662" cy="4445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4526" name="Oval 14"/>
          <p:cNvSpPr>
            <a:spLocks noChangeArrowheads="1"/>
          </p:cNvSpPr>
          <p:nvPr/>
        </p:nvSpPr>
        <p:spPr bwMode="auto">
          <a:xfrm>
            <a:off x="1457325" y="3430588"/>
            <a:ext cx="93663" cy="46037"/>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4527" name="Freeform 15"/>
          <p:cNvSpPr>
            <a:spLocks/>
          </p:cNvSpPr>
          <p:nvPr/>
        </p:nvSpPr>
        <p:spPr bwMode="auto">
          <a:xfrm>
            <a:off x="939800" y="3979863"/>
            <a:ext cx="8167688" cy="1989137"/>
          </a:xfrm>
          <a:custGeom>
            <a:avLst/>
            <a:gdLst>
              <a:gd name="T0" fmla="*/ 0 w 5145"/>
              <a:gd name="T1" fmla="*/ 0 h 1253"/>
              <a:gd name="T2" fmla="*/ 2475 w 5145"/>
              <a:gd name="T3" fmla="*/ 265 h 1253"/>
              <a:gd name="T4" fmla="*/ 5145 w 5145"/>
              <a:gd name="T5" fmla="*/ 1253 h 1253"/>
            </a:gdLst>
            <a:ahLst/>
            <a:cxnLst>
              <a:cxn ang="0">
                <a:pos x="T0" y="T1"/>
              </a:cxn>
              <a:cxn ang="0">
                <a:pos x="T2" y="T3"/>
              </a:cxn>
              <a:cxn ang="0">
                <a:pos x="T4" y="T5"/>
              </a:cxn>
            </a:cxnLst>
            <a:rect l="0" t="0" r="r" b="b"/>
            <a:pathLst>
              <a:path w="5145" h="1253">
                <a:moveTo>
                  <a:pt x="0" y="0"/>
                </a:moveTo>
                <a:cubicBezTo>
                  <a:pt x="808" y="28"/>
                  <a:pt x="1617" y="56"/>
                  <a:pt x="2475" y="265"/>
                </a:cubicBezTo>
                <a:cubicBezTo>
                  <a:pt x="3333" y="474"/>
                  <a:pt x="4700" y="1088"/>
                  <a:pt x="5145" y="1253"/>
                </a:cubicBezTo>
              </a:path>
            </a:pathLst>
          </a:custGeom>
          <a:noFill/>
          <a:ln w="9525" cap="flat" cmpd="sng">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4528" name="Arc 16"/>
          <p:cNvSpPr>
            <a:spLocks/>
          </p:cNvSpPr>
          <p:nvPr/>
        </p:nvSpPr>
        <p:spPr bwMode="auto">
          <a:xfrm>
            <a:off x="1570038" y="3490913"/>
            <a:ext cx="7350125" cy="4694237"/>
          </a:xfrm>
          <a:custGeom>
            <a:avLst/>
            <a:gdLst>
              <a:gd name="G0" fmla="+- 0 0 0"/>
              <a:gd name="G1" fmla="+- 21600 0 0"/>
              <a:gd name="G2" fmla="+- 21600 0 0"/>
              <a:gd name="T0" fmla="*/ 0 w 18750"/>
              <a:gd name="T1" fmla="*/ 0 h 21600"/>
              <a:gd name="T2" fmla="*/ 18750 w 18750"/>
              <a:gd name="T3" fmla="*/ 10876 h 21600"/>
              <a:gd name="T4" fmla="*/ 0 w 18750"/>
              <a:gd name="T5" fmla="*/ 21600 h 21600"/>
            </a:gdLst>
            <a:ahLst/>
            <a:cxnLst>
              <a:cxn ang="0">
                <a:pos x="T0" y="T1"/>
              </a:cxn>
              <a:cxn ang="0">
                <a:pos x="T2" y="T3"/>
              </a:cxn>
              <a:cxn ang="0">
                <a:pos x="T4" y="T5"/>
              </a:cxn>
            </a:cxnLst>
            <a:rect l="0" t="0" r="r" b="b"/>
            <a:pathLst>
              <a:path w="18750" h="21600" fill="none" extrusionOk="0">
                <a:moveTo>
                  <a:pt x="-1" y="0"/>
                </a:moveTo>
                <a:cubicBezTo>
                  <a:pt x="7748" y="0"/>
                  <a:pt x="14903" y="4150"/>
                  <a:pt x="18749" y="10876"/>
                </a:cubicBezTo>
              </a:path>
              <a:path w="18750" h="21600" stroke="0" extrusionOk="0">
                <a:moveTo>
                  <a:pt x="-1" y="0"/>
                </a:moveTo>
                <a:cubicBezTo>
                  <a:pt x="7748" y="0"/>
                  <a:pt x="14903" y="4150"/>
                  <a:pt x="18749" y="10876"/>
                </a:cubicBezTo>
                <a:lnTo>
                  <a:pt x="0" y="21600"/>
                </a:lnTo>
                <a:close/>
              </a:path>
            </a:pathLst>
          </a:cu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4529" name="Line 17"/>
          <p:cNvSpPr>
            <a:spLocks noChangeShapeType="1"/>
          </p:cNvSpPr>
          <p:nvPr/>
        </p:nvSpPr>
        <p:spPr bwMode="auto">
          <a:xfrm>
            <a:off x="2446338" y="3511550"/>
            <a:ext cx="1587" cy="1198563"/>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4530" name="Line 18"/>
          <p:cNvSpPr>
            <a:spLocks noChangeShapeType="1"/>
          </p:cNvSpPr>
          <p:nvPr/>
        </p:nvSpPr>
        <p:spPr bwMode="auto">
          <a:xfrm rot="613260" flipH="1">
            <a:off x="4970463" y="3897313"/>
            <a:ext cx="12700" cy="1187450"/>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4531" name="Line 19"/>
          <p:cNvSpPr>
            <a:spLocks noChangeShapeType="1"/>
          </p:cNvSpPr>
          <p:nvPr/>
        </p:nvSpPr>
        <p:spPr bwMode="auto">
          <a:xfrm rot="1179229" flipH="1">
            <a:off x="7743825" y="5076825"/>
            <a:ext cx="68263" cy="1155700"/>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4532" name="Text Box 20"/>
          <p:cNvSpPr txBox="1">
            <a:spLocks noChangeArrowheads="1"/>
          </p:cNvSpPr>
          <p:nvPr/>
        </p:nvSpPr>
        <p:spPr bwMode="auto">
          <a:xfrm>
            <a:off x="1741488" y="4795838"/>
            <a:ext cx="1531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Verdana" pitchFamily="34" charset="0"/>
                <a:cs typeface="Times New Roman" pitchFamily="18" charset="0"/>
              </a:rPr>
              <a:t>Gravity</a:t>
            </a:r>
            <a:endParaRPr lang="en-GB" sz="2400">
              <a:solidFill>
                <a:srgbClr val="FF0000"/>
              </a:solidFill>
              <a:latin typeface="Verdana" pitchFamily="34" charset="0"/>
              <a:cs typeface="Times New Roman" pitchFamily="18" charset="0"/>
            </a:endParaRPr>
          </a:p>
        </p:txBody>
      </p:sp>
      <p:sp>
        <p:nvSpPr>
          <p:cNvPr id="64533" name="Text Box 21"/>
          <p:cNvSpPr txBox="1">
            <a:spLocks noChangeArrowheads="1"/>
          </p:cNvSpPr>
          <p:nvPr/>
        </p:nvSpPr>
        <p:spPr bwMode="auto">
          <a:xfrm>
            <a:off x="3944938" y="5157788"/>
            <a:ext cx="1531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Verdana" pitchFamily="34" charset="0"/>
                <a:cs typeface="Times New Roman" pitchFamily="18" charset="0"/>
              </a:rPr>
              <a:t>Gravity</a:t>
            </a:r>
            <a:endParaRPr lang="en-GB" sz="2400">
              <a:solidFill>
                <a:srgbClr val="FF0000"/>
              </a:solidFill>
              <a:latin typeface="Verdana" pitchFamily="34" charset="0"/>
              <a:cs typeface="Times New Roman" pitchFamily="18" charset="0"/>
            </a:endParaRPr>
          </a:p>
        </p:txBody>
      </p:sp>
      <p:sp>
        <p:nvSpPr>
          <p:cNvPr id="64534" name="Text Box 22"/>
          <p:cNvSpPr txBox="1">
            <a:spLocks noChangeArrowheads="1"/>
          </p:cNvSpPr>
          <p:nvPr/>
        </p:nvSpPr>
        <p:spPr bwMode="auto">
          <a:xfrm>
            <a:off x="5949950" y="6126163"/>
            <a:ext cx="1531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Verdana" pitchFamily="34" charset="0"/>
                <a:cs typeface="Times New Roman" pitchFamily="18" charset="0"/>
              </a:rPr>
              <a:t>Gravity</a:t>
            </a:r>
            <a:endParaRPr lang="en-GB" sz="2400">
              <a:solidFill>
                <a:srgbClr val="FF0000"/>
              </a:solidFill>
              <a:latin typeface="Verdana" pitchFamily="34" charset="0"/>
              <a:cs typeface="Times New Roman" pitchFamily="18" charset="0"/>
            </a:endParaRPr>
          </a:p>
        </p:txBody>
      </p:sp>
    </p:spTree>
    <p:extLst>
      <p:ext uri="{BB962C8B-B14F-4D97-AF65-F5344CB8AC3E}">
        <p14:creationId xmlns:p14="http://schemas.microsoft.com/office/powerpoint/2010/main" val="3923843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379663"/>
            <a:ext cx="4279900" cy="3879850"/>
          </a:xfrm>
          <a:prstGeom prst="rect">
            <a:avLst/>
          </a:prstGeom>
          <a:noFill/>
          <a:extLst>
            <a:ext uri="{909E8E84-426E-40DD-AFC4-6F175D3DCCD1}">
              <a14:hiddenFill xmlns:a14="http://schemas.microsoft.com/office/drawing/2010/main">
                <a:solidFill>
                  <a:srgbClr val="FFFFFF"/>
                </a:solidFill>
              </a14:hiddenFill>
            </a:ext>
          </a:extLst>
        </p:spPr>
      </p:pic>
      <p:sp>
        <p:nvSpPr>
          <p:cNvPr id="65539" name="Rectangle 3"/>
          <p:cNvSpPr>
            <a:spLocks noGrp="1" noChangeArrowheads="1"/>
          </p:cNvSpPr>
          <p:nvPr>
            <p:ph type="title"/>
          </p:nvPr>
        </p:nvSpPr>
        <p:spPr>
          <a:xfrm>
            <a:off x="457200" y="809625"/>
            <a:ext cx="8229600" cy="608013"/>
          </a:xfrm>
        </p:spPr>
        <p:txBody>
          <a:bodyPr>
            <a:normAutofit fontScale="90000"/>
          </a:bodyPr>
          <a:lstStyle/>
          <a:p>
            <a:r>
              <a:rPr lang="en-US"/>
              <a:t>VERY big cannon?</a:t>
            </a:r>
            <a:endParaRPr lang="en-GB"/>
          </a:p>
        </p:txBody>
      </p:sp>
      <p:sp>
        <p:nvSpPr>
          <p:cNvPr id="65540" name="Rectangle 4"/>
          <p:cNvSpPr>
            <a:spLocks noGrp="1" noChangeArrowheads="1"/>
          </p:cNvSpPr>
          <p:nvPr>
            <p:ph type="body" idx="1"/>
          </p:nvPr>
        </p:nvSpPr>
        <p:spPr>
          <a:xfrm>
            <a:off x="1033463" y="2005013"/>
            <a:ext cx="8110537" cy="149225"/>
          </a:xfrm>
        </p:spPr>
        <p:txBody>
          <a:bodyPr>
            <a:normAutofit fontScale="25000" lnSpcReduction="20000"/>
          </a:bodyPr>
          <a:lstStyle/>
          <a:p>
            <a:pPr>
              <a:lnSpc>
                <a:spcPct val="90000"/>
              </a:lnSpc>
              <a:buFontTx/>
              <a:buNone/>
            </a:pPr>
            <a:endParaRPr lang="es-CL" sz="2800"/>
          </a:p>
        </p:txBody>
      </p:sp>
      <p:sp>
        <p:nvSpPr>
          <p:cNvPr id="65543" name="Oval 7"/>
          <p:cNvSpPr>
            <a:spLocks noChangeArrowheads="1"/>
          </p:cNvSpPr>
          <p:nvPr/>
        </p:nvSpPr>
        <p:spPr bwMode="auto">
          <a:xfrm>
            <a:off x="3206750" y="2192338"/>
            <a:ext cx="387350" cy="328612"/>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5544" name="Rectangle 8"/>
          <p:cNvSpPr>
            <a:spLocks noChangeArrowheads="1"/>
          </p:cNvSpPr>
          <p:nvPr/>
        </p:nvSpPr>
        <p:spPr bwMode="auto">
          <a:xfrm>
            <a:off x="3508375" y="2135188"/>
            <a:ext cx="120650" cy="376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65545" name="Picture 9" descr="soccer pla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713" y="2525713"/>
            <a:ext cx="84137" cy="90487"/>
          </a:xfrm>
          <a:prstGeom prst="rect">
            <a:avLst/>
          </a:prstGeom>
          <a:noFill/>
          <a:extLst>
            <a:ext uri="{909E8E84-426E-40DD-AFC4-6F175D3DCCD1}">
              <a14:hiddenFill xmlns:a14="http://schemas.microsoft.com/office/drawing/2010/main">
                <a:solidFill>
                  <a:srgbClr val="FFFFFF"/>
                </a:solidFill>
              </a14:hiddenFill>
            </a:ext>
          </a:extLst>
        </p:spPr>
      </p:pic>
      <p:grpSp>
        <p:nvGrpSpPr>
          <p:cNvPr id="65546" name="Group 10"/>
          <p:cNvGrpSpPr>
            <a:grpSpLocks/>
          </p:cNvGrpSpPr>
          <p:nvPr/>
        </p:nvGrpSpPr>
        <p:grpSpPr bwMode="auto">
          <a:xfrm>
            <a:off x="3268663" y="2533650"/>
            <a:ext cx="166687" cy="88900"/>
            <a:chOff x="685" y="2055"/>
            <a:chExt cx="1168" cy="453"/>
          </a:xfrm>
        </p:grpSpPr>
        <p:sp>
          <p:nvSpPr>
            <p:cNvPr id="65547" name="Rectangle 11"/>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5548" name="Rectangle 12"/>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5549" name="Rectangle 13"/>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65550" name="Oval 14"/>
          <p:cNvSpPr>
            <a:spLocks noChangeArrowheads="1"/>
          </p:cNvSpPr>
          <p:nvPr/>
        </p:nvSpPr>
        <p:spPr bwMode="auto">
          <a:xfrm>
            <a:off x="3502025" y="2379663"/>
            <a:ext cx="47625" cy="25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5551" name="Oval 15"/>
          <p:cNvSpPr>
            <a:spLocks noChangeArrowheads="1"/>
          </p:cNvSpPr>
          <p:nvPr/>
        </p:nvSpPr>
        <p:spPr bwMode="auto">
          <a:xfrm>
            <a:off x="3502025" y="2322513"/>
            <a:ext cx="47625" cy="25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extLst>
      <p:ext uri="{BB962C8B-B14F-4D97-AF65-F5344CB8AC3E}">
        <p14:creationId xmlns:p14="http://schemas.microsoft.com/office/powerpoint/2010/main" val="6232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2355850"/>
            <a:ext cx="4279900" cy="3879850"/>
          </a:xfrm>
          <a:prstGeom prst="rect">
            <a:avLst/>
          </a:prstGeom>
          <a:noFill/>
          <a:extLst>
            <a:ext uri="{909E8E84-426E-40DD-AFC4-6F175D3DCCD1}">
              <a14:hiddenFill xmlns:a14="http://schemas.microsoft.com/office/drawing/2010/main">
                <a:solidFill>
                  <a:srgbClr val="FFFFFF"/>
                </a:solidFill>
              </a14:hiddenFill>
            </a:ext>
          </a:extLst>
        </p:spPr>
      </p:pic>
      <p:sp>
        <p:nvSpPr>
          <p:cNvPr id="66563" name="Rectangle 3"/>
          <p:cNvSpPr>
            <a:spLocks noGrp="1" noChangeArrowheads="1"/>
          </p:cNvSpPr>
          <p:nvPr>
            <p:ph type="title"/>
          </p:nvPr>
        </p:nvSpPr>
        <p:spPr>
          <a:xfrm>
            <a:off x="457200" y="809625"/>
            <a:ext cx="8229600" cy="608013"/>
          </a:xfrm>
        </p:spPr>
        <p:txBody>
          <a:bodyPr>
            <a:normAutofit fontScale="90000"/>
          </a:bodyPr>
          <a:lstStyle/>
          <a:p>
            <a:r>
              <a:rPr lang="en-US"/>
              <a:t>VERY big cannon</a:t>
            </a:r>
            <a:endParaRPr lang="en-GB"/>
          </a:p>
        </p:txBody>
      </p:sp>
      <p:sp>
        <p:nvSpPr>
          <p:cNvPr id="66564" name="Rectangle 4"/>
          <p:cNvSpPr>
            <a:spLocks noGrp="1" noChangeArrowheads="1"/>
          </p:cNvSpPr>
          <p:nvPr>
            <p:ph type="body" idx="1"/>
          </p:nvPr>
        </p:nvSpPr>
        <p:spPr>
          <a:xfrm>
            <a:off x="1033463" y="2005013"/>
            <a:ext cx="8110537" cy="149225"/>
          </a:xfrm>
        </p:spPr>
        <p:txBody>
          <a:bodyPr>
            <a:normAutofit fontScale="25000" lnSpcReduction="20000"/>
          </a:bodyPr>
          <a:lstStyle/>
          <a:p>
            <a:pPr>
              <a:lnSpc>
                <a:spcPct val="90000"/>
              </a:lnSpc>
              <a:buFontTx/>
              <a:buNone/>
            </a:pPr>
            <a:endParaRPr lang="es-CL" sz="2800"/>
          </a:p>
        </p:txBody>
      </p:sp>
      <p:sp>
        <p:nvSpPr>
          <p:cNvPr id="66567" name="Oval 7"/>
          <p:cNvSpPr>
            <a:spLocks noChangeArrowheads="1"/>
          </p:cNvSpPr>
          <p:nvPr/>
        </p:nvSpPr>
        <p:spPr bwMode="auto">
          <a:xfrm>
            <a:off x="3206750" y="2192338"/>
            <a:ext cx="387350" cy="328612"/>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6568" name="Rectangle 8"/>
          <p:cNvSpPr>
            <a:spLocks noChangeArrowheads="1"/>
          </p:cNvSpPr>
          <p:nvPr/>
        </p:nvSpPr>
        <p:spPr bwMode="auto">
          <a:xfrm>
            <a:off x="3508375" y="2135188"/>
            <a:ext cx="120650" cy="376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66569" name="Picture 9" descr="soccer pla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713" y="2525713"/>
            <a:ext cx="84137" cy="90487"/>
          </a:xfrm>
          <a:prstGeom prst="rect">
            <a:avLst/>
          </a:prstGeom>
          <a:noFill/>
          <a:extLst>
            <a:ext uri="{909E8E84-426E-40DD-AFC4-6F175D3DCCD1}">
              <a14:hiddenFill xmlns:a14="http://schemas.microsoft.com/office/drawing/2010/main">
                <a:solidFill>
                  <a:srgbClr val="FFFFFF"/>
                </a:solidFill>
              </a14:hiddenFill>
            </a:ext>
          </a:extLst>
        </p:spPr>
      </p:pic>
      <p:grpSp>
        <p:nvGrpSpPr>
          <p:cNvPr id="66570" name="Group 10"/>
          <p:cNvGrpSpPr>
            <a:grpSpLocks/>
          </p:cNvGrpSpPr>
          <p:nvPr/>
        </p:nvGrpSpPr>
        <p:grpSpPr bwMode="auto">
          <a:xfrm>
            <a:off x="3268663" y="2533650"/>
            <a:ext cx="166687" cy="88900"/>
            <a:chOff x="685" y="2055"/>
            <a:chExt cx="1168" cy="453"/>
          </a:xfrm>
        </p:grpSpPr>
        <p:sp>
          <p:nvSpPr>
            <p:cNvPr id="66571" name="Rectangle 11"/>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6572" name="Rectangle 12"/>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6573" name="Rectangle 13"/>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66574" name="Oval 14"/>
          <p:cNvSpPr>
            <a:spLocks noChangeArrowheads="1"/>
          </p:cNvSpPr>
          <p:nvPr/>
        </p:nvSpPr>
        <p:spPr bwMode="auto">
          <a:xfrm>
            <a:off x="3502025" y="2379663"/>
            <a:ext cx="47625" cy="25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6575" name="Oval 15"/>
          <p:cNvSpPr>
            <a:spLocks noChangeArrowheads="1"/>
          </p:cNvSpPr>
          <p:nvPr/>
        </p:nvSpPr>
        <p:spPr bwMode="auto">
          <a:xfrm>
            <a:off x="3502025" y="2322513"/>
            <a:ext cx="47625" cy="254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6576" name="Arc 16"/>
          <p:cNvSpPr>
            <a:spLocks/>
          </p:cNvSpPr>
          <p:nvPr/>
        </p:nvSpPr>
        <p:spPr bwMode="auto">
          <a:xfrm>
            <a:off x="3521075" y="2362200"/>
            <a:ext cx="1566863" cy="1927225"/>
          </a:xfrm>
          <a:custGeom>
            <a:avLst/>
            <a:gdLst>
              <a:gd name="G0" fmla="+- 0 0 0"/>
              <a:gd name="G1" fmla="+- 21600 0 0"/>
              <a:gd name="G2" fmla="+- 21600 0 0"/>
              <a:gd name="T0" fmla="*/ 0 w 21540"/>
              <a:gd name="T1" fmla="*/ 0 h 21600"/>
              <a:gd name="T2" fmla="*/ 21540 w 21540"/>
              <a:gd name="T3" fmla="*/ 19986 h 21600"/>
              <a:gd name="T4" fmla="*/ 0 w 21540"/>
              <a:gd name="T5" fmla="*/ 21600 h 21600"/>
            </a:gdLst>
            <a:ahLst/>
            <a:cxnLst>
              <a:cxn ang="0">
                <a:pos x="T0" y="T1"/>
              </a:cxn>
              <a:cxn ang="0">
                <a:pos x="T2" y="T3"/>
              </a:cxn>
              <a:cxn ang="0">
                <a:pos x="T4" y="T5"/>
              </a:cxn>
            </a:cxnLst>
            <a:rect l="0" t="0" r="r" b="b"/>
            <a:pathLst>
              <a:path w="21540" h="21600" fill="none" extrusionOk="0">
                <a:moveTo>
                  <a:pt x="-1" y="0"/>
                </a:moveTo>
                <a:cubicBezTo>
                  <a:pt x="11303" y="0"/>
                  <a:pt x="20695" y="8714"/>
                  <a:pt x="21539" y="19986"/>
                </a:cubicBezTo>
              </a:path>
              <a:path w="21540" h="21600" stroke="0" extrusionOk="0">
                <a:moveTo>
                  <a:pt x="-1" y="0"/>
                </a:moveTo>
                <a:cubicBezTo>
                  <a:pt x="11303" y="0"/>
                  <a:pt x="20695" y="8714"/>
                  <a:pt x="21539" y="19986"/>
                </a:cubicBezTo>
                <a:lnTo>
                  <a:pt x="0" y="21600"/>
                </a:lnTo>
                <a:close/>
              </a:path>
            </a:pathLst>
          </a:cu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6577" name="Line 17"/>
          <p:cNvSpPr>
            <a:spLocks noChangeShapeType="1"/>
          </p:cNvSpPr>
          <p:nvPr/>
        </p:nvSpPr>
        <p:spPr bwMode="auto">
          <a:xfrm rot="774902">
            <a:off x="3681413" y="2374900"/>
            <a:ext cx="1587" cy="1198563"/>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6578" name="Line 18"/>
          <p:cNvSpPr>
            <a:spLocks noChangeShapeType="1"/>
          </p:cNvSpPr>
          <p:nvPr/>
        </p:nvSpPr>
        <p:spPr bwMode="auto">
          <a:xfrm rot="-17857313">
            <a:off x="4429125" y="3228976"/>
            <a:ext cx="1587"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6579" name="Text Box 19"/>
          <p:cNvSpPr txBox="1">
            <a:spLocks noChangeArrowheads="1"/>
          </p:cNvSpPr>
          <p:nvPr/>
        </p:nvSpPr>
        <p:spPr bwMode="auto">
          <a:xfrm>
            <a:off x="2446338" y="3830638"/>
            <a:ext cx="147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Verdana" pitchFamily="34" charset="0"/>
                <a:cs typeface="Times New Roman" pitchFamily="18" charset="0"/>
              </a:rPr>
              <a:t>Gravity</a:t>
            </a:r>
            <a:endParaRPr lang="en-GB" sz="2400">
              <a:solidFill>
                <a:srgbClr val="FF0000"/>
              </a:solidFill>
              <a:latin typeface="Verdana" pitchFamily="34" charset="0"/>
              <a:cs typeface="Times New Roman" pitchFamily="18" charset="0"/>
            </a:endParaRPr>
          </a:p>
        </p:txBody>
      </p:sp>
    </p:spTree>
    <p:extLst>
      <p:ext uri="{BB962C8B-B14F-4D97-AF65-F5344CB8AC3E}">
        <p14:creationId xmlns:p14="http://schemas.microsoft.com/office/powerpoint/2010/main" val="1065141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2355850"/>
            <a:ext cx="4279900" cy="3879850"/>
          </a:xfrm>
          <a:prstGeom prst="rect">
            <a:avLst/>
          </a:prstGeom>
          <a:noFill/>
          <a:extLst>
            <a:ext uri="{909E8E84-426E-40DD-AFC4-6F175D3DCCD1}">
              <a14:hiddenFill xmlns:a14="http://schemas.microsoft.com/office/drawing/2010/main">
                <a:solidFill>
                  <a:srgbClr val="FFFFFF"/>
                </a:solidFill>
              </a14:hiddenFill>
            </a:ext>
          </a:extLst>
        </p:spPr>
      </p:pic>
      <p:sp>
        <p:nvSpPr>
          <p:cNvPr id="67587" name="Rectangle 3"/>
          <p:cNvSpPr>
            <a:spLocks noGrp="1" noChangeArrowheads="1"/>
          </p:cNvSpPr>
          <p:nvPr>
            <p:ph type="title"/>
          </p:nvPr>
        </p:nvSpPr>
        <p:spPr>
          <a:xfrm>
            <a:off x="457200" y="809625"/>
            <a:ext cx="8229600" cy="608013"/>
          </a:xfrm>
        </p:spPr>
        <p:txBody>
          <a:bodyPr>
            <a:normAutofit fontScale="90000"/>
          </a:bodyPr>
          <a:lstStyle/>
          <a:p>
            <a:r>
              <a:rPr lang="en-US"/>
              <a:t>Humungous cannon?</a:t>
            </a:r>
            <a:endParaRPr lang="en-GB"/>
          </a:p>
        </p:txBody>
      </p:sp>
      <p:sp>
        <p:nvSpPr>
          <p:cNvPr id="67588" name="Rectangle 4"/>
          <p:cNvSpPr>
            <a:spLocks noGrp="1" noChangeArrowheads="1"/>
          </p:cNvSpPr>
          <p:nvPr>
            <p:ph type="body" idx="1"/>
          </p:nvPr>
        </p:nvSpPr>
        <p:spPr>
          <a:xfrm>
            <a:off x="1033463" y="2005013"/>
            <a:ext cx="8110537" cy="149225"/>
          </a:xfrm>
        </p:spPr>
        <p:txBody>
          <a:bodyPr>
            <a:normAutofit fontScale="25000" lnSpcReduction="20000"/>
          </a:bodyPr>
          <a:lstStyle/>
          <a:p>
            <a:pPr>
              <a:lnSpc>
                <a:spcPct val="90000"/>
              </a:lnSpc>
              <a:buFontTx/>
              <a:buNone/>
            </a:pPr>
            <a:endParaRPr lang="es-CL" sz="2800"/>
          </a:p>
        </p:txBody>
      </p:sp>
      <p:sp>
        <p:nvSpPr>
          <p:cNvPr id="67591" name="Oval 7"/>
          <p:cNvSpPr>
            <a:spLocks noChangeArrowheads="1"/>
          </p:cNvSpPr>
          <p:nvPr/>
        </p:nvSpPr>
        <p:spPr bwMode="auto">
          <a:xfrm>
            <a:off x="3232150" y="1941513"/>
            <a:ext cx="601663" cy="519112"/>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7592" name="Rectangle 8"/>
          <p:cNvSpPr>
            <a:spLocks noChangeArrowheads="1"/>
          </p:cNvSpPr>
          <p:nvPr/>
        </p:nvSpPr>
        <p:spPr bwMode="auto">
          <a:xfrm>
            <a:off x="3702050" y="1851025"/>
            <a:ext cx="187325" cy="593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67593" name="Picture 9" descr="soccer pla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713" y="2468563"/>
            <a:ext cx="131762" cy="142875"/>
          </a:xfrm>
          <a:prstGeom prst="rect">
            <a:avLst/>
          </a:prstGeom>
          <a:noFill/>
          <a:extLst>
            <a:ext uri="{909E8E84-426E-40DD-AFC4-6F175D3DCCD1}">
              <a14:hiddenFill xmlns:a14="http://schemas.microsoft.com/office/drawing/2010/main">
                <a:solidFill>
                  <a:srgbClr val="FFFFFF"/>
                </a:solidFill>
              </a14:hiddenFill>
            </a:ext>
          </a:extLst>
        </p:spPr>
      </p:pic>
      <p:grpSp>
        <p:nvGrpSpPr>
          <p:cNvPr id="67594" name="Group 10"/>
          <p:cNvGrpSpPr>
            <a:grpSpLocks/>
          </p:cNvGrpSpPr>
          <p:nvPr/>
        </p:nvGrpSpPr>
        <p:grpSpPr bwMode="auto">
          <a:xfrm>
            <a:off x="3328988" y="2481263"/>
            <a:ext cx="258762" cy="141287"/>
            <a:chOff x="685" y="2055"/>
            <a:chExt cx="1168" cy="453"/>
          </a:xfrm>
        </p:grpSpPr>
        <p:sp>
          <p:nvSpPr>
            <p:cNvPr id="67595" name="Rectangle 11"/>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7596" name="Rectangle 12"/>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7597" name="Rectangle 13"/>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67598" name="Oval 14"/>
          <p:cNvSpPr>
            <a:spLocks noChangeArrowheads="1"/>
          </p:cNvSpPr>
          <p:nvPr/>
        </p:nvSpPr>
        <p:spPr bwMode="auto">
          <a:xfrm>
            <a:off x="3690938" y="2238375"/>
            <a:ext cx="74612" cy="381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7599" name="Oval 15"/>
          <p:cNvSpPr>
            <a:spLocks noChangeArrowheads="1"/>
          </p:cNvSpPr>
          <p:nvPr/>
        </p:nvSpPr>
        <p:spPr bwMode="auto">
          <a:xfrm>
            <a:off x="3692525" y="2146300"/>
            <a:ext cx="74613" cy="396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extLst>
      <p:ext uri="{BB962C8B-B14F-4D97-AF65-F5344CB8AC3E}">
        <p14:creationId xmlns:p14="http://schemas.microsoft.com/office/powerpoint/2010/main" val="1404742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2355850"/>
            <a:ext cx="4279900" cy="3879850"/>
          </a:xfrm>
          <a:prstGeom prst="rect">
            <a:avLst/>
          </a:prstGeom>
          <a:noFill/>
          <a:extLst>
            <a:ext uri="{909E8E84-426E-40DD-AFC4-6F175D3DCCD1}">
              <a14:hiddenFill xmlns:a14="http://schemas.microsoft.com/office/drawing/2010/main">
                <a:solidFill>
                  <a:srgbClr val="FFFFFF"/>
                </a:solidFill>
              </a14:hiddenFill>
            </a:ext>
          </a:extLst>
        </p:spPr>
      </p:pic>
      <p:sp>
        <p:nvSpPr>
          <p:cNvPr id="68611" name="Rectangle 3"/>
          <p:cNvSpPr>
            <a:spLocks noGrp="1" noChangeArrowheads="1"/>
          </p:cNvSpPr>
          <p:nvPr>
            <p:ph type="title"/>
          </p:nvPr>
        </p:nvSpPr>
        <p:spPr>
          <a:xfrm>
            <a:off x="457200" y="809625"/>
            <a:ext cx="8229600" cy="608013"/>
          </a:xfrm>
        </p:spPr>
        <p:txBody>
          <a:bodyPr>
            <a:normAutofit fontScale="90000"/>
          </a:bodyPr>
          <a:lstStyle/>
          <a:p>
            <a:r>
              <a:rPr lang="en-US"/>
              <a:t>Dog in orbit!</a:t>
            </a:r>
            <a:endParaRPr lang="en-GB"/>
          </a:p>
        </p:txBody>
      </p:sp>
      <p:sp>
        <p:nvSpPr>
          <p:cNvPr id="68612" name="Rectangle 4"/>
          <p:cNvSpPr>
            <a:spLocks noGrp="1" noChangeArrowheads="1"/>
          </p:cNvSpPr>
          <p:nvPr>
            <p:ph type="body" idx="1"/>
          </p:nvPr>
        </p:nvSpPr>
        <p:spPr>
          <a:xfrm>
            <a:off x="1033463" y="2005013"/>
            <a:ext cx="8110537" cy="149225"/>
          </a:xfrm>
        </p:spPr>
        <p:txBody>
          <a:bodyPr>
            <a:normAutofit fontScale="25000" lnSpcReduction="20000"/>
          </a:bodyPr>
          <a:lstStyle/>
          <a:p>
            <a:pPr>
              <a:lnSpc>
                <a:spcPct val="90000"/>
              </a:lnSpc>
              <a:buFontTx/>
              <a:buNone/>
            </a:pPr>
            <a:endParaRPr lang="es-CL" sz="2800"/>
          </a:p>
        </p:txBody>
      </p:sp>
      <p:sp>
        <p:nvSpPr>
          <p:cNvPr id="68615" name="Oval 7"/>
          <p:cNvSpPr>
            <a:spLocks noChangeArrowheads="1"/>
          </p:cNvSpPr>
          <p:nvPr/>
        </p:nvSpPr>
        <p:spPr bwMode="auto">
          <a:xfrm>
            <a:off x="3232150" y="1941513"/>
            <a:ext cx="601663" cy="519112"/>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8616" name="Rectangle 8"/>
          <p:cNvSpPr>
            <a:spLocks noChangeArrowheads="1"/>
          </p:cNvSpPr>
          <p:nvPr/>
        </p:nvSpPr>
        <p:spPr bwMode="auto">
          <a:xfrm>
            <a:off x="3702050" y="1851025"/>
            <a:ext cx="187325" cy="593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68617" name="Picture 9" descr="soccer pla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713" y="2468563"/>
            <a:ext cx="131762" cy="142875"/>
          </a:xfrm>
          <a:prstGeom prst="rect">
            <a:avLst/>
          </a:prstGeom>
          <a:noFill/>
          <a:extLst>
            <a:ext uri="{909E8E84-426E-40DD-AFC4-6F175D3DCCD1}">
              <a14:hiddenFill xmlns:a14="http://schemas.microsoft.com/office/drawing/2010/main">
                <a:solidFill>
                  <a:srgbClr val="FFFFFF"/>
                </a:solidFill>
              </a14:hiddenFill>
            </a:ext>
          </a:extLst>
        </p:spPr>
      </p:pic>
      <p:grpSp>
        <p:nvGrpSpPr>
          <p:cNvPr id="68618" name="Group 10"/>
          <p:cNvGrpSpPr>
            <a:grpSpLocks/>
          </p:cNvGrpSpPr>
          <p:nvPr/>
        </p:nvGrpSpPr>
        <p:grpSpPr bwMode="auto">
          <a:xfrm>
            <a:off x="3328988" y="2481263"/>
            <a:ext cx="258762" cy="141287"/>
            <a:chOff x="685" y="2055"/>
            <a:chExt cx="1168" cy="453"/>
          </a:xfrm>
        </p:grpSpPr>
        <p:sp>
          <p:nvSpPr>
            <p:cNvPr id="68619" name="Rectangle 11"/>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8620" name="Rectangle 12"/>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8621" name="Rectangle 13"/>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68622" name="Oval 14"/>
          <p:cNvSpPr>
            <a:spLocks noChangeArrowheads="1"/>
          </p:cNvSpPr>
          <p:nvPr/>
        </p:nvSpPr>
        <p:spPr bwMode="auto">
          <a:xfrm>
            <a:off x="3690938" y="2238375"/>
            <a:ext cx="74612" cy="381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8623" name="Oval 15"/>
          <p:cNvSpPr>
            <a:spLocks noChangeArrowheads="1"/>
          </p:cNvSpPr>
          <p:nvPr/>
        </p:nvSpPr>
        <p:spPr bwMode="auto">
          <a:xfrm>
            <a:off x="3692525" y="2146300"/>
            <a:ext cx="74613" cy="396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8624" name="Oval 16"/>
          <p:cNvSpPr>
            <a:spLocks noChangeArrowheads="1"/>
          </p:cNvSpPr>
          <p:nvPr/>
        </p:nvSpPr>
        <p:spPr bwMode="auto">
          <a:xfrm>
            <a:off x="1112838" y="2189163"/>
            <a:ext cx="4583112" cy="4362450"/>
          </a:xfrm>
          <a:prstGeom prst="ellipse">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8625" name="Line 17"/>
          <p:cNvSpPr>
            <a:spLocks noChangeShapeType="1"/>
          </p:cNvSpPr>
          <p:nvPr/>
        </p:nvSpPr>
        <p:spPr bwMode="auto">
          <a:xfrm rot="2323096">
            <a:off x="4446588" y="2522538"/>
            <a:ext cx="1587"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8626" name="Line 18"/>
          <p:cNvSpPr>
            <a:spLocks noChangeShapeType="1"/>
          </p:cNvSpPr>
          <p:nvPr/>
        </p:nvSpPr>
        <p:spPr bwMode="auto">
          <a:xfrm rot="8378885">
            <a:off x="4448175" y="4960938"/>
            <a:ext cx="1588"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8627" name="Line 19"/>
          <p:cNvSpPr>
            <a:spLocks noChangeShapeType="1"/>
          </p:cNvSpPr>
          <p:nvPr/>
        </p:nvSpPr>
        <p:spPr bwMode="auto">
          <a:xfrm rot="12901114">
            <a:off x="2436813" y="5038725"/>
            <a:ext cx="1587" cy="1198563"/>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8628" name="Line 20"/>
          <p:cNvSpPr>
            <a:spLocks noChangeShapeType="1"/>
          </p:cNvSpPr>
          <p:nvPr/>
        </p:nvSpPr>
        <p:spPr bwMode="auto">
          <a:xfrm rot="16455505">
            <a:off x="1749425" y="3535363"/>
            <a:ext cx="1588"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8629" name="Text Box 21"/>
          <p:cNvSpPr txBox="1">
            <a:spLocks noChangeArrowheads="1"/>
          </p:cNvSpPr>
          <p:nvPr/>
        </p:nvSpPr>
        <p:spPr bwMode="auto">
          <a:xfrm>
            <a:off x="6103938" y="2632075"/>
            <a:ext cx="24717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Verdana" pitchFamily="34" charset="0"/>
                <a:cs typeface="Times New Roman" pitchFamily="18" charset="0"/>
              </a:rPr>
              <a:t>The dog is now in orbit! (assuming no air resistance of course)</a:t>
            </a:r>
            <a:endParaRPr lang="en-GB" sz="2400">
              <a:latin typeface="Verdana" pitchFamily="34" charset="0"/>
              <a:cs typeface="Times New Roman" pitchFamily="18" charset="0"/>
            </a:endParaRPr>
          </a:p>
        </p:txBody>
      </p:sp>
    </p:spTree>
    <p:extLst>
      <p:ext uri="{BB962C8B-B14F-4D97-AF65-F5344CB8AC3E}">
        <p14:creationId xmlns:p14="http://schemas.microsoft.com/office/powerpoint/2010/main" val="23110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2355850"/>
            <a:ext cx="4279900" cy="3879850"/>
          </a:xfrm>
          <a:prstGeom prst="rect">
            <a:avLst/>
          </a:prstGeom>
          <a:noFill/>
          <a:extLst>
            <a:ext uri="{909E8E84-426E-40DD-AFC4-6F175D3DCCD1}">
              <a14:hiddenFill xmlns:a14="http://schemas.microsoft.com/office/drawing/2010/main">
                <a:solidFill>
                  <a:srgbClr val="FFFFFF"/>
                </a:solidFill>
              </a14:hiddenFill>
            </a:ext>
          </a:extLst>
        </p:spPr>
      </p:pic>
      <p:sp>
        <p:nvSpPr>
          <p:cNvPr id="69635" name="Rectangle 3"/>
          <p:cNvSpPr>
            <a:spLocks noGrp="1" noChangeArrowheads="1"/>
          </p:cNvSpPr>
          <p:nvPr>
            <p:ph type="title"/>
          </p:nvPr>
        </p:nvSpPr>
        <p:spPr>
          <a:xfrm>
            <a:off x="457200" y="809625"/>
            <a:ext cx="8229600" cy="608013"/>
          </a:xfrm>
        </p:spPr>
        <p:txBody>
          <a:bodyPr>
            <a:normAutofit fontScale="90000"/>
          </a:bodyPr>
          <a:lstStyle/>
          <a:p>
            <a:r>
              <a:rPr lang="en-US"/>
              <a:t>Dog in orbit!</a:t>
            </a:r>
            <a:endParaRPr lang="en-GB"/>
          </a:p>
        </p:txBody>
      </p:sp>
      <p:sp>
        <p:nvSpPr>
          <p:cNvPr id="69636" name="Rectangle 4"/>
          <p:cNvSpPr>
            <a:spLocks noGrp="1" noChangeArrowheads="1"/>
          </p:cNvSpPr>
          <p:nvPr>
            <p:ph type="body" idx="1"/>
          </p:nvPr>
        </p:nvSpPr>
        <p:spPr>
          <a:xfrm>
            <a:off x="1033463" y="2005013"/>
            <a:ext cx="8110537" cy="149225"/>
          </a:xfrm>
        </p:spPr>
        <p:txBody>
          <a:bodyPr>
            <a:normAutofit fontScale="25000" lnSpcReduction="20000"/>
          </a:bodyPr>
          <a:lstStyle/>
          <a:p>
            <a:pPr>
              <a:lnSpc>
                <a:spcPct val="90000"/>
              </a:lnSpc>
              <a:buFontTx/>
              <a:buNone/>
            </a:pPr>
            <a:endParaRPr lang="es-CL" sz="2800"/>
          </a:p>
        </p:txBody>
      </p:sp>
      <p:sp>
        <p:nvSpPr>
          <p:cNvPr id="69639" name="Oval 7"/>
          <p:cNvSpPr>
            <a:spLocks noChangeArrowheads="1"/>
          </p:cNvSpPr>
          <p:nvPr/>
        </p:nvSpPr>
        <p:spPr bwMode="auto">
          <a:xfrm>
            <a:off x="3232150" y="1941513"/>
            <a:ext cx="601663" cy="519112"/>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9640" name="Rectangle 8"/>
          <p:cNvSpPr>
            <a:spLocks noChangeArrowheads="1"/>
          </p:cNvSpPr>
          <p:nvPr/>
        </p:nvSpPr>
        <p:spPr bwMode="auto">
          <a:xfrm>
            <a:off x="3702050" y="1851025"/>
            <a:ext cx="187325" cy="593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69641" name="Picture 9" descr="soccer pla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713" y="2468563"/>
            <a:ext cx="131762" cy="142875"/>
          </a:xfrm>
          <a:prstGeom prst="rect">
            <a:avLst/>
          </a:prstGeom>
          <a:noFill/>
          <a:extLst>
            <a:ext uri="{909E8E84-426E-40DD-AFC4-6F175D3DCCD1}">
              <a14:hiddenFill xmlns:a14="http://schemas.microsoft.com/office/drawing/2010/main">
                <a:solidFill>
                  <a:srgbClr val="FFFFFF"/>
                </a:solidFill>
              </a14:hiddenFill>
            </a:ext>
          </a:extLst>
        </p:spPr>
      </p:pic>
      <p:grpSp>
        <p:nvGrpSpPr>
          <p:cNvPr id="69642" name="Group 10"/>
          <p:cNvGrpSpPr>
            <a:grpSpLocks/>
          </p:cNvGrpSpPr>
          <p:nvPr/>
        </p:nvGrpSpPr>
        <p:grpSpPr bwMode="auto">
          <a:xfrm>
            <a:off x="3328988" y="2481263"/>
            <a:ext cx="258762" cy="141287"/>
            <a:chOff x="685" y="2055"/>
            <a:chExt cx="1168" cy="453"/>
          </a:xfrm>
        </p:grpSpPr>
        <p:sp>
          <p:nvSpPr>
            <p:cNvPr id="69643" name="Rectangle 11"/>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9644" name="Rectangle 12"/>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9645" name="Rectangle 13"/>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69646" name="Oval 14"/>
          <p:cNvSpPr>
            <a:spLocks noChangeArrowheads="1"/>
          </p:cNvSpPr>
          <p:nvPr/>
        </p:nvSpPr>
        <p:spPr bwMode="auto">
          <a:xfrm>
            <a:off x="3690938" y="2238375"/>
            <a:ext cx="74612" cy="381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9647" name="Oval 15"/>
          <p:cNvSpPr>
            <a:spLocks noChangeArrowheads="1"/>
          </p:cNvSpPr>
          <p:nvPr/>
        </p:nvSpPr>
        <p:spPr bwMode="auto">
          <a:xfrm>
            <a:off x="3692525" y="2146300"/>
            <a:ext cx="74613" cy="396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9648" name="Oval 16"/>
          <p:cNvSpPr>
            <a:spLocks noChangeArrowheads="1"/>
          </p:cNvSpPr>
          <p:nvPr/>
        </p:nvSpPr>
        <p:spPr bwMode="auto">
          <a:xfrm>
            <a:off x="1112838" y="2189163"/>
            <a:ext cx="4583112" cy="4362450"/>
          </a:xfrm>
          <a:prstGeom prst="ellipse">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9649" name="Line 17"/>
          <p:cNvSpPr>
            <a:spLocks noChangeShapeType="1"/>
          </p:cNvSpPr>
          <p:nvPr/>
        </p:nvSpPr>
        <p:spPr bwMode="auto">
          <a:xfrm rot="2323096">
            <a:off x="4446588" y="2522538"/>
            <a:ext cx="1587"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9650" name="Line 18"/>
          <p:cNvSpPr>
            <a:spLocks noChangeShapeType="1"/>
          </p:cNvSpPr>
          <p:nvPr/>
        </p:nvSpPr>
        <p:spPr bwMode="auto">
          <a:xfrm rot="8378885">
            <a:off x="4448175" y="4960938"/>
            <a:ext cx="1588"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9651" name="Line 19"/>
          <p:cNvSpPr>
            <a:spLocks noChangeShapeType="1"/>
          </p:cNvSpPr>
          <p:nvPr/>
        </p:nvSpPr>
        <p:spPr bwMode="auto">
          <a:xfrm rot="12901114">
            <a:off x="2436813" y="5038725"/>
            <a:ext cx="1587" cy="1198563"/>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9652" name="Line 20"/>
          <p:cNvSpPr>
            <a:spLocks noChangeShapeType="1"/>
          </p:cNvSpPr>
          <p:nvPr/>
        </p:nvSpPr>
        <p:spPr bwMode="auto">
          <a:xfrm rot="16455505">
            <a:off x="1749425" y="3535363"/>
            <a:ext cx="1588"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9653" name="Text Box 21"/>
          <p:cNvSpPr txBox="1">
            <a:spLocks noChangeArrowheads="1"/>
          </p:cNvSpPr>
          <p:nvPr/>
        </p:nvSpPr>
        <p:spPr bwMode="auto">
          <a:xfrm>
            <a:off x="6103938" y="2632075"/>
            <a:ext cx="24717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Verdana" pitchFamily="34" charset="0"/>
                <a:cs typeface="Times New Roman" pitchFamily="18" charset="0"/>
              </a:rPr>
              <a:t>The dog is falling towards the earth, but never gets there!</a:t>
            </a:r>
            <a:endParaRPr lang="en-GB" sz="2400">
              <a:latin typeface="Verdana" pitchFamily="34" charset="0"/>
              <a:cs typeface="Times New Roman" pitchFamily="18" charset="0"/>
            </a:endParaRPr>
          </a:p>
        </p:txBody>
      </p:sp>
    </p:spTree>
    <p:extLst>
      <p:ext uri="{BB962C8B-B14F-4D97-AF65-F5344CB8AC3E}">
        <p14:creationId xmlns:p14="http://schemas.microsoft.com/office/powerpoint/2010/main" val="2611260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2355850"/>
            <a:ext cx="4279900" cy="3879850"/>
          </a:xfrm>
          <a:prstGeom prst="rect">
            <a:avLst/>
          </a:prstGeom>
          <a:noFill/>
          <a:extLst>
            <a:ext uri="{909E8E84-426E-40DD-AFC4-6F175D3DCCD1}">
              <a14:hiddenFill xmlns:a14="http://schemas.microsoft.com/office/drawing/2010/main">
                <a:solidFill>
                  <a:srgbClr val="FFFFFF"/>
                </a:solidFill>
              </a14:hiddenFill>
            </a:ext>
          </a:extLst>
        </p:spPr>
      </p:pic>
      <p:sp>
        <p:nvSpPr>
          <p:cNvPr id="70659" name="Rectangle 3"/>
          <p:cNvSpPr>
            <a:spLocks noGrp="1" noChangeArrowheads="1"/>
          </p:cNvSpPr>
          <p:nvPr>
            <p:ph type="title"/>
          </p:nvPr>
        </p:nvSpPr>
        <p:spPr>
          <a:xfrm>
            <a:off x="457200" y="809625"/>
            <a:ext cx="8229600" cy="608013"/>
          </a:xfrm>
        </p:spPr>
        <p:txBody>
          <a:bodyPr>
            <a:normAutofit fontScale="90000"/>
          </a:bodyPr>
          <a:lstStyle/>
          <a:p>
            <a:r>
              <a:rPr lang="en-US"/>
              <a:t>Dogs in orbit!</a:t>
            </a:r>
            <a:endParaRPr lang="en-GB"/>
          </a:p>
        </p:txBody>
      </p:sp>
      <p:sp>
        <p:nvSpPr>
          <p:cNvPr id="70660" name="Rectangle 4"/>
          <p:cNvSpPr>
            <a:spLocks noGrp="1" noChangeArrowheads="1"/>
          </p:cNvSpPr>
          <p:nvPr>
            <p:ph type="body" idx="1"/>
          </p:nvPr>
        </p:nvSpPr>
        <p:spPr>
          <a:xfrm>
            <a:off x="1033463" y="2005013"/>
            <a:ext cx="8110537" cy="149225"/>
          </a:xfrm>
        </p:spPr>
        <p:txBody>
          <a:bodyPr>
            <a:normAutofit fontScale="25000" lnSpcReduction="20000"/>
          </a:bodyPr>
          <a:lstStyle/>
          <a:p>
            <a:pPr>
              <a:lnSpc>
                <a:spcPct val="90000"/>
              </a:lnSpc>
              <a:buFontTx/>
              <a:buNone/>
            </a:pPr>
            <a:endParaRPr lang="es-CL" sz="2800" dirty="0"/>
          </a:p>
        </p:txBody>
      </p:sp>
      <p:sp>
        <p:nvSpPr>
          <p:cNvPr id="70663" name="Oval 7"/>
          <p:cNvSpPr>
            <a:spLocks noChangeArrowheads="1"/>
          </p:cNvSpPr>
          <p:nvPr/>
        </p:nvSpPr>
        <p:spPr bwMode="auto">
          <a:xfrm>
            <a:off x="3232150" y="1941513"/>
            <a:ext cx="601663" cy="519112"/>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0664" name="Rectangle 8"/>
          <p:cNvSpPr>
            <a:spLocks noChangeArrowheads="1"/>
          </p:cNvSpPr>
          <p:nvPr/>
        </p:nvSpPr>
        <p:spPr bwMode="auto">
          <a:xfrm>
            <a:off x="3702050" y="1851025"/>
            <a:ext cx="187325" cy="593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pic>
        <p:nvPicPr>
          <p:cNvPr id="70665" name="Picture 9" descr="soccer play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0713" y="2468563"/>
            <a:ext cx="131762" cy="142875"/>
          </a:xfrm>
          <a:prstGeom prst="rect">
            <a:avLst/>
          </a:prstGeom>
          <a:noFill/>
          <a:extLst>
            <a:ext uri="{909E8E84-426E-40DD-AFC4-6F175D3DCCD1}">
              <a14:hiddenFill xmlns:a14="http://schemas.microsoft.com/office/drawing/2010/main">
                <a:solidFill>
                  <a:srgbClr val="FFFFFF"/>
                </a:solidFill>
              </a14:hiddenFill>
            </a:ext>
          </a:extLst>
        </p:spPr>
      </p:pic>
      <p:grpSp>
        <p:nvGrpSpPr>
          <p:cNvPr id="70666" name="Group 10"/>
          <p:cNvGrpSpPr>
            <a:grpSpLocks/>
          </p:cNvGrpSpPr>
          <p:nvPr/>
        </p:nvGrpSpPr>
        <p:grpSpPr bwMode="auto">
          <a:xfrm>
            <a:off x="3328988" y="2481263"/>
            <a:ext cx="258762" cy="141287"/>
            <a:chOff x="685" y="2055"/>
            <a:chExt cx="1168" cy="453"/>
          </a:xfrm>
        </p:grpSpPr>
        <p:sp>
          <p:nvSpPr>
            <p:cNvPr id="70667" name="Rectangle 11"/>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0668" name="Rectangle 12"/>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0669" name="Rectangle 13"/>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70670" name="Oval 14"/>
          <p:cNvSpPr>
            <a:spLocks noChangeArrowheads="1"/>
          </p:cNvSpPr>
          <p:nvPr/>
        </p:nvSpPr>
        <p:spPr bwMode="auto">
          <a:xfrm>
            <a:off x="3690938" y="2238375"/>
            <a:ext cx="74612" cy="38100"/>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0671" name="Oval 15"/>
          <p:cNvSpPr>
            <a:spLocks noChangeArrowheads="1"/>
          </p:cNvSpPr>
          <p:nvPr/>
        </p:nvSpPr>
        <p:spPr bwMode="auto">
          <a:xfrm>
            <a:off x="3692525" y="2146300"/>
            <a:ext cx="74613" cy="39688"/>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0672" name="Oval 16"/>
          <p:cNvSpPr>
            <a:spLocks noChangeArrowheads="1"/>
          </p:cNvSpPr>
          <p:nvPr/>
        </p:nvSpPr>
        <p:spPr bwMode="auto">
          <a:xfrm>
            <a:off x="1112838" y="2189163"/>
            <a:ext cx="4583112" cy="4362450"/>
          </a:xfrm>
          <a:prstGeom prst="ellipse">
            <a:avLst/>
          </a:prstGeom>
          <a:noFill/>
          <a:ln w="2857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0673" name="Line 17"/>
          <p:cNvSpPr>
            <a:spLocks noChangeShapeType="1"/>
          </p:cNvSpPr>
          <p:nvPr/>
        </p:nvSpPr>
        <p:spPr bwMode="auto">
          <a:xfrm rot="2323096">
            <a:off x="4446588" y="2522538"/>
            <a:ext cx="1587"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70674" name="Line 18"/>
          <p:cNvSpPr>
            <a:spLocks noChangeShapeType="1"/>
          </p:cNvSpPr>
          <p:nvPr/>
        </p:nvSpPr>
        <p:spPr bwMode="auto">
          <a:xfrm rot="8378885">
            <a:off x="4448175" y="4960938"/>
            <a:ext cx="1588"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70675" name="Line 19"/>
          <p:cNvSpPr>
            <a:spLocks noChangeShapeType="1"/>
          </p:cNvSpPr>
          <p:nvPr/>
        </p:nvSpPr>
        <p:spPr bwMode="auto">
          <a:xfrm rot="12901114">
            <a:off x="2436813" y="5038725"/>
            <a:ext cx="1587" cy="1198563"/>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70676" name="Line 20"/>
          <p:cNvSpPr>
            <a:spLocks noChangeShapeType="1"/>
          </p:cNvSpPr>
          <p:nvPr/>
        </p:nvSpPr>
        <p:spPr bwMode="auto">
          <a:xfrm rot="16455505">
            <a:off x="1749425" y="3535363"/>
            <a:ext cx="1588"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70677" name="Text Box 21"/>
          <p:cNvSpPr txBox="1">
            <a:spLocks noChangeArrowheads="1"/>
          </p:cNvSpPr>
          <p:nvPr/>
        </p:nvSpPr>
        <p:spPr bwMode="auto">
          <a:xfrm>
            <a:off x="6103938" y="2632075"/>
            <a:ext cx="2471737"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Verdana" pitchFamily="34" charset="0"/>
                <a:cs typeface="Times New Roman" pitchFamily="18" charset="0"/>
              </a:rPr>
              <a:t>The force that keeps an object moving in a circle is called the  </a:t>
            </a:r>
            <a:r>
              <a:rPr lang="en-US" sz="2400" b="1">
                <a:solidFill>
                  <a:srgbClr val="0000FF"/>
                </a:solidFill>
                <a:latin typeface="Verdana" pitchFamily="34" charset="0"/>
                <a:cs typeface="Times New Roman" pitchFamily="18" charset="0"/>
              </a:rPr>
              <a:t>centripetal force</a:t>
            </a:r>
            <a:r>
              <a:rPr lang="en-US" sz="2400">
                <a:latin typeface="Verdana" pitchFamily="34" charset="0"/>
                <a:cs typeface="Times New Roman" pitchFamily="18" charset="0"/>
              </a:rPr>
              <a:t> (here provided by gravity)</a:t>
            </a:r>
            <a:endParaRPr lang="en-GB" sz="2400">
              <a:latin typeface="Verdana" pitchFamily="34" charset="0"/>
              <a:cs typeface="Times New Roman" pitchFamily="18" charset="0"/>
            </a:endParaRPr>
          </a:p>
        </p:txBody>
      </p:sp>
      <p:sp>
        <p:nvSpPr>
          <p:cNvPr id="70678" name="Text Box 22"/>
          <p:cNvSpPr txBox="1">
            <a:spLocks noChangeArrowheads="1"/>
          </p:cNvSpPr>
          <p:nvPr/>
        </p:nvSpPr>
        <p:spPr bwMode="auto">
          <a:xfrm>
            <a:off x="2619375" y="4052888"/>
            <a:ext cx="1978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Verdana" pitchFamily="34" charset="0"/>
                <a:cs typeface="Times New Roman" pitchFamily="18" charset="0"/>
              </a:rPr>
              <a:t>Gravity</a:t>
            </a:r>
            <a:endParaRPr lang="en-GB" sz="2400">
              <a:solidFill>
                <a:srgbClr val="FF0000"/>
              </a:solidFill>
              <a:latin typeface="Verdana" pitchFamily="34" charset="0"/>
              <a:cs typeface="Times New Roman" pitchFamily="18" charset="0"/>
            </a:endParaRPr>
          </a:p>
        </p:txBody>
      </p:sp>
    </p:spTree>
    <p:extLst>
      <p:ext uri="{BB962C8B-B14F-4D97-AF65-F5344CB8AC3E}">
        <p14:creationId xmlns:p14="http://schemas.microsoft.com/office/powerpoint/2010/main" val="2804484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err="1" smtClean="0"/>
              <a:t>Aims</a:t>
            </a:r>
            <a:endParaRPr lang="es-CL" dirty="0"/>
          </a:p>
        </p:txBody>
      </p:sp>
      <p:sp>
        <p:nvSpPr>
          <p:cNvPr id="3" name="2 Marcador de contenido"/>
          <p:cNvSpPr>
            <a:spLocks noGrp="1"/>
          </p:cNvSpPr>
          <p:nvPr>
            <p:ph idx="1"/>
          </p:nvPr>
        </p:nvSpPr>
        <p:spPr/>
        <p:txBody>
          <a:bodyPr/>
          <a:lstStyle/>
          <a:p>
            <a:r>
              <a:rPr lang="es-CL" dirty="0" smtClean="0"/>
              <a:t>Use </a:t>
            </a:r>
            <a:r>
              <a:rPr lang="es-CL" dirty="0" err="1" smtClean="0"/>
              <a:t>Newton’s</a:t>
            </a:r>
            <a:r>
              <a:rPr lang="es-CL" dirty="0"/>
              <a:t> </a:t>
            </a:r>
            <a:r>
              <a:rPr lang="es-CL" dirty="0" err="1" smtClean="0"/>
              <a:t>cannonball</a:t>
            </a:r>
            <a:r>
              <a:rPr lang="es-CL" dirty="0" smtClean="0"/>
              <a:t> </a:t>
            </a:r>
            <a:r>
              <a:rPr lang="es-CL" dirty="0" err="1" smtClean="0"/>
              <a:t>analogy</a:t>
            </a:r>
            <a:endParaRPr lang="es-CL" dirty="0" smtClean="0"/>
          </a:p>
          <a:p>
            <a:r>
              <a:rPr lang="es-CL" dirty="0" err="1" smtClean="0"/>
              <a:t>State</a:t>
            </a:r>
            <a:r>
              <a:rPr lang="es-CL" dirty="0" smtClean="0"/>
              <a:t> </a:t>
            </a:r>
            <a:r>
              <a:rPr lang="es-CL" dirty="0" err="1" smtClean="0"/>
              <a:t>Kepler’s</a:t>
            </a:r>
            <a:r>
              <a:rPr lang="es-CL" dirty="0" smtClean="0"/>
              <a:t> </a:t>
            </a:r>
            <a:r>
              <a:rPr lang="es-CL" dirty="0" err="1" smtClean="0"/>
              <a:t>third</a:t>
            </a:r>
            <a:r>
              <a:rPr lang="es-CL" dirty="0" smtClean="0"/>
              <a:t> </a:t>
            </a:r>
            <a:r>
              <a:rPr lang="es-CL" dirty="0" err="1" smtClean="0"/>
              <a:t>law</a:t>
            </a:r>
            <a:endParaRPr lang="es-CL" dirty="0" smtClean="0"/>
          </a:p>
          <a:p>
            <a:r>
              <a:rPr lang="es-CL" dirty="0" smtClean="0"/>
              <a:t>Derive </a:t>
            </a:r>
            <a:r>
              <a:rPr lang="es-CL" dirty="0" err="1" smtClean="0"/>
              <a:t>Keplers</a:t>
            </a:r>
            <a:r>
              <a:rPr lang="es-CL" dirty="0" smtClean="0"/>
              <a:t> </a:t>
            </a:r>
            <a:r>
              <a:rPr lang="es-CL" dirty="0" err="1" smtClean="0"/>
              <a:t>third</a:t>
            </a:r>
            <a:r>
              <a:rPr lang="es-CL" dirty="0" smtClean="0"/>
              <a:t> </a:t>
            </a:r>
            <a:r>
              <a:rPr lang="es-CL" dirty="0" err="1" smtClean="0"/>
              <a:t>law</a:t>
            </a:r>
            <a:endParaRPr lang="es-CL" dirty="0" smtClean="0"/>
          </a:p>
          <a:p>
            <a:r>
              <a:rPr lang="es-CL" dirty="0" smtClean="0"/>
              <a:t>Describe </a:t>
            </a:r>
            <a:r>
              <a:rPr lang="es-CL" dirty="0" err="1" smtClean="0"/>
              <a:t>geostationary</a:t>
            </a:r>
            <a:r>
              <a:rPr lang="es-CL" dirty="0" smtClean="0"/>
              <a:t> </a:t>
            </a:r>
            <a:r>
              <a:rPr lang="es-CL" dirty="0" err="1" smtClean="0"/>
              <a:t>orbits</a:t>
            </a:r>
            <a:endParaRPr lang="es-CL" dirty="0" smtClean="0"/>
          </a:p>
          <a:p>
            <a:endParaRPr lang="es-CL" dirty="0" smtClean="0"/>
          </a:p>
          <a:p>
            <a:endParaRPr lang="es-CL" dirty="0"/>
          </a:p>
        </p:txBody>
      </p:sp>
    </p:spTree>
    <p:extLst>
      <p:ext uri="{BB962C8B-B14F-4D97-AF65-F5344CB8AC3E}">
        <p14:creationId xmlns:p14="http://schemas.microsoft.com/office/powerpoint/2010/main" val="4213323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p:txBody>
          <a:bodyPr>
            <a:normAutofit fontScale="90000"/>
          </a:bodyPr>
          <a:lstStyle/>
          <a:p>
            <a:r>
              <a:rPr lang="en-US" dirty="0" smtClean="0"/>
              <a:t>Remember Centripetal </a:t>
            </a:r>
            <a:r>
              <a:rPr lang="en-US" dirty="0"/>
              <a:t>Force</a:t>
            </a:r>
          </a:p>
        </p:txBody>
      </p:sp>
      <p:sp>
        <p:nvSpPr>
          <p:cNvPr id="703491" name="Text Box 3"/>
          <p:cNvSpPr txBox="1">
            <a:spLocks noChangeArrowheads="1"/>
          </p:cNvSpPr>
          <p:nvPr/>
        </p:nvSpPr>
        <p:spPr bwMode="auto">
          <a:xfrm>
            <a:off x="3581400" y="2727325"/>
            <a:ext cx="2209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buClr>
                <a:schemeClr val="accent1"/>
              </a:buClr>
              <a:buSzPct val="90000"/>
              <a:buFont typeface="Wingdings" pitchFamily="2" charset="2"/>
              <a:buNone/>
            </a:pPr>
            <a:r>
              <a:rPr lang="en-US" sz="4000" b="1">
                <a:latin typeface="Gill Sans MT" pitchFamily="34" charset="0"/>
              </a:rPr>
              <a:t>F</a:t>
            </a:r>
            <a:r>
              <a:rPr lang="en-US" sz="4000" b="1" baseline="-25000">
                <a:latin typeface="Gill Sans MT" pitchFamily="34" charset="0"/>
              </a:rPr>
              <a:t>c</a:t>
            </a:r>
            <a:r>
              <a:rPr lang="en-US" sz="4000" b="1">
                <a:latin typeface="Gill Sans MT" pitchFamily="34" charset="0"/>
              </a:rPr>
              <a:t> = </a:t>
            </a:r>
            <a:r>
              <a:rPr lang="en-US" sz="4000" b="1" u="sng">
                <a:latin typeface="Gill Sans MT" pitchFamily="34" charset="0"/>
              </a:rPr>
              <a:t>mv</a:t>
            </a:r>
            <a:r>
              <a:rPr lang="en-US" sz="4000" b="1" u="sng" baseline="30000">
                <a:latin typeface="Gill Sans MT" pitchFamily="34" charset="0"/>
              </a:rPr>
              <a:t>2</a:t>
            </a:r>
          </a:p>
          <a:p>
            <a:pPr algn="ctr" eaLnBrk="0" hangingPunct="0">
              <a:buClr>
                <a:schemeClr val="accent1"/>
              </a:buClr>
              <a:buSzPct val="90000"/>
              <a:buFont typeface="Wingdings" pitchFamily="2" charset="2"/>
              <a:buNone/>
            </a:pPr>
            <a:r>
              <a:rPr lang="en-US" sz="4000" b="1">
                <a:latin typeface="Gill Sans MT" pitchFamily="34" charset="0"/>
              </a:rPr>
              <a:t>      r</a:t>
            </a:r>
          </a:p>
        </p:txBody>
      </p:sp>
      <p:sp>
        <p:nvSpPr>
          <p:cNvPr id="703492" name="Line 4"/>
          <p:cNvSpPr>
            <a:spLocks noChangeShapeType="1"/>
          </p:cNvSpPr>
          <p:nvPr/>
        </p:nvSpPr>
        <p:spPr bwMode="auto">
          <a:xfrm flipV="1">
            <a:off x="5029200" y="2346325"/>
            <a:ext cx="381000" cy="43815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CL"/>
          </a:p>
        </p:txBody>
      </p:sp>
      <p:sp>
        <p:nvSpPr>
          <p:cNvPr id="703493" name="Line 5"/>
          <p:cNvSpPr>
            <a:spLocks noChangeShapeType="1"/>
          </p:cNvSpPr>
          <p:nvPr/>
        </p:nvSpPr>
        <p:spPr bwMode="auto">
          <a:xfrm>
            <a:off x="5410200" y="3717925"/>
            <a:ext cx="533400" cy="20955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s-CL"/>
          </a:p>
        </p:txBody>
      </p:sp>
      <p:sp>
        <p:nvSpPr>
          <p:cNvPr id="703494" name="Line 6"/>
          <p:cNvSpPr>
            <a:spLocks noChangeShapeType="1"/>
          </p:cNvSpPr>
          <p:nvPr/>
        </p:nvSpPr>
        <p:spPr bwMode="auto">
          <a:xfrm flipH="1">
            <a:off x="2844800" y="2994025"/>
            <a:ext cx="62865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s-CL"/>
          </a:p>
        </p:txBody>
      </p:sp>
      <p:sp>
        <p:nvSpPr>
          <p:cNvPr id="703495" name="Text Box 7"/>
          <p:cNvSpPr txBox="1">
            <a:spLocks noChangeArrowheads="1"/>
          </p:cNvSpPr>
          <p:nvPr/>
        </p:nvSpPr>
        <p:spPr bwMode="auto">
          <a:xfrm>
            <a:off x="6477000" y="2470150"/>
            <a:ext cx="1879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Linear speed</a:t>
            </a:r>
          </a:p>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(m/sec)</a:t>
            </a:r>
          </a:p>
        </p:txBody>
      </p:sp>
      <p:sp>
        <p:nvSpPr>
          <p:cNvPr id="703496" name="Text Box 8"/>
          <p:cNvSpPr txBox="1">
            <a:spLocks noChangeArrowheads="1"/>
          </p:cNvSpPr>
          <p:nvPr/>
        </p:nvSpPr>
        <p:spPr bwMode="auto">
          <a:xfrm>
            <a:off x="5994400" y="3841750"/>
            <a:ext cx="21145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Radius of path</a:t>
            </a:r>
          </a:p>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(m)</a:t>
            </a:r>
          </a:p>
        </p:txBody>
      </p:sp>
      <p:sp>
        <p:nvSpPr>
          <p:cNvPr id="703497" name="Text Box 9"/>
          <p:cNvSpPr txBox="1">
            <a:spLocks noChangeArrowheads="1"/>
          </p:cNvSpPr>
          <p:nvPr/>
        </p:nvSpPr>
        <p:spPr bwMode="auto">
          <a:xfrm>
            <a:off x="1041400" y="2736850"/>
            <a:ext cx="1592263"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Centripetal</a:t>
            </a:r>
          </a:p>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force (N)</a:t>
            </a:r>
          </a:p>
        </p:txBody>
      </p:sp>
      <p:sp>
        <p:nvSpPr>
          <p:cNvPr id="703498" name="Line 10"/>
          <p:cNvSpPr>
            <a:spLocks noChangeShapeType="1"/>
          </p:cNvSpPr>
          <p:nvPr/>
        </p:nvSpPr>
        <p:spPr bwMode="auto">
          <a:xfrm flipV="1">
            <a:off x="5791200" y="2651125"/>
            <a:ext cx="552450" cy="28575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s-CL"/>
          </a:p>
        </p:txBody>
      </p:sp>
      <p:sp>
        <p:nvSpPr>
          <p:cNvPr id="703499" name="Text Box 11"/>
          <p:cNvSpPr txBox="1">
            <a:spLocks noChangeArrowheads="1"/>
          </p:cNvSpPr>
          <p:nvPr/>
        </p:nvSpPr>
        <p:spPr bwMode="auto">
          <a:xfrm>
            <a:off x="5410200" y="1920875"/>
            <a:ext cx="16002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eaLnBrk="0" hangingPunct="0">
              <a:buClr>
                <a:schemeClr val="accent1"/>
              </a:buClr>
              <a:buSzPct val="90000"/>
              <a:buFont typeface="Wingdings" pitchFamily="2" charset="2"/>
              <a:buNone/>
            </a:pPr>
            <a:r>
              <a:rPr lang="en-US" sz="2400" b="1">
                <a:solidFill>
                  <a:schemeClr val="accent2"/>
                </a:solidFill>
                <a:latin typeface="Gill Sans MT" pitchFamily="34" charset="0"/>
              </a:rPr>
              <a:t>Mass (kg)</a:t>
            </a:r>
          </a:p>
        </p:txBody>
      </p:sp>
      <p:pic>
        <p:nvPicPr>
          <p:cNvPr id="70350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200" y="3529093"/>
            <a:ext cx="2743200"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254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34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34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349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34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34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349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349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0349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8" fill="hold" nodeType="clickEffect">
                                  <p:stCondLst>
                                    <p:cond delay="0"/>
                                  </p:stCondLst>
                                  <p:childTnLst>
                                    <p:set>
                                      <p:cBhvr>
                                        <p:cTn id="42" dur="1" fill="hold">
                                          <p:stCondLst>
                                            <p:cond delay="0"/>
                                          </p:stCondLst>
                                        </p:cTn>
                                        <p:tgtEl>
                                          <p:spTgt spid="703503"/>
                                        </p:tgtEl>
                                        <p:attrNameLst>
                                          <p:attrName>style.visibility</p:attrName>
                                        </p:attrNameLst>
                                      </p:cBhvr>
                                      <p:to>
                                        <p:strVal val="visible"/>
                                      </p:to>
                                    </p:set>
                                    <p:animEffect transition="in" filter="slide(fromLeft)">
                                      <p:cBhvr>
                                        <p:cTn id="43" dur="500"/>
                                        <p:tgtEl>
                                          <p:spTgt spid="70350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mph" presetSubtype="0" fill="hold" nodeType="clickEffect">
                                  <p:stCondLst>
                                    <p:cond delay="0"/>
                                  </p:stCondLst>
                                  <p:childTnLst>
                                    <p:animRot by="21600000">
                                      <p:cBhvr>
                                        <p:cTn id="47" dur="2000" fill="hold"/>
                                        <p:tgtEl>
                                          <p:spTgt spid="7035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1" grpId="0"/>
      <p:bldP spid="703492" grpId="0" animBg="1"/>
      <p:bldP spid="703493" grpId="0" animBg="1"/>
      <p:bldP spid="703494" grpId="0" animBg="1"/>
      <p:bldP spid="703495" grpId="0"/>
      <p:bldP spid="703496" grpId="0"/>
      <p:bldP spid="703497" grpId="0"/>
      <p:bldP spid="703498" grpId="0" animBg="1"/>
      <p:bldP spid="70349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7650" name="Rectangle 2"/>
          <p:cNvSpPr>
            <a:spLocks noGrp="1" noChangeArrowheads="1"/>
          </p:cNvSpPr>
          <p:nvPr>
            <p:ph type="title"/>
          </p:nvPr>
        </p:nvSpPr>
        <p:spPr>
          <a:xfrm>
            <a:off x="381000" y="1165225"/>
            <a:ext cx="8079432" cy="1098550"/>
          </a:xfrm>
        </p:spPr>
        <p:txBody>
          <a:bodyPr>
            <a:normAutofit fontScale="90000"/>
          </a:bodyPr>
          <a:lstStyle/>
          <a:p>
            <a:r>
              <a:rPr lang="en-US" dirty="0" smtClean="0"/>
              <a:t>Universal </a:t>
            </a:r>
            <a:r>
              <a:rPr lang="en-US" dirty="0"/>
              <a:t>Gravitation and Orbital Motion</a:t>
            </a:r>
          </a:p>
        </p:txBody>
      </p:sp>
      <p:sp>
        <p:nvSpPr>
          <p:cNvPr id="667651" name="Rectangle 3"/>
          <p:cNvSpPr>
            <a:spLocks noGrp="1" noChangeArrowheads="1"/>
          </p:cNvSpPr>
          <p:nvPr>
            <p:ph type="body" sz="half" idx="4294967295"/>
          </p:nvPr>
        </p:nvSpPr>
        <p:spPr>
          <a:xfrm>
            <a:off x="762000" y="2057400"/>
            <a:ext cx="7716838" cy="1000125"/>
          </a:xfrm>
          <a:noFill/>
          <a:ln/>
        </p:spPr>
        <p:txBody>
          <a:bodyPr>
            <a:normAutofit fontScale="92500"/>
          </a:bodyPr>
          <a:lstStyle/>
          <a:p>
            <a:pPr>
              <a:spcBef>
                <a:spcPct val="25000"/>
              </a:spcBef>
              <a:buFont typeface="Wingdings" pitchFamily="2" charset="2"/>
              <a:buNone/>
            </a:pPr>
            <a:r>
              <a:rPr lang="en-US" sz="2700">
                <a:cs typeface="Times New Roman" pitchFamily="18" charset="0"/>
              </a:rPr>
              <a:t>Key Question:</a:t>
            </a:r>
          </a:p>
          <a:p>
            <a:pPr>
              <a:spcBef>
                <a:spcPct val="25000"/>
              </a:spcBef>
              <a:buFont typeface="Wingdings" pitchFamily="2" charset="2"/>
              <a:buNone/>
            </a:pPr>
            <a:r>
              <a:rPr lang="en-US" sz="2700" b="0"/>
              <a:t>How strong is gravity in other places in the universe?</a:t>
            </a:r>
            <a:endParaRPr lang="en-US" sz="2700">
              <a:cs typeface="Times New Roman" pitchFamily="18" charset="0"/>
            </a:endParaRPr>
          </a:p>
        </p:txBody>
      </p:sp>
      <p:pic>
        <p:nvPicPr>
          <p:cNvPr id="6676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200400"/>
            <a:ext cx="2819400" cy="278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202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6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1043608" y="620688"/>
            <a:ext cx="4823792" cy="782662"/>
          </a:xfrm>
        </p:spPr>
        <p:txBody>
          <a:bodyPr>
            <a:noAutofit/>
          </a:bodyPr>
          <a:lstStyle/>
          <a:p>
            <a:r>
              <a:rPr lang="en-US" sz="2800" dirty="0" smtClean="0"/>
              <a:t>Universal </a:t>
            </a:r>
            <a:r>
              <a:rPr lang="en-US" sz="2800" dirty="0"/>
              <a:t>Gravitation and Orbital Motion</a:t>
            </a:r>
          </a:p>
        </p:txBody>
      </p:sp>
      <p:sp>
        <p:nvSpPr>
          <p:cNvPr id="644099" name="Rectangle 3"/>
          <p:cNvSpPr>
            <a:spLocks noGrp="1" noChangeArrowheads="1"/>
          </p:cNvSpPr>
          <p:nvPr>
            <p:ph type="body" idx="1"/>
          </p:nvPr>
        </p:nvSpPr>
        <p:spPr>
          <a:xfrm>
            <a:off x="683568" y="1600200"/>
            <a:ext cx="5260032" cy="4637112"/>
          </a:xfrm>
        </p:spPr>
        <p:txBody>
          <a:bodyPr>
            <a:normAutofit/>
          </a:bodyPr>
          <a:lstStyle/>
          <a:p>
            <a:r>
              <a:rPr lang="en-US" sz="2400" dirty="0" smtClean="0"/>
              <a:t>Gravitational </a:t>
            </a:r>
            <a:r>
              <a:rPr lang="en-US" sz="2400" dirty="0"/>
              <a:t>force exists between all objects that have mass. </a:t>
            </a:r>
          </a:p>
          <a:p>
            <a:r>
              <a:rPr lang="en-US" sz="2400" dirty="0"/>
              <a:t>The strength of the gravitational force depends on the mass of the objects and the distance between them.</a:t>
            </a:r>
          </a:p>
        </p:txBody>
      </p:sp>
      <p:pic>
        <p:nvPicPr>
          <p:cNvPr id="64410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525" y="0"/>
            <a:ext cx="2784475"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739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nodeType="clickEffect">
                                  <p:stCondLst>
                                    <p:cond delay="0"/>
                                  </p:stCondLst>
                                  <p:childTnLst>
                                    <p:set>
                                      <p:cBhvr>
                                        <p:cTn id="6" dur="1" fill="hold">
                                          <p:stCondLst>
                                            <p:cond delay="0"/>
                                          </p:stCondLst>
                                        </p:cTn>
                                        <p:tgtEl>
                                          <p:spTgt spid="644106"/>
                                        </p:tgtEl>
                                        <p:attrNameLst>
                                          <p:attrName>style.visibility</p:attrName>
                                        </p:attrNameLst>
                                      </p:cBhvr>
                                      <p:to>
                                        <p:strVal val="visible"/>
                                      </p:to>
                                    </p:set>
                                    <p:animEffect transition="in" filter="barn(outHorizontal)">
                                      <p:cBhvr>
                                        <p:cTn id="7" dur="500"/>
                                        <p:tgtEl>
                                          <p:spTgt spid="6441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4409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4409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a:xfrm>
            <a:off x="838200" y="1165225"/>
            <a:ext cx="8305800" cy="549275"/>
          </a:xfrm>
        </p:spPr>
        <p:txBody>
          <a:bodyPr>
            <a:normAutofit fontScale="90000"/>
          </a:bodyPr>
          <a:lstStyle/>
          <a:p>
            <a:pPr algn="l"/>
            <a:r>
              <a:rPr lang="en-US" dirty="0" smtClean="0"/>
              <a:t> </a:t>
            </a:r>
            <a:r>
              <a:rPr lang="en-US" dirty="0"/>
              <a:t>Orbital Motion</a:t>
            </a:r>
          </a:p>
        </p:txBody>
      </p:sp>
      <p:pic>
        <p:nvPicPr>
          <p:cNvPr id="716804" name="Picture 4"/>
          <p:cNvPicPr>
            <a:picLocks noGrp="1" noChangeAspect="1" noChangeArrowheads="1"/>
          </p:cNvPicPr>
          <p:nvPr>
            <p:ph type="body" sz="half" idx="4294967295"/>
          </p:nvPr>
        </p:nvPicPr>
        <p:blipFill>
          <a:blip r:embed="rId2">
            <a:extLst>
              <a:ext uri="{28A0092B-C50C-407E-A947-70E740481C1C}">
                <a14:useLocalDpi xmlns:a14="http://schemas.microsoft.com/office/drawing/2010/main" val="0"/>
              </a:ext>
            </a:extLst>
          </a:blip>
          <a:srcRect/>
          <a:stretch>
            <a:fillRect/>
          </a:stretch>
        </p:blipFill>
        <p:spPr>
          <a:xfrm>
            <a:off x="5202238" y="1143000"/>
            <a:ext cx="3484562" cy="5715000"/>
          </a:xfrm>
          <a:prstGeom prst="rect">
            <a:avLst/>
          </a:prstGeom>
          <a:noFill/>
          <a:ln/>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Lst>
        </p:spPr>
      </p:pic>
      <p:sp>
        <p:nvSpPr>
          <p:cNvPr id="716805" name="Rectangle 5"/>
          <p:cNvSpPr>
            <a:spLocks noGrp="1" noChangeArrowheads="1"/>
          </p:cNvSpPr>
          <p:nvPr>
            <p:ph type="body" sz="half" idx="4294967295"/>
          </p:nvPr>
        </p:nvSpPr>
        <p:spPr>
          <a:xfrm>
            <a:off x="971600" y="1700808"/>
            <a:ext cx="3909392" cy="4480520"/>
          </a:xfrm>
          <a:prstGeom prst="rect">
            <a:avLst/>
          </a:prstGeom>
        </p:spPr>
        <p:txBody>
          <a:bodyPr>
            <a:normAutofit lnSpcReduction="10000"/>
          </a:bodyPr>
          <a:lstStyle/>
          <a:p>
            <a:r>
              <a:rPr lang="en-US" sz="2400" dirty="0"/>
              <a:t>A </a:t>
            </a:r>
            <a:r>
              <a:rPr lang="en-US" sz="2400" dirty="0">
                <a:solidFill>
                  <a:srgbClr val="FF0000"/>
                </a:solidFill>
              </a:rPr>
              <a:t>satellite </a:t>
            </a:r>
            <a:r>
              <a:rPr lang="en-US" sz="2400" dirty="0"/>
              <a:t>is an object that is bound by gravity to another object such as a planet or star.</a:t>
            </a:r>
          </a:p>
          <a:p>
            <a:r>
              <a:rPr lang="en-US" sz="2400" dirty="0"/>
              <a:t>If a satellite is launched above Earth at more than 8 kilometers per second, the orbit will be a noncircular </a:t>
            </a:r>
            <a:r>
              <a:rPr lang="en-US" sz="2400" dirty="0">
                <a:solidFill>
                  <a:srgbClr val="FF0000"/>
                </a:solidFill>
              </a:rPr>
              <a:t>ellipse</a:t>
            </a:r>
            <a:r>
              <a:rPr lang="en-US" sz="2400" dirty="0"/>
              <a:t>. </a:t>
            </a:r>
          </a:p>
          <a:p>
            <a:r>
              <a:rPr lang="en-US" sz="2400" dirty="0"/>
              <a:t>A satellite in an elliptical orbit </a:t>
            </a:r>
            <a:r>
              <a:rPr lang="en-US" sz="2400" u="sng" dirty="0"/>
              <a:t>does not</a:t>
            </a:r>
            <a:r>
              <a:rPr lang="en-US" sz="2400" dirty="0"/>
              <a:t> move at a constant speed.</a:t>
            </a:r>
          </a:p>
        </p:txBody>
      </p:sp>
    </p:spTree>
    <p:extLst>
      <p:ext uri="{BB962C8B-B14F-4D97-AF65-F5344CB8AC3E}">
        <p14:creationId xmlns:p14="http://schemas.microsoft.com/office/powerpoint/2010/main" val="391515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8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0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0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Kepler’s Work</a:t>
            </a:r>
          </a:p>
        </p:txBody>
      </p:sp>
      <p:sp>
        <p:nvSpPr>
          <p:cNvPr id="39939" name="Rectangle 3"/>
          <p:cNvSpPr>
            <a:spLocks noGrp="1" noChangeArrowheads="1"/>
          </p:cNvSpPr>
          <p:nvPr>
            <p:ph type="body" sz="half" idx="4294967295"/>
          </p:nvPr>
        </p:nvSpPr>
        <p:spPr>
          <a:xfrm>
            <a:off x="827584" y="2050504"/>
            <a:ext cx="3810000" cy="4114800"/>
          </a:xfrm>
          <a:prstGeom prst="rect">
            <a:avLst/>
          </a:prstGeom>
        </p:spPr>
        <p:txBody>
          <a:bodyPr/>
          <a:lstStyle/>
          <a:p>
            <a:r>
              <a:rPr lang="en-US" sz="2000" dirty="0" err="1"/>
              <a:t>Tycho</a:t>
            </a:r>
            <a:r>
              <a:rPr lang="en-US" sz="2000" dirty="0"/>
              <a:t> Brahe led a team which collected data on the position of the planets (1580-1600 with no telescopes).</a:t>
            </a:r>
          </a:p>
          <a:p>
            <a:r>
              <a:rPr lang="en-US" sz="2000" dirty="0"/>
              <a:t>Mathematician Johannes </a:t>
            </a:r>
            <a:r>
              <a:rPr lang="en-US" sz="2000" dirty="0" err="1"/>
              <a:t>Kepler</a:t>
            </a:r>
            <a:r>
              <a:rPr lang="en-US" sz="2000" dirty="0"/>
              <a:t> was hired by Brahe to analyze the data.</a:t>
            </a:r>
          </a:p>
          <a:p>
            <a:endParaRPr lang="en-US" sz="2000" dirty="0"/>
          </a:p>
        </p:txBody>
      </p:sp>
      <p:sp>
        <p:nvSpPr>
          <p:cNvPr id="39940" name="Rectangle 4"/>
          <p:cNvSpPr>
            <a:spLocks noGrp="1" noChangeArrowheads="1"/>
          </p:cNvSpPr>
          <p:nvPr>
            <p:ph type="body" sz="half" idx="4294967295"/>
          </p:nvPr>
        </p:nvSpPr>
        <p:spPr>
          <a:xfrm>
            <a:off x="4821265" y="2050504"/>
            <a:ext cx="3810000" cy="4114800"/>
          </a:xfrm>
          <a:prstGeom prst="rect">
            <a:avLst/>
          </a:prstGeom>
        </p:spPr>
        <p:txBody>
          <a:bodyPr/>
          <a:lstStyle/>
          <a:p>
            <a:r>
              <a:rPr lang="en-US" sz="2000" dirty="0"/>
              <a:t>He took 20 years of data on position and relative distance.</a:t>
            </a:r>
          </a:p>
          <a:p>
            <a:r>
              <a:rPr lang="en-US" sz="2000" dirty="0"/>
              <a:t>No calculus, no graph paper, no log tables.</a:t>
            </a:r>
          </a:p>
          <a:p>
            <a:r>
              <a:rPr lang="en-US" sz="2000" dirty="0"/>
              <a:t>Both Ptolemy and Copernicus were wrong. </a:t>
            </a:r>
          </a:p>
          <a:p>
            <a:r>
              <a:rPr lang="en-US" sz="2000" dirty="0"/>
              <a:t>He determined 3 laws of planetary motion (1600-1630).</a:t>
            </a:r>
          </a:p>
          <a:p>
            <a:endParaRPr lang="en-US" sz="2000" dirty="0"/>
          </a:p>
        </p:txBody>
      </p:sp>
      <p:pic>
        <p:nvPicPr>
          <p:cNvPr id="39941" name="Picture 5" descr="kepler_sphe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419600"/>
            <a:ext cx="1542428" cy="1889720"/>
          </a:xfrm>
          <a:prstGeom prst="rect">
            <a:avLst/>
          </a:prstGeom>
          <a:noFill/>
          <a:extLst>
            <a:ext uri="{909E8E84-426E-40DD-AFC4-6F175D3DCCD1}">
              <a14:hiddenFill xmlns:a14="http://schemas.microsoft.com/office/drawing/2010/main">
                <a:solidFill>
                  <a:srgbClr val="FFFFFF"/>
                </a:solidFill>
              </a14:hiddenFill>
            </a:ext>
          </a:extLst>
        </p:spPr>
      </p:pic>
      <p:pic>
        <p:nvPicPr>
          <p:cNvPr id="39942" name="Picture 6" descr="kep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4419600"/>
            <a:ext cx="1407993" cy="174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6780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Kepler’s First Law</a:t>
            </a:r>
          </a:p>
        </p:txBody>
      </p:sp>
      <p:sp>
        <p:nvSpPr>
          <p:cNvPr id="40963" name="Rectangle 3"/>
          <p:cNvSpPr>
            <a:spLocks noGrp="1" noChangeArrowheads="1"/>
          </p:cNvSpPr>
          <p:nvPr>
            <p:ph type="body" idx="1"/>
          </p:nvPr>
        </p:nvSpPr>
        <p:spPr/>
        <p:txBody>
          <a:bodyPr/>
          <a:lstStyle/>
          <a:p>
            <a:r>
              <a:rPr lang="en-US"/>
              <a:t>The orbit of a planet is an ellipse with the sun at one focus.</a:t>
            </a:r>
          </a:p>
          <a:p>
            <a:endParaRPr lang="en-US">
              <a:hlinkClick r:id="rId2"/>
            </a:endParaRPr>
          </a:p>
        </p:txBody>
      </p:sp>
      <p:sp>
        <p:nvSpPr>
          <p:cNvPr id="40964" name="Oval 4"/>
          <p:cNvSpPr>
            <a:spLocks noChangeArrowheads="1"/>
          </p:cNvSpPr>
          <p:nvPr/>
        </p:nvSpPr>
        <p:spPr bwMode="auto">
          <a:xfrm>
            <a:off x="2895600" y="3276600"/>
            <a:ext cx="3810000" cy="1981200"/>
          </a:xfrm>
          <a:prstGeom prst="ellipse">
            <a:avLst/>
          </a:pr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0965" name="Oval 5"/>
          <p:cNvSpPr>
            <a:spLocks noChangeArrowheads="1"/>
          </p:cNvSpPr>
          <p:nvPr/>
        </p:nvSpPr>
        <p:spPr bwMode="auto">
          <a:xfrm>
            <a:off x="3352800" y="4191000"/>
            <a:ext cx="152400" cy="1524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0966" name="Oval 6"/>
          <p:cNvSpPr>
            <a:spLocks noChangeArrowheads="1"/>
          </p:cNvSpPr>
          <p:nvPr/>
        </p:nvSpPr>
        <p:spPr bwMode="auto">
          <a:xfrm>
            <a:off x="6019800" y="4114800"/>
            <a:ext cx="304800" cy="30480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0967" name="Line 7"/>
          <p:cNvSpPr>
            <a:spLocks noChangeShapeType="1"/>
          </p:cNvSpPr>
          <p:nvPr/>
        </p:nvSpPr>
        <p:spPr bwMode="auto">
          <a:xfrm flipV="1">
            <a:off x="3429000" y="3352800"/>
            <a:ext cx="1981200" cy="914400"/>
          </a:xfrm>
          <a:prstGeom prst="line">
            <a:avLst/>
          </a:prstGeom>
          <a:noFill/>
          <a:ln w="19050">
            <a:solidFill>
              <a:schemeClr val="tx2"/>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0968" name="Line 8"/>
          <p:cNvSpPr>
            <a:spLocks noChangeShapeType="1"/>
          </p:cNvSpPr>
          <p:nvPr/>
        </p:nvSpPr>
        <p:spPr bwMode="auto">
          <a:xfrm>
            <a:off x="5410200" y="3352800"/>
            <a:ext cx="762000" cy="914400"/>
          </a:xfrm>
          <a:prstGeom prst="line">
            <a:avLst/>
          </a:prstGeom>
          <a:noFill/>
          <a:ln w="19050">
            <a:solidFill>
              <a:schemeClr val="tx2"/>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0969" name="Line 9"/>
          <p:cNvSpPr>
            <a:spLocks noChangeShapeType="1"/>
          </p:cNvSpPr>
          <p:nvPr/>
        </p:nvSpPr>
        <p:spPr bwMode="auto">
          <a:xfrm flipH="1">
            <a:off x="3048000" y="4267200"/>
            <a:ext cx="381000" cy="381000"/>
          </a:xfrm>
          <a:prstGeom prst="line">
            <a:avLst/>
          </a:prstGeom>
          <a:noFill/>
          <a:ln w="28575">
            <a:solidFill>
              <a:schemeClr val="hlink"/>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0970" name="Line 10"/>
          <p:cNvSpPr>
            <a:spLocks noChangeShapeType="1"/>
          </p:cNvSpPr>
          <p:nvPr/>
        </p:nvSpPr>
        <p:spPr bwMode="auto">
          <a:xfrm flipV="1">
            <a:off x="3048000" y="4267200"/>
            <a:ext cx="3124200" cy="381000"/>
          </a:xfrm>
          <a:prstGeom prst="line">
            <a:avLst/>
          </a:prstGeom>
          <a:noFill/>
          <a:ln w="28575">
            <a:solidFill>
              <a:schemeClr val="hlink"/>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0971" name="Text Box 11"/>
          <p:cNvSpPr txBox="1">
            <a:spLocks noChangeArrowheads="1"/>
          </p:cNvSpPr>
          <p:nvPr/>
        </p:nvSpPr>
        <p:spPr bwMode="auto">
          <a:xfrm>
            <a:off x="2971800" y="5410200"/>
            <a:ext cx="388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solidFill>
                  <a:srgbClr val="000000"/>
                </a:solidFill>
              </a:rPr>
              <a:t>A path connecting the two foci to the ellipse always has the same length.</a:t>
            </a:r>
            <a:endParaRPr lang="en-US" sz="2400">
              <a:solidFill>
                <a:srgbClr val="000000"/>
              </a:solidFill>
            </a:endParaRPr>
          </a:p>
        </p:txBody>
      </p:sp>
    </p:spTree>
    <p:extLst>
      <p:ext uri="{BB962C8B-B14F-4D97-AF65-F5344CB8AC3E}">
        <p14:creationId xmlns:p14="http://schemas.microsoft.com/office/powerpoint/2010/main" val="1595964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Kepler’s Second Law</a:t>
            </a:r>
          </a:p>
        </p:txBody>
      </p:sp>
      <p:sp>
        <p:nvSpPr>
          <p:cNvPr id="44035" name="Rectangle 3"/>
          <p:cNvSpPr>
            <a:spLocks noGrp="1" noChangeArrowheads="1"/>
          </p:cNvSpPr>
          <p:nvPr>
            <p:ph type="body" idx="1"/>
          </p:nvPr>
        </p:nvSpPr>
        <p:spPr/>
        <p:txBody>
          <a:bodyPr/>
          <a:lstStyle/>
          <a:p>
            <a:r>
              <a:rPr lang="en-US"/>
              <a:t>The line joining a planet and the sun sweeps equal areas in equal time.</a:t>
            </a:r>
          </a:p>
          <a:p>
            <a:endParaRPr lang="en-US"/>
          </a:p>
        </p:txBody>
      </p:sp>
      <p:sp>
        <p:nvSpPr>
          <p:cNvPr id="44036" name="Oval 4"/>
          <p:cNvSpPr>
            <a:spLocks noChangeArrowheads="1"/>
          </p:cNvSpPr>
          <p:nvPr/>
        </p:nvSpPr>
        <p:spPr bwMode="auto">
          <a:xfrm>
            <a:off x="6400800" y="4572000"/>
            <a:ext cx="304800" cy="304800"/>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s-CL" sz="2400">
              <a:solidFill>
                <a:srgbClr val="808000"/>
              </a:solidFill>
              <a:latin typeface="Times New Roman" pitchFamily="18" charset="0"/>
            </a:endParaRPr>
          </a:p>
        </p:txBody>
      </p:sp>
      <p:sp>
        <p:nvSpPr>
          <p:cNvPr id="44037" name="AutoShape 5"/>
          <p:cNvSpPr>
            <a:spLocks noChangeArrowheads="1"/>
          </p:cNvSpPr>
          <p:nvPr/>
        </p:nvSpPr>
        <p:spPr bwMode="auto">
          <a:xfrm rot="5345850">
            <a:off x="4382294" y="2626519"/>
            <a:ext cx="230187" cy="4117975"/>
          </a:xfrm>
          <a:prstGeom prst="triangle">
            <a:avLst>
              <a:gd name="adj" fmla="val 67681"/>
            </a:avLst>
          </a:prstGeom>
          <a:solidFill>
            <a:schemeClr val="accent2"/>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4038" name="AutoShape 6"/>
          <p:cNvSpPr>
            <a:spLocks noChangeArrowheads="1"/>
          </p:cNvSpPr>
          <p:nvPr/>
        </p:nvSpPr>
        <p:spPr bwMode="auto">
          <a:xfrm rot="-1923080">
            <a:off x="6330950" y="4643438"/>
            <a:ext cx="900113" cy="817562"/>
          </a:xfrm>
          <a:prstGeom prst="triangle">
            <a:avLst>
              <a:gd name="adj" fmla="val 50000"/>
            </a:avLst>
          </a:prstGeom>
          <a:solidFill>
            <a:schemeClr val="accent2"/>
          </a:solidFill>
          <a:ln w="12700">
            <a:solidFill>
              <a:schemeClr val="bg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4039" name="Text Box 7"/>
          <p:cNvSpPr txBox="1">
            <a:spLocks noChangeArrowheads="1"/>
          </p:cNvSpPr>
          <p:nvPr/>
        </p:nvSpPr>
        <p:spPr bwMode="auto">
          <a:xfrm>
            <a:off x="3276600" y="48768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solidFill>
                  <a:srgbClr val="000000"/>
                </a:solidFill>
              </a:rPr>
              <a:t>The planet moves slowly here.</a:t>
            </a:r>
            <a:endParaRPr lang="en-US" sz="2400">
              <a:solidFill>
                <a:srgbClr val="000000"/>
              </a:solidFill>
            </a:endParaRPr>
          </a:p>
        </p:txBody>
      </p:sp>
      <p:sp>
        <p:nvSpPr>
          <p:cNvPr id="44040" name="Text Box 8"/>
          <p:cNvSpPr txBox="1">
            <a:spLocks noChangeArrowheads="1"/>
          </p:cNvSpPr>
          <p:nvPr/>
        </p:nvSpPr>
        <p:spPr bwMode="auto">
          <a:xfrm>
            <a:off x="6553200" y="5715000"/>
            <a:ext cx="20732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solidFill>
                  <a:srgbClr val="000000"/>
                </a:solidFill>
              </a:rPr>
              <a:t>The planet moves quickly here.</a:t>
            </a:r>
            <a:endParaRPr lang="en-US" sz="2400">
              <a:solidFill>
                <a:srgbClr val="000000"/>
              </a:solidFill>
            </a:endParaRPr>
          </a:p>
        </p:txBody>
      </p:sp>
      <p:sp>
        <p:nvSpPr>
          <p:cNvPr id="44041" name="Oval 9"/>
          <p:cNvSpPr>
            <a:spLocks noChangeArrowheads="1"/>
          </p:cNvSpPr>
          <p:nvPr/>
        </p:nvSpPr>
        <p:spPr bwMode="auto">
          <a:xfrm>
            <a:off x="2438400" y="3505200"/>
            <a:ext cx="5105400" cy="2362200"/>
          </a:xfrm>
          <a:prstGeom prst="ellipse">
            <a:avLst/>
          </a:pr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4042" name="Text Box 10"/>
          <p:cNvSpPr txBox="1">
            <a:spLocks noChangeArrowheads="1"/>
          </p:cNvSpPr>
          <p:nvPr/>
        </p:nvSpPr>
        <p:spPr bwMode="auto">
          <a:xfrm>
            <a:off x="1981200" y="44958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solidFill>
                  <a:srgbClr val="000000"/>
                </a:solidFill>
                <a:latin typeface="Symbol" pitchFamily="18" charset="2"/>
              </a:rPr>
              <a:t>D</a:t>
            </a:r>
            <a:r>
              <a:rPr lang="en-US" i="1">
                <a:solidFill>
                  <a:srgbClr val="000000"/>
                </a:solidFill>
                <a:latin typeface="Times New Roman" pitchFamily="18" charset="0"/>
              </a:rPr>
              <a:t>t</a:t>
            </a:r>
          </a:p>
        </p:txBody>
      </p:sp>
      <p:sp>
        <p:nvSpPr>
          <p:cNvPr id="44043" name="Text Box 11"/>
          <p:cNvSpPr txBox="1">
            <a:spLocks noChangeArrowheads="1"/>
          </p:cNvSpPr>
          <p:nvPr/>
        </p:nvSpPr>
        <p:spPr bwMode="auto">
          <a:xfrm>
            <a:off x="6934200" y="5334000"/>
            <a:ext cx="45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solidFill>
                  <a:srgbClr val="000000"/>
                </a:solidFill>
                <a:latin typeface="Symbol" pitchFamily="18" charset="2"/>
              </a:rPr>
              <a:t>D</a:t>
            </a:r>
            <a:r>
              <a:rPr lang="en-US" i="1">
                <a:solidFill>
                  <a:srgbClr val="000000"/>
                </a:solidFill>
                <a:latin typeface="Times New Roman" pitchFamily="18" charset="0"/>
              </a:rPr>
              <a:t>t</a:t>
            </a:r>
          </a:p>
        </p:txBody>
      </p:sp>
    </p:spTree>
    <p:extLst>
      <p:ext uri="{BB962C8B-B14F-4D97-AF65-F5344CB8AC3E}">
        <p14:creationId xmlns:p14="http://schemas.microsoft.com/office/powerpoint/2010/main" val="3298217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Orbital Period</a:t>
            </a:r>
          </a:p>
        </p:txBody>
      </p:sp>
      <p:sp>
        <p:nvSpPr>
          <p:cNvPr id="41987" name="Rectangle 3"/>
          <p:cNvSpPr>
            <a:spLocks noGrp="1" noChangeArrowheads="1"/>
          </p:cNvSpPr>
          <p:nvPr>
            <p:ph type="body" sz="half" idx="4294967295"/>
          </p:nvPr>
        </p:nvSpPr>
        <p:spPr>
          <a:xfrm>
            <a:off x="827584" y="2060848"/>
            <a:ext cx="3810000" cy="4114800"/>
          </a:xfrm>
          <a:prstGeom prst="rect">
            <a:avLst/>
          </a:prstGeom>
          <a:ln>
            <a:solidFill>
              <a:schemeClr val="accent2"/>
            </a:solidFill>
            <a:miter lim="800000"/>
            <a:headEnd/>
            <a:tailEnd/>
          </a:ln>
        </p:spPr>
        <p:txBody>
          <a:bodyPr/>
          <a:lstStyle/>
          <a:p>
            <a:r>
              <a:rPr lang="en-US" sz="2000"/>
              <a:t>An ellipse is described by two axes.</a:t>
            </a:r>
          </a:p>
          <a:p>
            <a:pPr lvl="1"/>
            <a:r>
              <a:rPr lang="en-US" sz="1800"/>
              <a:t>Long – semimajor (</a:t>
            </a:r>
            <a:r>
              <a:rPr lang="en-US" sz="1800" i="1"/>
              <a:t>a</a:t>
            </a:r>
            <a:r>
              <a:rPr lang="en-US" sz="1800"/>
              <a:t>)</a:t>
            </a:r>
          </a:p>
          <a:p>
            <a:pPr lvl="1"/>
            <a:r>
              <a:rPr lang="en-US" sz="1800"/>
              <a:t>Short – semiminor (</a:t>
            </a:r>
            <a:r>
              <a:rPr lang="en-US" sz="1800" i="1"/>
              <a:t>b</a:t>
            </a:r>
            <a:r>
              <a:rPr lang="en-US" sz="1800"/>
              <a:t>)</a:t>
            </a:r>
          </a:p>
          <a:p>
            <a:r>
              <a:rPr lang="en-US" sz="2000"/>
              <a:t>The area is </a:t>
            </a:r>
            <a:r>
              <a:rPr lang="en-US" sz="2000">
                <a:latin typeface="Symbol" pitchFamily="18" charset="2"/>
              </a:rPr>
              <a:t>p</a:t>
            </a:r>
            <a:r>
              <a:rPr lang="en-US" sz="2000" i="1"/>
              <a:t>ab</a:t>
            </a:r>
            <a:r>
              <a:rPr lang="en-US" sz="2000"/>
              <a:t> (becomes </a:t>
            </a:r>
            <a:r>
              <a:rPr lang="en-US" sz="2000">
                <a:latin typeface="Symbol" pitchFamily="18" charset="2"/>
              </a:rPr>
              <a:t>p</a:t>
            </a:r>
            <a:r>
              <a:rPr lang="en-US" sz="2000" i="1"/>
              <a:t>r</a:t>
            </a:r>
            <a:r>
              <a:rPr lang="en-US" sz="2000" baseline="30000"/>
              <a:t>2</a:t>
            </a:r>
            <a:r>
              <a:rPr lang="en-US" sz="2000"/>
              <a:t> for a circle).</a:t>
            </a:r>
          </a:p>
        </p:txBody>
      </p:sp>
      <p:sp>
        <p:nvSpPr>
          <p:cNvPr id="41994" name="Rectangle 10"/>
          <p:cNvSpPr>
            <a:spLocks noGrp="1" noChangeArrowheads="1"/>
          </p:cNvSpPr>
          <p:nvPr>
            <p:ph type="body" sz="half" idx="4294967295"/>
          </p:nvPr>
        </p:nvSpPr>
        <p:spPr>
          <a:xfrm>
            <a:off x="4716016" y="2060848"/>
            <a:ext cx="3600400" cy="4114800"/>
          </a:xfrm>
          <a:prstGeom prst="rect">
            <a:avLst/>
          </a:prstGeom>
          <a:ln>
            <a:solidFill>
              <a:schemeClr val="accent2"/>
            </a:solidFill>
            <a:miter lim="800000"/>
            <a:headEnd/>
            <a:tailEnd/>
          </a:ln>
        </p:spPr>
        <p:txBody>
          <a:bodyPr/>
          <a:lstStyle/>
          <a:p>
            <a:r>
              <a:rPr lang="en-US" sz="2000"/>
              <a:t>The speed is related to the period in a circular orbit.</a:t>
            </a:r>
            <a:endParaRPr lang="en-US" sz="2000" i="1"/>
          </a:p>
          <a:p>
            <a:pPr lvl="1"/>
            <a:r>
              <a:rPr lang="en-US" sz="1800" i="1"/>
              <a:t>v</a:t>
            </a:r>
            <a:r>
              <a:rPr lang="en-US" sz="1800" baseline="30000"/>
              <a:t>2</a:t>
            </a:r>
            <a:r>
              <a:rPr lang="en-US" sz="1800"/>
              <a:t> = </a:t>
            </a:r>
            <a:r>
              <a:rPr lang="en-US" sz="1800" i="1"/>
              <a:t>GM</a:t>
            </a:r>
            <a:r>
              <a:rPr lang="en-US" sz="1800"/>
              <a:t>/</a:t>
            </a:r>
            <a:r>
              <a:rPr lang="en-US" sz="1800" i="1"/>
              <a:t>r</a:t>
            </a:r>
          </a:p>
          <a:p>
            <a:pPr lvl="1"/>
            <a:r>
              <a:rPr lang="en-US" sz="1800"/>
              <a:t>(2</a:t>
            </a:r>
            <a:r>
              <a:rPr lang="en-US" sz="1800">
                <a:latin typeface="Symbol" pitchFamily="18" charset="2"/>
              </a:rPr>
              <a:t>p</a:t>
            </a:r>
            <a:r>
              <a:rPr lang="en-US" sz="1800" i="1"/>
              <a:t>r</a:t>
            </a:r>
            <a:r>
              <a:rPr lang="en-US" sz="1800"/>
              <a:t>/</a:t>
            </a:r>
            <a:r>
              <a:rPr lang="en-US" sz="1800" i="1"/>
              <a:t>T</a:t>
            </a:r>
            <a:r>
              <a:rPr lang="en-US" sz="1800"/>
              <a:t>)</a:t>
            </a:r>
            <a:r>
              <a:rPr lang="en-US" sz="1800" baseline="30000"/>
              <a:t>2</a:t>
            </a:r>
            <a:r>
              <a:rPr lang="en-US" sz="1800"/>
              <a:t> = </a:t>
            </a:r>
            <a:r>
              <a:rPr lang="en-US" sz="1800" i="1"/>
              <a:t>GM</a:t>
            </a:r>
            <a:r>
              <a:rPr lang="en-US" sz="1800"/>
              <a:t>/</a:t>
            </a:r>
            <a:r>
              <a:rPr lang="en-US" sz="1800" i="1"/>
              <a:t>r</a:t>
            </a:r>
          </a:p>
          <a:p>
            <a:pPr lvl="1"/>
            <a:r>
              <a:rPr lang="en-US" sz="1800" i="1"/>
              <a:t>T</a:t>
            </a:r>
            <a:r>
              <a:rPr lang="en-US" sz="1800" baseline="30000"/>
              <a:t>2</a:t>
            </a:r>
            <a:r>
              <a:rPr lang="en-US" sz="1800"/>
              <a:t> = 4</a:t>
            </a:r>
            <a:r>
              <a:rPr lang="en-US" sz="1800">
                <a:latin typeface="Symbol" pitchFamily="18" charset="2"/>
              </a:rPr>
              <a:t>p</a:t>
            </a:r>
            <a:r>
              <a:rPr lang="en-US" sz="1800" baseline="30000"/>
              <a:t>2</a:t>
            </a:r>
            <a:r>
              <a:rPr lang="en-US" sz="1800" i="1"/>
              <a:t>r</a:t>
            </a:r>
            <a:r>
              <a:rPr lang="en-US" sz="1800" baseline="30000"/>
              <a:t>3</a:t>
            </a:r>
            <a:r>
              <a:rPr lang="en-US" sz="1800" i="1"/>
              <a:t>/GM</a:t>
            </a:r>
            <a:endParaRPr lang="en-US" sz="1800"/>
          </a:p>
          <a:p>
            <a:endParaRPr lang="en-US" sz="2000"/>
          </a:p>
          <a:p>
            <a:r>
              <a:rPr lang="en-US" sz="2000"/>
              <a:t>Larger radius orbit means longer period.</a:t>
            </a:r>
          </a:p>
          <a:p>
            <a:endParaRPr lang="en-US" sz="2000"/>
          </a:p>
          <a:p>
            <a:r>
              <a:rPr lang="en-US" sz="2000"/>
              <a:t>Within an ellipse, a larger semimajor axis also gives a longer period.</a:t>
            </a:r>
          </a:p>
        </p:txBody>
      </p:sp>
      <p:grpSp>
        <p:nvGrpSpPr>
          <p:cNvPr id="41993" name="Group 9"/>
          <p:cNvGrpSpPr>
            <a:grpSpLocks/>
          </p:cNvGrpSpPr>
          <p:nvPr/>
        </p:nvGrpSpPr>
        <p:grpSpPr bwMode="auto">
          <a:xfrm>
            <a:off x="1828800" y="4648200"/>
            <a:ext cx="2438400" cy="1371600"/>
            <a:chOff x="1920" y="2688"/>
            <a:chExt cx="2400" cy="1248"/>
          </a:xfrm>
        </p:grpSpPr>
        <p:sp>
          <p:nvSpPr>
            <p:cNvPr id="41988" name="Oval 4"/>
            <p:cNvSpPr>
              <a:spLocks noChangeArrowheads="1"/>
            </p:cNvSpPr>
            <p:nvPr/>
          </p:nvSpPr>
          <p:spPr bwMode="auto">
            <a:xfrm>
              <a:off x="1920" y="2688"/>
              <a:ext cx="2400" cy="1248"/>
            </a:xfrm>
            <a:prstGeom prst="ellipse">
              <a:avLst/>
            </a:pr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1989" name="Line 5"/>
            <p:cNvSpPr>
              <a:spLocks noChangeShapeType="1"/>
            </p:cNvSpPr>
            <p:nvPr/>
          </p:nvSpPr>
          <p:spPr bwMode="auto">
            <a:xfrm>
              <a:off x="1920" y="3312"/>
              <a:ext cx="1200" cy="0"/>
            </a:xfrm>
            <a:prstGeom prst="line">
              <a:avLst/>
            </a:prstGeom>
            <a:noFill/>
            <a:ln w="28575">
              <a:solidFill>
                <a:schemeClr val="hlink"/>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1990" name="Line 6"/>
            <p:cNvSpPr>
              <a:spLocks noChangeShapeType="1"/>
            </p:cNvSpPr>
            <p:nvPr/>
          </p:nvSpPr>
          <p:spPr bwMode="auto">
            <a:xfrm>
              <a:off x="3120" y="2688"/>
              <a:ext cx="0" cy="624"/>
            </a:xfrm>
            <a:prstGeom prst="line">
              <a:avLst/>
            </a:prstGeom>
            <a:noFill/>
            <a:ln w="28575">
              <a:solidFill>
                <a:schemeClr val="hlink"/>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1991" name="Text Box 7"/>
            <p:cNvSpPr txBox="1">
              <a:spLocks noChangeArrowheads="1"/>
            </p:cNvSpPr>
            <p:nvPr/>
          </p:nvSpPr>
          <p:spPr bwMode="auto">
            <a:xfrm>
              <a:off x="3168" y="2928"/>
              <a:ext cx="193"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i="1">
                  <a:solidFill>
                    <a:srgbClr val="000000"/>
                  </a:solidFill>
                  <a:latin typeface="Times New Roman" pitchFamily="18" charset="0"/>
                </a:rPr>
                <a:t>b</a:t>
              </a:r>
            </a:p>
          </p:txBody>
        </p:sp>
        <p:sp>
          <p:nvSpPr>
            <p:cNvPr id="41992" name="Text Box 8"/>
            <p:cNvSpPr txBox="1">
              <a:spLocks noChangeArrowheads="1"/>
            </p:cNvSpPr>
            <p:nvPr/>
          </p:nvSpPr>
          <p:spPr bwMode="auto">
            <a:xfrm>
              <a:off x="2448" y="3312"/>
              <a:ext cx="192" cy="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i="1">
                  <a:solidFill>
                    <a:srgbClr val="000000"/>
                  </a:solidFill>
                  <a:latin typeface="Times New Roman" pitchFamily="18" charset="0"/>
                </a:rPr>
                <a:t>a</a:t>
              </a:r>
            </a:p>
          </p:txBody>
        </p:sp>
      </p:grpSp>
    </p:spTree>
    <p:extLst>
      <p:ext uri="{BB962C8B-B14F-4D97-AF65-F5344CB8AC3E}">
        <p14:creationId xmlns:p14="http://schemas.microsoft.com/office/powerpoint/2010/main" val="20995284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89377" y="620688"/>
            <a:ext cx="6965245" cy="1202485"/>
          </a:xfrm>
        </p:spPr>
        <p:txBody>
          <a:bodyPr/>
          <a:lstStyle/>
          <a:p>
            <a:r>
              <a:rPr lang="en-US" dirty="0" err="1"/>
              <a:t>Kepler’s</a:t>
            </a:r>
            <a:r>
              <a:rPr lang="en-US" dirty="0"/>
              <a:t> Third Law</a:t>
            </a:r>
          </a:p>
        </p:txBody>
      </p:sp>
      <p:sp>
        <p:nvSpPr>
          <p:cNvPr id="46083" name="Rectangle 3"/>
          <p:cNvSpPr>
            <a:spLocks noGrp="1" noChangeArrowheads="1"/>
          </p:cNvSpPr>
          <p:nvPr>
            <p:ph type="body" idx="1"/>
          </p:nvPr>
        </p:nvSpPr>
        <p:spPr>
          <a:xfrm>
            <a:off x="827584" y="1700808"/>
            <a:ext cx="7478215" cy="3404592"/>
          </a:xfrm>
        </p:spPr>
        <p:txBody>
          <a:bodyPr/>
          <a:lstStyle/>
          <a:p>
            <a:r>
              <a:rPr lang="en-US" dirty="0"/>
              <a:t>The square of a planet’s period is proportional to the cube of the length of the orbit’s </a:t>
            </a:r>
            <a:r>
              <a:rPr lang="en-US" dirty="0" err="1"/>
              <a:t>semimajor</a:t>
            </a:r>
            <a:r>
              <a:rPr lang="en-US" dirty="0"/>
              <a:t> axis.</a:t>
            </a:r>
          </a:p>
          <a:p>
            <a:pPr lvl="1"/>
            <a:r>
              <a:rPr lang="en-US" i="1" dirty="0"/>
              <a:t>T</a:t>
            </a:r>
            <a:r>
              <a:rPr lang="en-US" baseline="30000" dirty="0"/>
              <a:t>2</a:t>
            </a:r>
            <a:r>
              <a:rPr lang="en-US" dirty="0"/>
              <a:t>/</a:t>
            </a:r>
            <a:r>
              <a:rPr lang="en-US" i="1" dirty="0"/>
              <a:t>a</a:t>
            </a:r>
            <a:r>
              <a:rPr lang="en-US" baseline="30000" dirty="0"/>
              <a:t>3</a:t>
            </a:r>
            <a:r>
              <a:rPr lang="en-US" dirty="0"/>
              <a:t> = constant</a:t>
            </a:r>
          </a:p>
          <a:p>
            <a:pPr lvl="1"/>
            <a:r>
              <a:rPr lang="en-US" dirty="0"/>
              <a:t>The constant is the same for all objects orbiting the Sun</a:t>
            </a:r>
          </a:p>
        </p:txBody>
      </p:sp>
      <p:sp>
        <p:nvSpPr>
          <p:cNvPr id="46084" name="Oval 4"/>
          <p:cNvSpPr>
            <a:spLocks noChangeArrowheads="1"/>
          </p:cNvSpPr>
          <p:nvPr/>
        </p:nvSpPr>
        <p:spPr bwMode="auto">
          <a:xfrm>
            <a:off x="2767093" y="3810000"/>
            <a:ext cx="3581400" cy="2286000"/>
          </a:xfrm>
          <a:prstGeom prst="ellipse">
            <a:avLst/>
          </a:prstGeom>
          <a:noFill/>
          <a:ln w="1905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6085" name="Line 5"/>
          <p:cNvSpPr>
            <a:spLocks noChangeShapeType="1"/>
          </p:cNvSpPr>
          <p:nvPr/>
        </p:nvSpPr>
        <p:spPr bwMode="auto">
          <a:xfrm>
            <a:off x="4572000" y="4953000"/>
            <a:ext cx="1752600" cy="0"/>
          </a:xfrm>
          <a:prstGeom prst="line">
            <a:avLst/>
          </a:prstGeom>
          <a:noFill/>
          <a:ln w="28575">
            <a:solidFill>
              <a:schemeClr val="accent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6086" name="Oval 6"/>
          <p:cNvSpPr>
            <a:spLocks noChangeArrowheads="1"/>
          </p:cNvSpPr>
          <p:nvPr/>
        </p:nvSpPr>
        <p:spPr bwMode="auto">
          <a:xfrm>
            <a:off x="6248400" y="4876800"/>
            <a:ext cx="152400" cy="152400"/>
          </a:xfrm>
          <a:prstGeom prst="ellipse">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6087" name="Text Box 7"/>
          <p:cNvSpPr txBox="1">
            <a:spLocks noChangeArrowheads="1"/>
          </p:cNvSpPr>
          <p:nvPr/>
        </p:nvSpPr>
        <p:spPr bwMode="auto">
          <a:xfrm>
            <a:off x="4267200" y="4648200"/>
            <a:ext cx="1943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solidFill>
                  <a:srgbClr val="000000"/>
                </a:solidFill>
              </a:rPr>
              <a:t>semimajor axis</a:t>
            </a:r>
            <a:r>
              <a:rPr lang="en-US">
                <a:solidFill>
                  <a:srgbClr val="000000"/>
                </a:solidFill>
                <a:latin typeface="Times New Roman" pitchFamily="18" charset="0"/>
              </a:rPr>
              <a:t>: </a:t>
            </a:r>
            <a:r>
              <a:rPr lang="en-US" i="1">
                <a:solidFill>
                  <a:srgbClr val="000000"/>
                </a:solidFill>
                <a:latin typeface="Times New Roman" pitchFamily="18" charset="0"/>
              </a:rPr>
              <a:t>a</a:t>
            </a:r>
            <a:endParaRPr lang="en-US" sz="2400" i="1">
              <a:solidFill>
                <a:srgbClr val="000000"/>
              </a:solidFill>
              <a:latin typeface="Times New Roman" pitchFamily="18" charset="0"/>
            </a:endParaRPr>
          </a:p>
        </p:txBody>
      </p:sp>
      <p:sp>
        <p:nvSpPr>
          <p:cNvPr id="46088" name="Line 8"/>
          <p:cNvSpPr>
            <a:spLocks noChangeShapeType="1"/>
          </p:cNvSpPr>
          <p:nvPr/>
        </p:nvSpPr>
        <p:spPr bwMode="auto">
          <a:xfrm flipH="1" flipV="1">
            <a:off x="6324600" y="4343400"/>
            <a:ext cx="76200" cy="457200"/>
          </a:xfrm>
          <a:prstGeom prst="line">
            <a:avLst/>
          </a:prstGeom>
          <a:noFill/>
          <a:ln w="28575">
            <a:solidFill>
              <a:schemeClr val="hlink"/>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s-CL" sz="2400">
              <a:solidFill>
                <a:srgbClr val="000000"/>
              </a:solidFill>
              <a:latin typeface="Times New Roman" pitchFamily="18" charset="0"/>
            </a:endParaRPr>
          </a:p>
        </p:txBody>
      </p:sp>
      <p:sp>
        <p:nvSpPr>
          <p:cNvPr id="46089" name="Text Box 9"/>
          <p:cNvSpPr txBox="1">
            <a:spLocks noChangeArrowheads="1"/>
          </p:cNvSpPr>
          <p:nvPr/>
        </p:nvSpPr>
        <p:spPr bwMode="auto">
          <a:xfrm>
            <a:off x="6400800" y="4265613"/>
            <a:ext cx="1809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dirty="0">
                <a:solidFill>
                  <a:srgbClr val="000000"/>
                </a:solidFill>
              </a:rPr>
              <a:t>direction of orbit</a:t>
            </a:r>
            <a:endParaRPr lang="en-US" sz="2400" dirty="0">
              <a:solidFill>
                <a:srgbClr val="000000"/>
              </a:solidFill>
            </a:endParaRPr>
          </a:p>
        </p:txBody>
      </p:sp>
      <p:sp>
        <p:nvSpPr>
          <p:cNvPr id="46090" name="Text Box 10"/>
          <p:cNvSpPr txBox="1">
            <a:spLocks noChangeArrowheads="1"/>
          </p:cNvSpPr>
          <p:nvPr/>
        </p:nvSpPr>
        <p:spPr bwMode="auto">
          <a:xfrm>
            <a:off x="842578" y="4553248"/>
            <a:ext cx="19245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ct val="0"/>
              </a:spcBef>
              <a:spcAft>
                <a:spcPct val="0"/>
              </a:spcAft>
            </a:pPr>
            <a:r>
              <a:rPr lang="en-US" dirty="0">
                <a:solidFill>
                  <a:srgbClr val="000000"/>
                </a:solidFill>
              </a:rPr>
              <a:t>The time for one orbit is one period:</a:t>
            </a:r>
            <a:r>
              <a:rPr lang="en-US" dirty="0">
                <a:solidFill>
                  <a:srgbClr val="000000"/>
                </a:solidFill>
                <a:latin typeface="Times New Roman" pitchFamily="18" charset="0"/>
              </a:rPr>
              <a:t> </a:t>
            </a:r>
            <a:r>
              <a:rPr lang="en-US" i="1" dirty="0">
                <a:solidFill>
                  <a:srgbClr val="000000"/>
                </a:solidFill>
                <a:latin typeface="Times New Roman" pitchFamily="18" charset="0"/>
              </a:rPr>
              <a:t>T</a:t>
            </a:r>
            <a:endParaRPr lang="en-US" sz="2400" i="1" dirty="0">
              <a:solidFill>
                <a:srgbClr val="000000"/>
              </a:solidFill>
              <a:latin typeface="Times New Roman" pitchFamily="18" charset="0"/>
            </a:endParaRPr>
          </a:p>
        </p:txBody>
      </p:sp>
    </p:spTree>
    <p:extLst>
      <p:ext uri="{BB962C8B-B14F-4D97-AF65-F5344CB8AC3E}">
        <p14:creationId xmlns:p14="http://schemas.microsoft.com/office/powerpoint/2010/main" val="11498169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755576" y="620688"/>
            <a:ext cx="7704856"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50000"/>
              </a:spcAft>
            </a:pPr>
            <a:endParaRPr lang="en-GB" sz="2400" dirty="0" smtClean="0">
              <a:solidFill>
                <a:schemeClr val="tx1"/>
              </a:solidFill>
            </a:endParaRPr>
          </a:p>
          <a:p>
            <a:pPr eaLnBrk="1" fontAlgn="base" hangingPunct="1">
              <a:spcBef>
                <a:spcPct val="0"/>
              </a:spcBef>
              <a:spcAft>
                <a:spcPct val="50000"/>
              </a:spcAft>
            </a:pPr>
            <a:endParaRPr lang="en-GB" sz="2400" dirty="0">
              <a:solidFill>
                <a:schemeClr val="tx1"/>
              </a:solidFill>
            </a:endParaRPr>
          </a:p>
          <a:p>
            <a:pPr eaLnBrk="1" fontAlgn="base" hangingPunct="1">
              <a:spcBef>
                <a:spcPct val="0"/>
              </a:spcBef>
              <a:spcAft>
                <a:spcPct val="50000"/>
              </a:spcAft>
            </a:pPr>
            <a:r>
              <a:rPr lang="en-GB" sz="2400" dirty="0" smtClean="0">
                <a:solidFill>
                  <a:schemeClr val="tx1"/>
                </a:solidFill>
              </a:rPr>
              <a:t>This </a:t>
            </a:r>
            <a:r>
              <a:rPr lang="en-GB" sz="2400" dirty="0">
                <a:solidFill>
                  <a:schemeClr val="tx1"/>
                </a:solidFill>
              </a:rPr>
              <a:t>law relates the time period ‘T’ of a planet’s orbit (its ‘year’) to the distance ‘r’ from the star it is attracted to, e.g. for Earth orbiting the Sun. </a:t>
            </a:r>
          </a:p>
          <a:p>
            <a:pPr eaLnBrk="1" fontAlgn="base" hangingPunct="1">
              <a:spcBef>
                <a:spcPct val="0"/>
              </a:spcBef>
              <a:spcAft>
                <a:spcPct val="50000"/>
              </a:spcAft>
            </a:pPr>
            <a:r>
              <a:rPr lang="en-GB" sz="2400" dirty="0">
                <a:solidFill>
                  <a:schemeClr val="tx1"/>
                </a:solidFill>
              </a:rPr>
              <a:t>We know that the force between the two bodies is…</a:t>
            </a:r>
          </a:p>
          <a:p>
            <a:pPr eaLnBrk="1" fontAlgn="base" hangingPunct="1">
              <a:spcBef>
                <a:spcPct val="0"/>
              </a:spcBef>
              <a:spcAft>
                <a:spcPct val="50000"/>
              </a:spcAft>
            </a:pPr>
            <a:endParaRPr lang="en-GB" dirty="0">
              <a:solidFill>
                <a:schemeClr val="tx1"/>
              </a:solidFill>
            </a:endParaRPr>
          </a:p>
          <a:p>
            <a:pPr eaLnBrk="1" fontAlgn="base" hangingPunct="1">
              <a:spcBef>
                <a:spcPct val="0"/>
              </a:spcBef>
              <a:spcAft>
                <a:spcPct val="50000"/>
              </a:spcAft>
            </a:pPr>
            <a:endParaRPr lang="en-GB" dirty="0">
              <a:solidFill>
                <a:schemeClr val="tx1"/>
              </a:solidFill>
            </a:endParaRPr>
          </a:p>
          <a:p>
            <a:pPr eaLnBrk="1" fontAlgn="base" hangingPunct="1">
              <a:spcBef>
                <a:spcPct val="0"/>
              </a:spcBef>
              <a:spcAft>
                <a:spcPct val="50000"/>
              </a:spcAft>
            </a:pPr>
            <a:endParaRPr lang="en-GB" dirty="0">
              <a:solidFill>
                <a:schemeClr val="tx1"/>
              </a:solidFill>
            </a:endParaRPr>
          </a:p>
          <a:p>
            <a:pPr eaLnBrk="1" fontAlgn="base" hangingPunct="1">
              <a:spcBef>
                <a:spcPct val="0"/>
              </a:spcBef>
              <a:spcAft>
                <a:spcPct val="50000"/>
              </a:spcAft>
            </a:pPr>
            <a:endParaRPr lang="en-GB" dirty="0">
              <a:solidFill>
                <a:schemeClr val="tx1"/>
              </a:solidFill>
            </a:endParaRPr>
          </a:p>
          <a:p>
            <a:pPr eaLnBrk="1" fontAlgn="base" hangingPunct="1">
              <a:spcBef>
                <a:spcPct val="0"/>
              </a:spcBef>
              <a:spcAft>
                <a:spcPct val="50000"/>
              </a:spcAft>
            </a:pPr>
            <a:endParaRPr lang="en-GB" dirty="0">
              <a:solidFill>
                <a:schemeClr val="tx1"/>
              </a:solidFill>
            </a:endParaRPr>
          </a:p>
          <a:p>
            <a:pPr eaLnBrk="1" fontAlgn="base" hangingPunct="1">
              <a:spcBef>
                <a:spcPct val="0"/>
              </a:spcBef>
              <a:spcAft>
                <a:spcPct val="50000"/>
              </a:spcAft>
            </a:pPr>
            <a:endParaRPr lang="en-GB" dirty="0">
              <a:solidFill>
                <a:srgbClr val="FFFFFF"/>
              </a:solidFill>
            </a:endParaRPr>
          </a:p>
          <a:p>
            <a:pPr eaLnBrk="1" fontAlgn="base" hangingPunct="1">
              <a:spcBef>
                <a:spcPct val="0"/>
              </a:spcBef>
              <a:spcAft>
                <a:spcPct val="50000"/>
              </a:spcAft>
            </a:pPr>
            <a:endParaRPr lang="en-GB" dirty="0">
              <a:solidFill>
                <a:srgbClr val="FFFFFF"/>
              </a:solidFill>
            </a:endParaRPr>
          </a:p>
          <a:p>
            <a:pPr eaLnBrk="1" fontAlgn="base" hangingPunct="1">
              <a:spcBef>
                <a:spcPct val="0"/>
              </a:spcBef>
              <a:spcAft>
                <a:spcPct val="50000"/>
              </a:spcAft>
            </a:pPr>
            <a:endParaRPr lang="en-GB" dirty="0">
              <a:solidFill>
                <a:srgbClr val="FFFFFF"/>
              </a:solidFill>
            </a:endParaRPr>
          </a:p>
          <a:p>
            <a:pPr eaLnBrk="1" fontAlgn="base" hangingPunct="1">
              <a:spcBef>
                <a:spcPct val="0"/>
              </a:spcBef>
              <a:spcAft>
                <a:spcPct val="50000"/>
              </a:spcAft>
            </a:pPr>
            <a:r>
              <a:rPr lang="en-GB" dirty="0">
                <a:solidFill>
                  <a:srgbClr val="FFFFFF"/>
                </a:solidFill>
              </a:rPr>
              <a:t>						</a:t>
            </a:r>
          </a:p>
          <a:p>
            <a:pPr eaLnBrk="1" fontAlgn="base" hangingPunct="1">
              <a:spcBef>
                <a:spcPct val="0"/>
              </a:spcBef>
              <a:spcAft>
                <a:spcPct val="50000"/>
              </a:spcAft>
            </a:pPr>
            <a:endParaRPr lang="en-GB" dirty="0">
              <a:solidFill>
                <a:srgbClr val="FFFFFF"/>
              </a:solidFill>
            </a:endParaRPr>
          </a:p>
          <a:p>
            <a:pPr eaLnBrk="1" fontAlgn="base" hangingPunct="1">
              <a:spcBef>
                <a:spcPct val="0"/>
              </a:spcBef>
              <a:spcAft>
                <a:spcPct val="50000"/>
              </a:spcAft>
            </a:pPr>
            <a:endParaRPr lang="en-GB" dirty="0">
              <a:solidFill>
                <a:srgbClr val="FFFFFF"/>
              </a:solidFill>
            </a:endParaRPr>
          </a:p>
          <a:p>
            <a:pPr eaLnBrk="1" fontAlgn="base" hangingPunct="1">
              <a:spcBef>
                <a:spcPct val="0"/>
              </a:spcBef>
              <a:spcAft>
                <a:spcPct val="0"/>
              </a:spcAft>
            </a:pPr>
            <a:endParaRPr lang="en-GB" dirty="0">
              <a:solidFill>
                <a:srgbClr val="FFFFFF"/>
              </a:solidFill>
            </a:endParaRPr>
          </a:p>
          <a:p>
            <a:pPr eaLnBrk="1" fontAlgn="base" hangingPunct="1">
              <a:spcBef>
                <a:spcPct val="0"/>
              </a:spcBef>
              <a:spcAft>
                <a:spcPct val="0"/>
              </a:spcAft>
            </a:pPr>
            <a:endParaRPr lang="en-GB" dirty="0">
              <a:solidFill>
                <a:srgbClr val="FFFFFF"/>
              </a:solidFill>
            </a:endParaRPr>
          </a:p>
        </p:txBody>
      </p:sp>
      <p:sp>
        <p:nvSpPr>
          <p:cNvPr id="3" name="TextBox 2"/>
          <p:cNvSpPr txBox="1">
            <a:spLocks noChangeArrowheads="1"/>
          </p:cNvSpPr>
          <p:nvPr/>
        </p:nvSpPr>
        <p:spPr bwMode="auto">
          <a:xfrm>
            <a:off x="755576" y="4581128"/>
            <a:ext cx="77048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50000"/>
              </a:spcBef>
              <a:spcAft>
                <a:spcPct val="0"/>
              </a:spcAft>
            </a:pPr>
            <a:r>
              <a:rPr lang="en-GB" sz="2400" dirty="0">
                <a:solidFill>
                  <a:schemeClr val="tx1"/>
                </a:solidFill>
              </a:rPr>
              <a:t>We also know that the centripetal force acting on a body in circular motion is given by…</a:t>
            </a:r>
            <a:endParaRPr lang="en-US" sz="2400" dirty="0">
              <a:solidFill>
                <a:schemeClr val="tx1"/>
              </a:solidFill>
            </a:endParaRPr>
          </a:p>
        </p:txBody>
      </p:sp>
      <p:sp>
        <p:nvSpPr>
          <p:cNvPr id="5" name="Text Box 4"/>
          <p:cNvSpPr txBox="1">
            <a:spLocks noChangeArrowheads="1"/>
          </p:cNvSpPr>
          <p:nvPr/>
        </p:nvSpPr>
        <p:spPr bwMode="auto">
          <a:xfrm>
            <a:off x="2268538" y="3716338"/>
            <a:ext cx="21209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dirty="0">
                <a:solidFill>
                  <a:schemeClr val="tx1"/>
                </a:solidFill>
              </a:rPr>
              <a:t>F = </a:t>
            </a:r>
            <a:r>
              <a:rPr lang="en-US" u="sng" dirty="0" err="1">
                <a:solidFill>
                  <a:schemeClr val="tx1"/>
                </a:solidFill>
              </a:rPr>
              <a:t>GMm</a:t>
            </a:r>
            <a:r>
              <a:rPr lang="en-US" dirty="0">
                <a:solidFill>
                  <a:schemeClr val="tx1"/>
                </a:solidFill>
              </a:rPr>
              <a:t>	  	r</a:t>
            </a:r>
            <a:r>
              <a:rPr lang="en-US" baseline="30000" dirty="0">
                <a:solidFill>
                  <a:schemeClr val="tx1"/>
                </a:solidFill>
              </a:rPr>
              <a:t>2</a:t>
            </a:r>
          </a:p>
        </p:txBody>
      </p:sp>
      <p:sp>
        <p:nvSpPr>
          <p:cNvPr id="6" name="Text Box 8"/>
          <p:cNvSpPr txBox="1">
            <a:spLocks noChangeArrowheads="1"/>
          </p:cNvSpPr>
          <p:nvPr/>
        </p:nvSpPr>
        <p:spPr bwMode="auto">
          <a:xfrm>
            <a:off x="2364249" y="5412125"/>
            <a:ext cx="292783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dirty="0">
                <a:solidFill>
                  <a:schemeClr val="tx1"/>
                </a:solidFill>
              </a:rPr>
              <a:t>F = m</a:t>
            </a:r>
            <a:r>
              <a:rPr lang="el-GR" dirty="0">
                <a:solidFill>
                  <a:schemeClr val="tx1"/>
                </a:solidFill>
                <a:cs typeface="Arial" charset="0"/>
              </a:rPr>
              <a:t>ω</a:t>
            </a:r>
            <a:r>
              <a:rPr lang="en-US" baseline="30000" dirty="0">
                <a:solidFill>
                  <a:schemeClr val="tx1"/>
                </a:solidFill>
              </a:rPr>
              <a:t>2</a:t>
            </a:r>
            <a:r>
              <a:rPr lang="en-US" dirty="0">
                <a:solidFill>
                  <a:schemeClr val="tx1"/>
                </a:solidFill>
              </a:rPr>
              <a:t>r   = </a:t>
            </a:r>
            <a:r>
              <a:rPr lang="en-US" u="sng" dirty="0">
                <a:solidFill>
                  <a:schemeClr val="tx1"/>
                </a:solidFill>
              </a:rPr>
              <a:t>mv</a:t>
            </a:r>
            <a:r>
              <a:rPr lang="en-US" u="sng" baseline="30000" dirty="0">
                <a:solidFill>
                  <a:schemeClr val="tx1"/>
                </a:solidFill>
              </a:rPr>
              <a:t>2</a:t>
            </a:r>
          </a:p>
          <a:p>
            <a:pPr eaLnBrk="1" fontAlgn="base" hangingPunct="1">
              <a:spcBef>
                <a:spcPct val="0"/>
              </a:spcBef>
              <a:spcAft>
                <a:spcPct val="0"/>
              </a:spcAft>
            </a:pPr>
            <a:r>
              <a:rPr lang="en-US" baseline="30000" dirty="0">
                <a:solidFill>
                  <a:schemeClr val="tx1"/>
                </a:solidFill>
              </a:rPr>
              <a:t>		</a:t>
            </a:r>
            <a:r>
              <a:rPr lang="en-US" dirty="0">
                <a:solidFill>
                  <a:schemeClr val="tx1"/>
                </a:solidFill>
              </a:rPr>
              <a:t>    </a:t>
            </a:r>
            <a:r>
              <a:rPr lang="en-US" dirty="0" smtClean="0">
                <a:solidFill>
                  <a:schemeClr val="tx1"/>
                </a:solidFill>
              </a:rPr>
              <a:t> </a:t>
            </a:r>
            <a:r>
              <a:rPr lang="en-US" dirty="0" smtClean="0">
                <a:solidFill>
                  <a:schemeClr val="tx1"/>
                </a:solidFill>
              </a:rPr>
              <a:t>r       </a:t>
            </a:r>
            <a:endParaRPr lang="en-US" dirty="0">
              <a:solidFill>
                <a:schemeClr val="tx1"/>
              </a:solidFill>
            </a:endParaRPr>
          </a:p>
        </p:txBody>
      </p:sp>
      <p:sp>
        <p:nvSpPr>
          <p:cNvPr id="7" name="Rectangle 2"/>
          <p:cNvSpPr txBox="1">
            <a:spLocks noChangeArrowheads="1"/>
          </p:cNvSpPr>
          <p:nvPr/>
        </p:nvSpPr>
        <p:spPr>
          <a:xfrm>
            <a:off x="1089377" y="620688"/>
            <a:ext cx="6965245" cy="120248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mtClean="0"/>
              <a:t>Kepler’s Third Law</a:t>
            </a:r>
            <a:endParaRPr lang="en-US" dirty="0"/>
          </a:p>
        </p:txBody>
      </p:sp>
    </p:spTree>
    <p:extLst>
      <p:ext uri="{BB962C8B-B14F-4D97-AF65-F5344CB8AC3E}">
        <p14:creationId xmlns:p14="http://schemas.microsoft.com/office/powerpoint/2010/main" val="11182316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normAutofit lnSpcReduction="10000"/>
          </a:bodyPr>
          <a:lstStyle/>
          <a:p>
            <a:r>
              <a:rPr lang="en-US" dirty="0" err="1"/>
              <a:t>analyse</a:t>
            </a:r>
            <a:r>
              <a:rPr lang="en-US" dirty="0"/>
              <a:t> circular orbits in inverse square law fields by relating the gravitational force to the centripetal acceleration it causes. </a:t>
            </a:r>
            <a:endParaRPr lang="en-US" dirty="0" smtClean="0"/>
          </a:p>
          <a:p>
            <a:r>
              <a:rPr lang="en-US" dirty="0"/>
              <a:t>The relation </a:t>
            </a:r>
            <a:r>
              <a:rPr lang="en-US" i="1" dirty="0"/>
              <a:t>T</a:t>
            </a:r>
            <a:r>
              <a:rPr lang="en-US" baseline="30000" dirty="0"/>
              <a:t>2 </a:t>
            </a:r>
            <a:r>
              <a:rPr lang="el-GR" dirty="0" smtClean="0"/>
              <a:t>α</a:t>
            </a:r>
            <a:r>
              <a:rPr lang="en-US" dirty="0" smtClean="0"/>
              <a:t> </a:t>
            </a:r>
            <a:r>
              <a:rPr lang="en-US" i="1" dirty="0"/>
              <a:t>d</a:t>
            </a:r>
            <a:r>
              <a:rPr lang="en-US" baseline="30000" dirty="0"/>
              <a:t>3 </a:t>
            </a:r>
            <a:r>
              <a:rPr lang="en-US" dirty="0"/>
              <a:t>should be derived. </a:t>
            </a:r>
          </a:p>
          <a:p>
            <a:r>
              <a:rPr lang="en-US" dirty="0"/>
              <a:t>show an understanding of geostationary orbits and their application </a:t>
            </a:r>
            <a:endParaRPr lang="en-US" dirty="0" smtClean="0"/>
          </a:p>
          <a:p>
            <a:r>
              <a:rPr lang="en-US" dirty="0"/>
              <a:t>Students should appreciate the </a:t>
            </a:r>
            <a:r>
              <a:rPr lang="en-US" dirty="0" smtClean="0"/>
              <a:t>west to east </a:t>
            </a:r>
            <a:r>
              <a:rPr lang="en-US" dirty="0"/>
              <a:t>nature of the equatorial orbit as well as the period of rotation. 	</a:t>
            </a:r>
          </a:p>
          <a:p>
            <a:pPr marL="0" indent="0">
              <a:buNone/>
            </a:pPr>
            <a:endParaRPr lang="en-US" dirty="0"/>
          </a:p>
          <a:p>
            <a:endParaRPr lang="es-CL" dirty="0"/>
          </a:p>
        </p:txBody>
      </p:sp>
    </p:spTree>
    <p:extLst>
      <p:ext uri="{BB962C8B-B14F-4D97-AF65-F5344CB8AC3E}">
        <p14:creationId xmlns:p14="http://schemas.microsoft.com/office/powerpoint/2010/main" val="2911877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755576" y="692696"/>
            <a:ext cx="7632848"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50000"/>
              </a:spcAft>
            </a:pPr>
            <a:r>
              <a:rPr lang="en-GB" sz="2400" dirty="0">
                <a:solidFill>
                  <a:schemeClr val="tx1"/>
                </a:solidFill>
              </a:rPr>
              <a:t>So equating gives...</a:t>
            </a:r>
          </a:p>
          <a:p>
            <a:pPr eaLnBrk="1" fontAlgn="base" hangingPunct="1">
              <a:spcBef>
                <a:spcPct val="0"/>
              </a:spcBef>
              <a:spcAft>
                <a:spcPct val="50000"/>
              </a:spcAft>
            </a:pPr>
            <a:endParaRPr lang="en-GB" sz="2400" dirty="0">
              <a:solidFill>
                <a:schemeClr val="tx1"/>
              </a:solidFill>
            </a:endParaRPr>
          </a:p>
          <a:p>
            <a:pPr eaLnBrk="1" fontAlgn="base" hangingPunct="1">
              <a:spcBef>
                <a:spcPct val="0"/>
              </a:spcBef>
              <a:spcAft>
                <a:spcPct val="50000"/>
              </a:spcAft>
            </a:pPr>
            <a:endParaRPr lang="en-GB" sz="2400" dirty="0">
              <a:solidFill>
                <a:schemeClr val="tx1"/>
              </a:solidFill>
            </a:endParaRPr>
          </a:p>
          <a:p>
            <a:pPr eaLnBrk="1" fontAlgn="base" hangingPunct="1">
              <a:spcBef>
                <a:spcPct val="0"/>
              </a:spcBef>
              <a:spcAft>
                <a:spcPct val="50000"/>
              </a:spcAft>
            </a:pPr>
            <a:endParaRPr lang="en-GB" sz="2400" dirty="0">
              <a:solidFill>
                <a:schemeClr val="tx1"/>
              </a:solidFill>
            </a:endParaRPr>
          </a:p>
          <a:p>
            <a:pPr eaLnBrk="1" fontAlgn="base" hangingPunct="1">
              <a:spcBef>
                <a:spcPct val="0"/>
              </a:spcBef>
              <a:spcAft>
                <a:spcPct val="50000"/>
              </a:spcAft>
            </a:pPr>
            <a:r>
              <a:rPr lang="en-GB" sz="2400" dirty="0">
                <a:solidFill>
                  <a:schemeClr val="tx1"/>
                </a:solidFill>
              </a:rPr>
              <a:t>However, the angular speed </a:t>
            </a:r>
            <a:r>
              <a:rPr lang="el-GR" sz="2400" dirty="0">
                <a:solidFill>
                  <a:schemeClr val="tx1"/>
                </a:solidFill>
              </a:rPr>
              <a:t>ω</a:t>
            </a:r>
            <a:r>
              <a:rPr lang="en-US" sz="2400" dirty="0">
                <a:solidFill>
                  <a:schemeClr val="tx1"/>
                </a:solidFill>
              </a:rPr>
              <a:t> </a:t>
            </a:r>
            <a:r>
              <a:rPr lang="en-GB" sz="2400" dirty="0">
                <a:solidFill>
                  <a:schemeClr val="tx1"/>
                </a:solidFill>
              </a:rPr>
              <a:t>is the angle (in radians) per unit time. So in one orbit, the angle is 2</a:t>
            </a:r>
            <a:r>
              <a:rPr lang="el-GR" sz="2400" dirty="0">
                <a:solidFill>
                  <a:schemeClr val="tx1"/>
                </a:solidFill>
                <a:cs typeface="Arial" charset="0"/>
              </a:rPr>
              <a:t>π</a:t>
            </a:r>
            <a:r>
              <a:rPr lang="en-US" sz="2400" dirty="0">
                <a:solidFill>
                  <a:schemeClr val="tx1"/>
                </a:solidFill>
                <a:cs typeface="Arial" charset="0"/>
              </a:rPr>
              <a:t> and the time is the time period T.</a:t>
            </a:r>
            <a:r>
              <a:rPr lang="en-GB" sz="2400" dirty="0">
                <a:solidFill>
                  <a:schemeClr val="tx1"/>
                </a:solidFill>
              </a:rPr>
              <a:t>   </a:t>
            </a:r>
            <a:r>
              <a:rPr lang="el-GR" sz="2400" dirty="0">
                <a:solidFill>
                  <a:schemeClr val="tx1"/>
                </a:solidFill>
              </a:rPr>
              <a:t>ω</a:t>
            </a:r>
            <a:r>
              <a:rPr lang="en-GB" sz="2400" dirty="0">
                <a:solidFill>
                  <a:schemeClr val="tx1"/>
                </a:solidFill>
              </a:rPr>
              <a:t> </a:t>
            </a:r>
            <a:r>
              <a:rPr lang="en-US" sz="2400" dirty="0">
                <a:solidFill>
                  <a:schemeClr val="tx1"/>
                </a:solidFill>
              </a:rPr>
              <a:t>= 2</a:t>
            </a:r>
            <a:r>
              <a:rPr lang="el-GR" sz="2400" dirty="0">
                <a:solidFill>
                  <a:schemeClr val="tx1"/>
                </a:solidFill>
              </a:rPr>
              <a:t>π</a:t>
            </a:r>
            <a:r>
              <a:rPr lang="en-US" sz="2400" dirty="0">
                <a:solidFill>
                  <a:schemeClr val="tx1"/>
                </a:solidFill>
              </a:rPr>
              <a:t> / T</a:t>
            </a:r>
            <a:endParaRPr lang="en-GB" sz="2400" dirty="0">
              <a:solidFill>
                <a:schemeClr val="tx1"/>
              </a:solidFill>
            </a:endParaRPr>
          </a:p>
        </p:txBody>
      </p:sp>
      <p:sp>
        <p:nvSpPr>
          <p:cNvPr id="5" name="Text Box 4"/>
          <p:cNvSpPr txBox="1">
            <a:spLocks noChangeArrowheads="1"/>
          </p:cNvSpPr>
          <p:nvPr/>
        </p:nvSpPr>
        <p:spPr bwMode="auto">
          <a:xfrm>
            <a:off x="3635375" y="908050"/>
            <a:ext cx="2449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dirty="0">
                <a:solidFill>
                  <a:schemeClr val="tx1"/>
                </a:solidFill>
              </a:rPr>
              <a:t>m</a:t>
            </a:r>
            <a:r>
              <a:rPr lang="el-GR" dirty="0">
                <a:solidFill>
                  <a:schemeClr val="tx1"/>
                </a:solidFill>
              </a:rPr>
              <a:t>ω</a:t>
            </a:r>
            <a:r>
              <a:rPr lang="en-US" baseline="30000" dirty="0">
                <a:solidFill>
                  <a:schemeClr val="tx1"/>
                </a:solidFill>
              </a:rPr>
              <a:t>2</a:t>
            </a:r>
            <a:r>
              <a:rPr lang="en-US" dirty="0">
                <a:solidFill>
                  <a:schemeClr val="tx1"/>
                </a:solidFill>
              </a:rPr>
              <a:t>r = </a:t>
            </a:r>
            <a:r>
              <a:rPr lang="en-US" u="sng" dirty="0" err="1">
                <a:solidFill>
                  <a:schemeClr val="tx1"/>
                </a:solidFill>
              </a:rPr>
              <a:t>GMm</a:t>
            </a:r>
            <a:r>
              <a:rPr lang="en-US" dirty="0">
                <a:solidFill>
                  <a:schemeClr val="tx1"/>
                </a:solidFill>
              </a:rPr>
              <a:t>	       r</a:t>
            </a:r>
            <a:r>
              <a:rPr lang="en-US" baseline="30000" dirty="0">
                <a:solidFill>
                  <a:schemeClr val="tx1"/>
                </a:solidFill>
              </a:rPr>
              <a:t>2</a:t>
            </a:r>
          </a:p>
        </p:txBody>
      </p:sp>
      <p:sp>
        <p:nvSpPr>
          <p:cNvPr id="44036" name="Text Box 4"/>
          <p:cNvSpPr txBox="1">
            <a:spLocks noChangeArrowheads="1"/>
          </p:cNvSpPr>
          <p:nvPr/>
        </p:nvSpPr>
        <p:spPr bwMode="auto">
          <a:xfrm>
            <a:off x="796008" y="1773238"/>
            <a:ext cx="266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50000"/>
              </a:spcBef>
              <a:spcAft>
                <a:spcPct val="0"/>
              </a:spcAft>
            </a:pPr>
            <a:r>
              <a:rPr lang="en-US" sz="2400" dirty="0">
                <a:solidFill>
                  <a:schemeClr val="tx1"/>
                </a:solidFill>
              </a:rPr>
              <a:t>Rearranging…</a:t>
            </a:r>
          </a:p>
        </p:txBody>
      </p:sp>
      <p:sp>
        <p:nvSpPr>
          <p:cNvPr id="2" name="Text Box 4"/>
          <p:cNvSpPr txBox="1">
            <a:spLocks noChangeArrowheads="1"/>
          </p:cNvSpPr>
          <p:nvPr/>
        </p:nvSpPr>
        <p:spPr bwMode="auto">
          <a:xfrm>
            <a:off x="3785281" y="4194820"/>
            <a:ext cx="28797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u="sng" dirty="0">
                <a:solidFill>
                  <a:schemeClr val="tx1"/>
                </a:solidFill>
              </a:rPr>
              <a:t>4</a:t>
            </a:r>
            <a:r>
              <a:rPr lang="el-GR" u="sng" dirty="0">
                <a:solidFill>
                  <a:schemeClr val="tx1"/>
                </a:solidFill>
              </a:rPr>
              <a:t>π</a:t>
            </a:r>
            <a:r>
              <a:rPr lang="en-US" u="sng" baseline="30000" dirty="0">
                <a:solidFill>
                  <a:schemeClr val="tx1"/>
                </a:solidFill>
              </a:rPr>
              <a:t>2</a:t>
            </a:r>
            <a:r>
              <a:rPr lang="en-US" dirty="0">
                <a:solidFill>
                  <a:schemeClr val="tx1"/>
                </a:solidFill>
              </a:rPr>
              <a:t> = </a:t>
            </a:r>
            <a:r>
              <a:rPr lang="en-US" u="sng" dirty="0">
                <a:solidFill>
                  <a:schemeClr val="tx1"/>
                </a:solidFill>
              </a:rPr>
              <a:t>GM</a:t>
            </a:r>
          </a:p>
          <a:p>
            <a:pPr eaLnBrk="1" fontAlgn="base" hangingPunct="1">
              <a:spcBef>
                <a:spcPct val="0"/>
              </a:spcBef>
              <a:spcAft>
                <a:spcPct val="0"/>
              </a:spcAft>
            </a:pPr>
            <a:r>
              <a:rPr lang="en-US" dirty="0">
                <a:solidFill>
                  <a:schemeClr val="tx1"/>
                </a:solidFill>
              </a:rPr>
              <a:t> T</a:t>
            </a:r>
            <a:r>
              <a:rPr lang="en-US" baseline="30000" dirty="0">
                <a:solidFill>
                  <a:schemeClr val="tx1"/>
                </a:solidFill>
              </a:rPr>
              <a:t>2</a:t>
            </a:r>
            <a:r>
              <a:rPr lang="en-US" dirty="0">
                <a:solidFill>
                  <a:schemeClr val="tx1"/>
                </a:solidFill>
              </a:rPr>
              <a:t>       r</a:t>
            </a:r>
            <a:r>
              <a:rPr lang="en-US" baseline="30000" dirty="0">
                <a:solidFill>
                  <a:schemeClr val="tx1"/>
                </a:solidFill>
              </a:rPr>
              <a:t>3</a:t>
            </a:r>
          </a:p>
        </p:txBody>
      </p:sp>
      <p:sp>
        <p:nvSpPr>
          <p:cNvPr id="3" name="Text Box 4"/>
          <p:cNvSpPr txBox="1">
            <a:spLocks noChangeArrowheads="1"/>
          </p:cNvSpPr>
          <p:nvPr/>
        </p:nvSpPr>
        <p:spPr bwMode="auto">
          <a:xfrm>
            <a:off x="3924300" y="1844675"/>
            <a:ext cx="18716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l-GR" dirty="0">
                <a:solidFill>
                  <a:schemeClr val="tx1"/>
                </a:solidFill>
              </a:rPr>
              <a:t>ω</a:t>
            </a:r>
            <a:r>
              <a:rPr lang="en-US" baseline="30000" dirty="0">
                <a:solidFill>
                  <a:schemeClr val="tx1"/>
                </a:solidFill>
              </a:rPr>
              <a:t>2</a:t>
            </a:r>
            <a:r>
              <a:rPr lang="en-US" dirty="0">
                <a:solidFill>
                  <a:schemeClr val="tx1"/>
                </a:solidFill>
              </a:rPr>
              <a:t> = </a:t>
            </a:r>
            <a:r>
              <a:rPr lang="en-US" u="sng" dirty="0">
                <a:solidFill>
                  <a:schemeClr val="tx1"/>
                </a:solidFill>
              </a:rPr>
              <a:t>GM</a:t>
            </a:r>
          </a:p>
          <a:p>
            <a:pPr eaLnBrk="1" fontAlgn="base" hangingPunct="1">
              <a:spcBef>
                <a:spcPct val="0"/>
              </a:spcBef>
              <a:spcAft>
                <a:spcPct val="0"/>
              </a:spcAft>
            </a:pPr>
            <a:r>
              <a:rPr lang="en-US" dirty="0">
                <a:solidFill>
                  <a:schemeClr val="tx1"/>
                </a:solidFill>
              </a:rPr>
              <a:t>           r</a:t>
            </a:r>
            <a:r>
              <a:rPr lang="en-US" baseline="30000" dirty="0">
                <a:solidFill>
                  <a:schemeClr val="tx1"/>
                </a:solidFill>
              </a:rPr>
              <a:t>3</a:t>
            </a:r>
          </a:p>
        </p:txBody>
      </p:sp>
      <p:sp>
        <p:nvSpPr>
          <p:cNvPr id="44040" name="Text Box 8"/>
          <p:cNvSpPr txBox="1">
            <a:spLocks noChangeArrowheads="1"/>
          </p:cNvSpPr>
          <p:nvPr/>
        </p:nvSpPr>
        <p:spPr bwMode="auto">
          <a:xfrm>
            <a:off x="796008" y="4206230"/>
            <a:ext cx="2663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50000"/>
              </a:spcBef>
              <a:spcAft>
                <a:spcPct val="0"/>
              </a:spcAft>
            </a:pPr>
            <a:r>
              <a:rPr lang="en-US" sz="2400" dirty="0">
                <a:solidFill>
                  <a:schemeClr val="tx1"/>
                </a:solidFill>
              </a:rPr>
              <a:t>So…</a:t>
            </a:r>
          </a:p>
        </p:txBody>
      </p:sp>
      <p:sp>
        <p:nvSpPr>
          <p:cNvPr id="4" name="Text Box 4"/>
          <p:cNvSpPr txBox="1">
            <a:spLocks noChangeArrowheads="1"/>
          </p:cNvSpPr>
          <p:nvPr/>
        </p:nvSpPr>
        <p:spPr bwMode="auto">
          <a:xfrm>
            <a:off x="3869418" y="5229200"/>
            <a:ext cx="1727200" cy="98425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u="sng" dirty="0">
                <a:solidFill>
                  <a:schemeClr val="tx1"/>
                </a:solidFill>
              </a:rPr>
              <a:t>T</a:t>
            </a:r>
            <a:r>
              <a:rPr lang="en-US" u="sng" baseline="30000" dirty="0">
                <a:solidFill>
                  <a:schemeClr val="tx1"/>
                </a:solidFill>
              </a:rPr>
              <a:t>2</a:t>
            </a:r>
            <a:r>
              <a:rPr lang="en-US" dirty="0">
                <a:solidFill>
                  <a:schemeClr val="tx1"/>
                </a:solidFill>
              </a:rPr>
              <a:t>  = </a:t>
            </a:r>
            <a:r>
              <a:rPr lang="en-US" u="sng" dirty="0">
                <a:solidFill>
                  <a:schemeClr val="tx1"/>
                </a:solidFill>
              </a:rPr>
              <a:t>4</a:t>
            </a:r>
            <a:r>
              <a:rPr lang="el-GR" u="sng" dirty="0">
                <a:solidFill>
                  <a:schemeClr val="tx1"/>
                </a:solidFill>
              </a:rPr>
              <a:t>π</a:t>
            </a:r>
            <a:r>
              <a:rPr lang="en-US" u="sng" baseline="30000" dirty="0">
                <a:solidFill>
                  <a:schemeClr val="tx1"/>
                </a:solidFill>
              </a:rPr>
              <a:t>2</a:t>
            </a:r>
            <a:r>
              <a:rPr lang="en-US" u="sng" dirty="0">
                <a:solidFill>
                  <a:schemeClr val="tx1"/>
                </a:solidFill>
              </a:rPr>
              <a:t> </a:t>
            </a:r>
            <a:endParaRPr lang="en-US" u="sng" baseline="30000" dirty="0">
              <a:solidFill>
                <a:schemeClr val="tx1"/>
              </a:solidFill>
            </a:endParaRPr>
          </a:p>
          <a:p>
            <a:pPr eaLnBrk="1" fontAlgn="base" hangingPunct="1">
              <a:spcBef>
                <a:spcPct val="0"/>
              </a:spcBef>
              <a:spcAft>
                <a:spcPct val="0"/>
              </a:spcAft>
            </a:pPr>
            <a:r>
              <a:rPr lang="en-US" dirty="0">
                <a:solidFill>
                  <a:schemeClr val="tx1"/>
                </a:solidFill>
              </a:rPr>
              <a:t>r</a:t>
            </a:r>
            <a:r>
              <a:rPr lang="en-US" baseline="30000" dirty="0">
                <a:solidFill>
                  <a:schemeClr val="tx1"/>
                </a:solidFill>
              </a:rPr>
              <a:t>3         </a:t>
            </a:r>
            <a:r>
              <a:rPr lang="en-US" dirty="0">
                <a:solidFill>
                  <a:schemeClr val="tx1"/>
                </a:solidFill>
              </a:rPr>
              <a:t>GM</a:t>
            </a:r>
          </a:p>
        </p:txBody>
      </p:sp>
    </p:spTree>
    <p:extLst>
      <p:ext uri="{BB962C8B-B14F-4D97-AF65-F5344CB8AC3E}">
        <p14:creationId xmlns:p14="http://schemas.microsoft.com/office/powerpoint/2010/main" val="3473412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403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4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4036" grpId="0"/>
      <p:bldP spid="2" grpId="0"/>
      <p:bldP spid="3" grpId="0"/>
      <p:bldP spid="44040"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755577" y="523988"/>
            <a:ext cx="7632849" cy="5399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50000"/>
              </a:spcAft>
            </a:pPr>
            <a:endParaRPr lang="en-GB" sz="2400" dirty="0">
              <a:solidFill>
                <a:schemeClr val="tx1"/>
              </a:solidFill>
            </a:endParaRPr>
          </a:p>
          <a:p>
            <a:pPr eaLnBrk="1" fontAlgn="base" hangingPunct="1">
              <a:spcBef>
                <a:spcPct val="0"/>
              </a:spcBef>
              <a:spcAft>
                <a:spcPct val="50000"/>
              </a:spcAft>
            </a:pPr>
            <a:endParaRPr lang="en-GB" sz="2400" dirty="0">
              <a:solidFill>
                <a:schemeClr val="tx1"/>
              </a:solidFill>
            </a:endParaRPr>
          </a:p>
          <a:p>
            <a:pPr eaLnBrk="1" fontAlgn="base" hangingPunct="1">
              <a:spcBef>
                <a:spcPct val="0"/>
              </a:spcBef>
              <a:spcAft>
                <a:spcPct val="50000"/>
              </a:spcAft>
            </a:pPr>
            <a:endParaRPr lang="en-GB" sz="2400" dirty="0">
              <a:solidFill>
                <a:schemeClr val="tx1"/>
              </a:solidFill>
            </a:endParaRPr>
          </a:p>
          <a:p>
            <a:pPr eaLnBrk="1" fontAlgn="base" hangingPunct="1">
              <a:spcBef>
                <a:spcPct val="0"/>
              </a:spcBef>
              <a:spcAft>
                <a:spcPct val="50000"/>
              </a:spcAft>
            </a:pPr>
            <a:endParaRPr lang="en-GB" sz="2400" dirty="0">
              <a:solidFill>
                <a:schemeClr val="tx1"/>
              </a:solidFill>
            </a:endParaRPr>
          </a:p>
          <a:p>
            <a:pPr eaLnBrk="1" fontAlgn="base" hangingPunct="1">
              <a:spcBef>
                <a:spcPct val="0"/>
              </a:spcBef>
              <a:spcAft>
                <a:spcPct val="50000"/>
              </a:spcAft>
            </a:pPr>
            <a:endParaRPr lang="en-GB" sz="2400" dirty="0">
              <a:solidFill>
                <a:schemeClr val="tx1"/>
              </a:solidFill>
            </a:endParaRPr>
          </a:p>
          <a:p>
            <a:pPr eaLnBrk="1" fontAlgn="base" hangingPunct="1">
              <a:spcBef>
                <a:spcPct val="0"/>
              </a:spcBef>
              <a:spcAft>
                <a:spcPct val="50000"/>
              </a:spcAft>
            </a:pPr>
            <a:r>
              <a:rPr lang="en-GB" sz="2400" dirty="0">
                <a:solidFill>
                  <a:schemeClr val="tx1"/>
                </a:solidFill>
              </a:rPr>
              <a:t>Clearly the closer the planet to the Star, the shorter the time period</a:t>
            </a:r>
            <a:r>
              <a:rPr lang="en-GB" sz="2400" dirty="0" smtClean="0">
                <a:solidFill>
                  <a:schemeClr val="tx1"/>
                </a:solidFill>
              </a:rPr>
              <a:t>.</a:t>
            </a:r>
            <a:endParaRPr lang="en-GB" sz="2400" dirty="0">
              <a:solidFill>
                <a:schemeClr val="tx1"/>
              </a:solidFill>
            </a:endParaRPr>
          </a:p>
        </p:txBody>
      </p:sp>
      <p:sp>
        <p:nvSpPr>
          <p:cNvPr id="23556" name="Text Box 4"/>
          <p:cNvSpPr txBox="1">
            <a:spLocks noChangeArrowheads="1"/>
          </p:cNvSpPr>
          <p:nvPr/>
        </p:nvSpPr>
        <p:spPr bwMode="auto">
          <a:xfrm>
            <a:off x="755577" y="1844675"/>
            <a:ext cx="7632848" cy="1200329"/>
          </a:xfrm>
          <a:prstGeom prst="rect">
            <a:avLst/>
          </a:prstGeom>
          <a:noFill/>
          <a:ln w="38100">
            <a:solidFill>
              <a:srgbClr val="99FF33"/>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50000"/>
              </a:spcAft>
            </a:pPr>
            <a:r>
              <a:rPr lang="en-GB" sz="2400" dirty="0">
                <a:solidFill>
                  <a:schemeClr val="tx1"/>
                </a:solidFill>
              </a:rPr>
              <a:t>Thus for any planet orbiting a star in a circular orbit, T</a:t>
            </a:r>
            <a:r>
              <a:rPr lang="en-GB" sz="2400" baseline="30000" dirty="0">
                <a:solidFill>
                  <a:schemeClr val="tx1"/>
                </a:solidFill>
              </a:rPr>
              <a:t>2</a:t>
            </a:r>
            <a:r>
              <a:rPr lang="en-GB" sz="2400" dirty="0">
                <a:solidFill>
                  <a:schemeClr val="tx1"/>
                </a:solidFill>
              </a:rPr>
              <a:t> is proportional to r</a:t>
            </a:r>
            <a:r>
              <a:rPr lang="en-GB" sz="2400" baseline="30000" dirty="0">
                <a:solidFill>
                  <a:schemeClr val="tx1"/>
                </a:solidFill>
              </a:rPr>
              <a:t>3</a:t>
            </a:r>
            <a:r>
              <a:rPr lang="en-GB" sz="2400" dirty="0">
                <a:solidFill>
                  <a:schemeClr val="tx1"/>
                </a:solidFill>
              </a:rPr>
              <a:t>.   Also the ratio T</a:t>
            </a:r>
            <a:r>
              <a:rPr lang="en-GB" sz="2400" baseline="30000" dirty="0">
                <a:solidFill>
                  <a:schemeClr val="tx1"/>
                </a:solidFill>
              </a:rPr>
              <a:t>2</a:t>
            </a:r>
            <a:r>
              <a:rPr lang="en-GB" sz="2400" dirty="0">
                <a:solidFill>
                  <a:schemeClr val="tx1"/>
                </a:solidFill>
              </a:rPr>
              <a:t>/r</a:t>
            </a:r>
            <a:r>
              <a:rPr lang="en-GB" sz="2400" baseline="30000" dirty="0">
                <a:solidFill>
                  <a:schemeClr val="tx1"/>
                </a:solidFill>
              </a:rPr>
              <a:t>3</a:t>
            </a:r>
            <a:r>
              <a:rPr lang="en-GB" sz="2400" dirty="0">
                <a:solidFill>
                  <a:schemeClr val="tx1"/>
                </a:solidFill>
              </a:rPr>
              <a:t> is constant.  This is known as </a:t>
            </a:r>
            <a:r>
              <a:rPr lang="en-GB" sz="2400" dirty="0" err="1">
                <a:solidFill>
                  <a:schemeClr val="tx1"/>
                </a:solidFill>
              </a:rPr>
              <a:t>Kepler’s</a:t>
            </a:r>
            <a:r>
              <a:rPr lang="en-GB" sz="2400" dirty="0">
                <a:solidFill>
                  <a:schemeClr val="tx1"/>
                </a:solidFill>
              </a:rPr>
              <a:t> third law. </a:t>
            </a:r>
            <a:endParaRPr lang="en-US" sz="2400" dirty="0">
              <a:solidFill>
                <a:schemeClr val="tx1"/>
              </a:solidFill>
            </a:endParaRPr>
          </a:p>
        </p:txBody>
      </p:sp>
      <p:sp>
        <p:nvSpPr>
          <p:cNvPr id="5" name="Text Box 4"/>
          <p:cNvSpPr txBox="1">
            <a:spLocks noChangeArrowheads="1"/>
          </p:cNvSpPr>
          <p:nvPr/>
        </p:nvSpPr>
        <p:spPr bwMode="auto">
          <a:xfrm>
            <a:off x="3563938" y="549275"/>
            <a:ext cx="1727200" cy="98425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u="sng">
                <a:solidFill>
                  <a:schemeClr val="tx1"/>
                </a:solidFill>
              </a:rPr>
              <a:t>T</a:t>
            </a:r>
            <a:r>
              <a:rPr lang="en-US" u="sng" baseline="30000">
                <a:solidFill>
                  <a:schemeClr val="tx1"/>
                </a:solidFill>
              </a:rPr>
              <a:t>2</a:t>
            </a:r>
            <a:r>
              <a:rPr lang="en-US">
                <a:solidFill>
                  <a:schemeClr val="tx1"/>
                </a:solidFill>
              </a:rPr>
              <a:t>  = </a:t>
            </a:r>
            <a:r>
              <a:rPr lang="en-US" u="sng">
                <a:solidFill>
                  <a:schemeClr val="tx1"/>
                </a:solidFill>
              </a:rPr>
              <a:t>4</a:t>
            </a:r>
            <a:r>
              <a:rPr lang="el-GR" u="sng">
                <a:solidFill>
                  <a:schemeClr val="tx1"/>
                </a:solidFill>
              </a:rPr>
              <a:t>π</a:t>
            </a:r>
            <a:r>
              <a:rPr lang="en-US" u="sng" baseline="30000">
                <a:solidFill>
                  <a:schemeClr val="tx1"/>
                </a:solidFill>
              </a:rPr>
              <a:t>2</a:t>
            </a:r>
            <a:r>
              <a:rPr lang="en-US" u="sng">
                <a:solidFill>
                  <a:schemeClr val="tx1"/>
                </a:solidFill>
              </a:rPr>
              <a:t> </a:t>
            </a:r>
            <a:endParaRPr lang="en-US" u="sng" baseline="30000">
              <a:solidFill>
                <a:schemeClr val="tx1"/>
              </a:solidFill>
            </a:endParaRPr>
          </a:p>
          <a:p>
            <a:pPr eaLnBrk="1" fontAlgn="base" hangingPunct="1">
              <a:spcBef>
                <a:spcPct val="0"/>
              </a:spcBef>
              <a:spcAft>
                <a:spcPct val="0"/>
              </a:spcAft>
            </a:pPr>
            <a:r>
              <a:rPr lang="en-US">
                <a:solidFill>
                  <a:schemeClr val="tx1"/>
                </a:solidFill>
              </a:rPr>
              <a:t>r</a:t>
            </a:r>
            <a:r>
              <a:rPr lang="en-US" baseline="30000">
                <a:solidFill>
                  <a:schemeClr val="tx1"/>
                </a:solidFill>
              </a:rPr>
              <a:t>3         </a:t>
            </a:r>
            <a:r>
              <a:rPr lang="en-US">
                <a:solidFill>
                  <a:schemeClr val="tx1"/>
                </a:solidFill>
              </a:rPr>
              <a:t>GM</a:t>
            </a:r>
          </a:p>
        </p:txBody>
      </p:sp>
    </p:spTree>
    <p:extLst>
      <p:ext uri="{BB962C8B-B14F-4D97-AF65-F5344CB8AC3E}">
        <p14:creationId xmlns:p14="http://schemas.microsoft.com/office/powerpoint/2010/main" val="3903562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Geostationary orbits</a:t>
            </a:r>
            <a:endParaRPr lang="en-US" dirty="0"/>
          </a:p>
        </p:txBody>
      </p:sp>
      <p:sp>
        <p:nvSpPr>
          <p:cNvPr id="3" name="Content Placeholder 2"/>
          <p:cNvSpPr>
            <a:spLocks noGrp="1"/>
          </p:cNvSpPr>
          <p:nvPr>
            <p:ph idx="1"/>
          </p:nvPr>
        </p:nvSpPr>
        <p:spPr/>
        <p:txBody>
          <a:bodyPr>
            <a:normAutofit fontScale="55000" lnSpcReduction="20000"/>
          </a:bodyPr>
          <a:lstStyle/>
          <a:p>
            <a:r>
              <a:rPr lang="en-GB" dirty="0" smtClean="0"/>
              <a:t>We know from </a:t>
            </a:r>
            <a:r>
              <a:rPr lang="en-GB" dirty="0" err="1" smtClean="0"/>
              <a:t>Kepler’s</a:t>
            </a:r>
            <a:r>
              <a:rPr lang="en-GB" dirty="0" smtClean="0"/>
              <a:t> third law that the further away a satellite is from the body it is orbiting, the longer its orbital period. </a:t>
            </a:r>
          </a:p>
          <a:p>
            <a:r>
              <a:rPr lang="en-GB" dirty="0" smtClean="0"/>
              <a:t>If an orbiting satellite had a period of 24 hours, and you saw it overhead at, say 10.00 am, when would you next see it overhead? </a:t>
            </a:r>
          </a:p>
          <a:p>
            <a:r>
              <a:rPr lang="en-GB" dirty="0" smtClean="0"/>
              <a:t>it would next be overhead at 10.00 am the next day. </a:t>
            </a:r>
          </a:p>
          <a:p>
            <a:r>
              <a:rPr lang="en-GB" dirty="0" smtClean="0"/>
              <a:t>Because both the Earth would have completed one rotation in the same time it took the satellite to complete one orbit, Such a satellite is said to be </a:t>
            </a:r>
            <a:r>
              <a:rPr lang="en-GB" i="1" dirty="0" smtClean="0"/>
              <a:t>geosynchronous</a:t>
            </a:r>
            <a:r>
              <a:rPr lang="en-GB" dirty="0" smtClean="0"/>
              <a:t>.) </a:t>
            </a:r>
            <a:endParaRPr lang="en-US" dirty="0" smtClean="0"/>
          </a:p>
          <a:p>
            <a:r>
              <a:rPr lang="en-GB" dirty="0" smtClean="0"/>
              <a:t>If you wanted the satellite to remain directly overhead (i.e. above a fixed point on the Earth) at all times (not just once per day) where on the Earth would you have to be? </a:t>
            </a:r>
          </a:p>
          <a:p>
            <a:r>
              <a:rPr lang="en-GB" dirty="0" smtClean="0"/>
              <a:t>on the equator</a:t>
            </a:r>
          </a:p>
          <a:p>
            <a:r>
              <a:rPr lang="en-GB" dirty="0" smtClean="0"/>
              <a:t>[All satellites (in circular orbits) orbit around the centre of the Earth. The only points on the Earth’s surface that orbit around the centre of the Earth are those on the equator. Thus, you would have to be on the equator.]</a:t>
            </a:r>
            <a:endParaRPr lang="en-US" dirty="0" smtClean="0"/>
          </a:p>
          <a:p>
            <a:r>
              <a:rPr lang="en-GB" dirty="0" smtClean="0"/>
              <a:t>If a satellite has a period of 24 hours and orbits above the equator such that it always appears to be above one point on the equator, it is known as a </a:t>
            </a:r>
            <a:r>
              <a:rPr lang="en-GB" i="1" dirty="0" smtClean="0"/>
              <a:t>geostationary</a:t>
            </a:r>
            <a:r>
              <a:rPr lang="en-GB" dirty="0" smtClean="0"/>
              <a:t> satellite, and its orbit is a geostationary orbit. </a:t>
            </a:r>
          </a:p>
          <a:p>
            <a:endParaRPr lang="en-GB" dirty="0" smtClean="0"/>
          </a:p>
        </p:txBody>
      </p:sp>
    </p:spTree>
    <p:extLst>
      <p:ext uri="{BB962C8B-B14F-4D97-AF65-F5344CB8AC3E}">
        <p14:creationId xmlns:p14="http://schemas.microsoft.com/office/powerpoint/2010/main" val="495757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Figure 2"/>
          <p:cNvPicPr>
            <a:picLocks noChangeAspect="1" noChangeArrowheads="1"/>
          </p:cNvPicPr>
          <p:nvPr/>
        </p:nvPicPr>
        <p:blipFill>
          <a:blip r:embed="rId2"/>
          <a:srcRect/>
          <a:stretch>
            <a:fillRect/>
          </a:stretch>
        </p:blipFill>
        <p:spPr bwMode="auto">
          <a:xfrm>
            <a:off x="0" y="0"/>
            <a:ext cx="9139664" cy="4343400"/>
          </a:xfrm>
          <a:prstGeom prst="rect">
            <a:avLst/>
          </a:prstGeom>
          <a:noFill/>
          <a:ln w="9525">
            <a:noFill/>
            <a:miter lim="800000"/>
            <a:headEnd/>
            <a:tailEnd/>
          </a:ln>
        </p:spPr>
      </p:pic>
      <p:sp>
        <p:nvSpPr>
          <p:cNvPr id="5" name="Rectangle 4"/>
          <p:cNvSpPr/>
          <p:nvPr/>
        </p:nvSpPr>
        <p:spPr>
          <a:xfrm>
            <a:off x="152400" y="4648200"/>
            <a:ext cx="8686800" cy="1200329"/>
          </a:xfrm>
          <a:prstGeom prst="rect">
            <a:avLst/>
          </a:prstGeom>
        </p:spPr>
        <p:txBody>
          <a:bodyPr wrap="square">
            <a:spAutoFit/>
          </a:bodyPr>
          <a:lstStyle/>
          <a:p>
            <a:r>
              <a:rPr lang="en-GB" dirty="0">
                <a:solidFill>
                  <a:prstClr val="black"/>
                </a:solidFill>
                <a:latin typeface="Franklin Gothic Book"/>
              </a:rPr>
              <a:t>The orbit labelled GEO </a:t>
            </a:r>
            <a:r>
              <a:rPr lang="en-GB" dirty="0" smtClean="0">
                <a:solidFill>
                  <a:prstClr val="black"/>
                </a:solidFill>
                <a:latin typeface="Franklin Gothic Book"/>
              </a:rPr>
              <a:t>is </a:t>
            </a:r>
            <a:r>
              <a:rPr lang="en-GB" dirty="0">
                <a:solidFill>
                  <a:prstClr val="black"/>
                </a:solidFill>
                <a:latin typeface="Franklin Gothic Book"/>
              </a:rPr>
              <a:t>geosynchronous, but not geostationary, because the satellite would appear from the equator to wander first north, and then south and then back again over a 24 hour period. </a:t>
            </a:r>
            <a:endParaRPr lang="en-US" dirty="0">
              <a:solidFill>
                <a:prstClr val="black"/>
              </a:solidFill>
              <a:latin typeface="Franklin Gothic Book"/>
            </a:endParaRPr>
          </a:p>
          <a:p>
            <a:r>
              <a:rPr lang="en-GB" dirty="0">
                <a:solidFill>
                  <a:prstClr val="black"/>
                </a:solidFill>
                <a:latin typeface="Franklin Gothic Book"/>
              </a:rPr>
              <a:t>The orbit labelled GSO is geostationary.</a:t>
            </a:r>
            <a:endParaRPr lang="en-US" dirty="0">
              <a:solidFill>
                <a:prstClr val="black"/>
              </a:solidFill>
              <a:latin typeface="Franklin Gothic Book"/>
            </a:endParaRPr>
          </a:p>
        </p:txBody>
      </p:sp>
    </p:spTree>
    <p:extLst>
      <p:ext uri="{BB962C8B-B14F-4D97-AF65-F5344CB8AC3E}">
        <p14:creationId xmlns:p14="http://schemas.microsoft.com/office/powerpoint/2010/main" val="2015174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p:txBody>
          <a:bodyPr>
            <a:normAutofit fontScale="77500" lnSpcReduction="20000"/>
          </a:bodyPr>
          <a:lstStyle/>
          <a:p>
            <a:r>
              <a:rPr lang="en-GB" dirty="0" smtClean="0"/>
              <a:t>Geostationary satellites are predominantly used for communications. </a:t>
            </a:r>
          </a:p>
          <a:p>
            <a:r>
              <a:rPr lang="en-GB" dirty="0" smtClean="0"/>
              <a:t>Satellite TV companies use geostationary satellites to cover a constant area on the Earth’s surface – hence you point your satellite dish receiver in the direction of the geostationary satellite. </a:t>
            </a:r>
          </a:p>
          <a:p>
            <a:r>
              <a:rPr lang="en-GB" dirty="0" smtClean="0"/>
              <a:t>3 geostationary satellites placed into orbit 120 degrees apart above the equator would be able to cover the entire Earth (except for very near the poles). </a:t>
            </a:r>
          </a:p>
          <a:p>
            <a:r>
              <a:rPr lang="en-GB" dirty="0" smtClean="0"/>
              <a:t>Because geostationary satellites have to be launched so high (other satellites orbit as low as a few hundred km), the energy and costs required for launching a satellite into geostationary orbit are high.</a:t>
            </a:r>
            <a:endParaRPr lang="en-US" dirty="0" smtClean="0"/>
          </a:p>
          <a:p>
            <a:endParaRPr lang="en-US" dirty="0"/>
          </a:p>
        </p:txBody>
      </p:sp>
    </p:spTree>
    <p:extLst>
      <p:ext uri="{BB962C8B-B14F-4D97-AF65-F5344CB8AC3E}">
        <p14:creationId xmlns:p14="http://schemas.microsoft.com/office/powerpoint/2010/main" val="18518252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55576" y="548680"/>
            <a:ext cx="7632848"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50000"/>
              </a:spcAft>
            </a:pPr>
            <a:r>
              <a:rPr lang="en-GB" b="1" u="sng" dirty="0">
                <a:solidFill>
                  <a:schemeClr val="bg2">
                    <a:lumMod val="50000"/>
                  </a:schemeClr>
                </a:solidFill>
              </a:rPr>
              <a:t>Kinetic Energy of a Satellite</a:t>
            </a:r>
            <a:endParaRPr lang="en-GB" dirty="0">
              <a:solidFill>
                <a:schemeClr val="bg2">
                  <a:lumMod val="50000"/>
                </a:schemeClr>
              </a:solidFill>
            </a:endParaRPr>
          </a:p>
          <a:p>
            <a:pPr eaLnBrk="1" fontAlgn="base" hangingPunct="1">
              <a:spcBef>
                <a:spcPct val="0"/>
              </a:spcBef>
              <a:spcAft>
                <a:spcPct val="50000"/>
              </a:spcAft>
            </a:pPr>
            <a:r>
              <a:rPr lang="en-GB" sz="2400" i="1" dirty="0">
                <a:solidFill>
                  <a:schemeClr val="tx1"/>
                </a:solidFill>
              </a:rPr>
              <a:t>Again by equating the two equations for force acting on an orbiting body, we can now derive a formula for its KE.  This time we write the centripetal force formula using v instead of </a:t>
            </a:r>
            <a:r>
              <a:rPr lang="el-GR" sz="2400" i="1" dirty="0">
                <a:solidFill>
                  <a:schemeClr val="tx1"/>
                </a:solidFill>
                <a:cs typeface="Arial" charset="0"/>
              </a:rPr>
              <a:t>ω</a:t>
            </a:r>
            <a:r>
              <a:rPr lang="en-US" sz="2400" i="1" dirty="0">
                <a:solidFill>
                  <a:schemeClr val="tx1"/>
                </a:solidFill>
                <a:cs typeface="Arial" charset="0"/>
              </a:rPr>
              <a:t>:</a:t>
            </a:r>
            <a:endParaRPr lang="el-GR" sz="2400" i="1" dirty="0">
              <a:solidFill>
                <a:schemeClr val="tx1"/>
              </a:solidFill>
              <a:cs typeface="Arial" charset="0"/>
            </a:endParaRPr>
          </a:p>
          <a:p>
            <a:pPr eaLnBrk="1" fontAlgn="base" hangingPunct="1">
              <a:spcBef>
                <a:spcPct val="0"/>
              </a:spcBef>
              <a:spcAft>
                <a:spcPct val="50000"/>
              </a:spcAft>
            </a:pPr>
            <a:endParaRPr lang="en-GB" sz="3200" i="1" dirty="0">
              <a:solidFill>
                <a:schemeClr val="tx1"/>
              </a:solidFill>
            </a:endParaRPr>
          </a:p>
          <a:p>
            <a:pPr eaLnBrk="1" fontAlgn="base" hangingPunct="1">
              <a:spcBef>
                <a:spcPct val="0"/>
              </a:spcBef>
              <a:spcAft>
                <a:spcPct val="50000"/>
              </a:spcAft>
            </a:pPr>
            <a:r>
              <a:rPr lang="en-GB" sz="2400" i="1" dirty="0">
                <a:solidFill>
                  <a:schemeClr val="tx1"/>
                </a:solidFill>
              </a:rPr>
              <a:t>Rearrange and multiply both sides by 1/2 …</a:t>
            </a:r>
          </a:p>
          <a:p>
            <a:pPr eaLnBrk="1" fontAlgn="base" hangingPunct="1">
              <a:spcBef>
                <a:spcPct val="0"/>
              </a:spcBef>
              <a:spcAft>
                <a:spcPct val="50000"/>
              </a:spcAft>
            </a:pPr>
            <a:endParaRPr lang="en-GB" sz="2400" i="1" dirty="0">
              <a:solidFill>
                <a:schemeClr val="tx1"/>
              </a:solidFill>
            </a:endParaRPr>
          </a:p>
          <a:p>
            <a:pPr eaLnBrk="1" fontAlgn="base" hangingPunct="1">
              <a:spcBef>
                <a:spcPct val="0"/>
              </a:spcBef>
              <a:spcAft>
                <a:spcPct val="50000"/>
              </a:spcAft>
            </a:pPr>
            <a:r>
              <a:rPr lang="en-GB" sz="2400" i="1" dirty="0">
                <a:solidFill>
                  <a:schemeClr val="tx1"/>
                </a:solidFill>
              </a:rPr>
              <a:t>So, for a satellite…</a:t>
            </a:r>
          </a:p>
          <a:p>
            <a:pPr eaLnBrk="1" fontAlgn="base" hangingPunct="1">
              <a:spcBef>
                <a:spcPct val="0"/>
              </a:spcBef>
              <a:spcAft>
                <a:spcPct val="50000"/>
              </a:spcAft>
            </a:pPr>
            <a:endParaRPr lang="en-GB" sz="2600" i="1" dirty="0">
              <a:solidFill>
                <a:schemeClr val="tx1"/>
              </a:solidFill>
            </a:endParaRPr>
          </a:p>
          <a:p>
            <a:pPr eaLnBrk="1" fontAlgn="base" hangingPunct="1">
              <a:spcBef>
                <a:spcPct val="0"/>
              </a:spcBef>
              <a:spcAft>
                <a:spcPct val="50000"/>
              </a:spcAft>
            </a:pPr>
            <a:endParaRPr lang="en-GB" dirty="0">
              <a:solidFill>
                <a:srgbClr val="FFFFFF"/>
              </a:solidFill>
            </a:endParaRPr>
          </a:p>
        </p:txBody>
      </p:sp>
      <p:sp>
        <p:nvSpPr>
          <p:cNvPr id="5" name="Text Box 4"/>
          <p:cNvSpPr txBox="1">
            <a:spLocks noChangeArrowheads="1"/>
          </p:cNvSpPr>
          <p:nvPr/>
        </p:nvSpPr>
        <p:spPr bwMode="auto">
          <a:xfrm>
            <a:off x="2987675" y="2780928"/>
            <a:ext cx="2449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u="sng" dirty="0">
                <a:solidFill>
                  <a:schemeClr val="tx1"/>
                </a:solidFill>
              </a:rPr>
              <a:t>mv</a:t>
            </a:r>
            <a:r>
              <a:rPr lang="en-US" u="sng" baseline="30000" dirty="0">
                <a:solidFill>
                  <a:schemeClr val="tx1"/>
                </a:solidFill>
              </a:rPr>
              <a:t>2</a:t>
            </a:r>
            <a:r>
              <a:rPr lang="en-US" dirty="0">
                <a:solidFill>
                  <a:schemeClr val="tx1"/>
                </a:solidFill>
              </a:rPr>
              <a:t> = </a:t>
            </a:r>
            <a:r>
              <a:rPr lang="en-US" u="sng" dirty="0" err="1">
                <a:solidFill>
                  <a:schemeClr val="tx1"/>
                </a:solidFill>
              </a:rPr>
              <a:t>GMm</a:t>
            </a:r>
            <a:endParaRPr lang="en-US" u="sng" dirty="0">
              <a:solidFill>
                <a:schemeClr val="tx1"/>
              </a:solidFill>
            </a:endParaRPr>
          </a:p>
          <a:p>
            <a:pPr eaLnBrk="1" fontAlgn="base" hangingPunct="1">
              <a:spcBef>
                <a:spcPct val="0"/>
              </a:spcBef>
              <a:spcAft>
                <a:spcPct val="0"/>
              </a:spcAft>
            </a:pPr>
            <a:r>
              <a:rPr lang="en-US" dirty="0">
                <a:solidFill>
                  <a:schemeClr val="tx1"/>
                </a:solidFill>
              </a:rPr>
              <a:t>  r           r</a:t>
            </a:r>
            <a:r>
              <a:rPr lang="en-US" baseline="30000" dirty="0">
                <a:solidFill>
                  <a:schemeClr val="tx1"/>
                </a:solidFill>
              </a:rPr>
              <a:t>2</a:t>
            </a:r>
          </a:p>
        </p:txBody>
      </p:sp>
      <p:sp>
        <p:nvSpPr>
          <p:cNvPr id="2" name="Text Box 4"/>
          <p:cNvSpPr txBox="1">
            <a:spLocks noChangeArrowheads="1"/>
          </p:cNvSpPr>
          <p:nvPr/>
        </p:nvSpPr>
        <p:spPr bwMode="auto">
          <a:xfrm>
            <a:off x="3059113" y="4149725"/>
            <a:ext cx="2881312"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dirty="0">
                <a:solidFill>
                  <a:schemeClr val="tx1"/>
                </a:solidFill>
              </a:rPr>
              <a:t>½ mv</a:t>
            </a:r>
            <a:r>
              <a:rPr lang="en-US" baseline="30000" dirty="0">
                <a:solidFill>
                  <a:schemeClr val="tx1"/>
                </a:solidFill>
              </a:rPr>
              <a:t>2</a:t>
            </a:r>
            <a:r>
              <a:rPr lang="en-US" dirty="0">
                <a:solidFill>
                  <a:schemeClr val="tx1"/>
                </a:solidFill>
              </a:rPr>
              <a:t> = </a:t>
            </a:r>
            <a:r>
              <a:rPr lang="en-US" u="sng" dirty="0" err="1">
                <a:solidFill>
                  <a:schemeClr val="tx1"/>
                </a:solidFill>
              </a:rPr>
              <a:t>GMm</a:t>
            </a:r>
            <a:endParaRPr lang="en-US" u="sng" dirty="0">
              <a:solidFill>
                <a:schemeClr val="tx1"/>
              </a:solidFill>
            </a:endParaRPr>
          </a:p>
          <a:p>
            <a:pPr eaLnBrk="1" fontAlgn="base" hangingPunct="1">
              <a:spcBef>
                <a:spcPct val="0"/>
              </a:spcBef>
              <a:spcAft>
                <a:spcPct val="0"/>
              </a:spcAft>
            </a:pPr>
            <a:r>
              <a:rPr lang="en-US" dirty="0">
                <a:solidFill>
                  <a:schemeClr val="tx1"/>
                </a:solidFill>
              </a:rPr>
              <a:t>                 2r </a:t>
            </a:r>
          </a:p>
        </p:txBody>
      </p:sp>
      <p:sp>
        <p:nvSpPr>
          <p:cNvPr id="3" name="Text Box 4"/>
          <p:cNvSpPr txBox="1">
            <a:spLocks noChangeArrowheads="1"/>
          </p:cNvSpPr>
          <p:nvPr/>
        </p:nvSpPr>
        <p:spPr bwMode="auto">
          <a:xfrm>
            <a:off x="3186808" y="5229200"/>
            <a:ext cx="2233612" cy="98425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dirty="0">
                <a:solidFill>
                  <a:schemeClr val="tx1"/>
                </a:solidFill>
              </a:rPr>
              <a:t>KE  = </a:t>
            </a:r>
            <a:r>
              <a:rPr lang="en-US" u="sng" dirty="0" err="1">
                <a:solidFill>
                  <a:schemeClr val="tx1"/>
                </a:solidFill>
              </a:rPr>
              <a:t>GMm</a:t>
            </a:r>
            <a:endParaRPr lang="en-US" u="sng" dirty="0">
              <a:solidFill>
                <a:schemeClr val="tx1"/>
              </a:solidFill>
            </a:endParaRPr>
          </a:p>
          <a:p>
            <a:pPr eaLnBrk="1" fontAlgn="base" hangingPunct="1">
              <a:spcBef>
                <a:spcPct val="0"/>
              </a:spcBef>
              <a:spcAft>
                <a:spcPct val="0"/>
              </a:spcAft>
            </a:pPr>
            <a:r>
              <a:rPr lang="en-US" dirty="0">
                <a:solidFill>
                  <a:schemeClr val="tx1"/>
                </a:solidFill>
              </a:rPr>
              <a:t>             2r </a:t>
            </a:r>
          </a:p>
        </p:txBody>
      </p:sp>
    </p:spTree>
    <p:extLst>
      <p:ext uri="{BB962C8B-B14F-4D97-AF65-F5344CB8AC3E}">
        <p14:creationId xmlns:p14="http://schemas.microsoft.com/office/powerpoint/2010/main" val="4005618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95288" y="333375"/>
            <a:ext cx="842486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50000"/>
              </a:spcAft>
            </a:pPr>
            <a:r>
              <a:rPr lang="en-GB" b="1" u="sng">
                <a:solidFill>
                  <a:srgbClr val="99FF33"/>
                </a:solidFill>
              </a:rPr>
              <a:t>Potential Energy of a Satellite</a:t>
            </a:r>
            <a:endParaRPr lang="en-GB">
              <a:solidFill>
                <a:srgbClr val="99FF33"/>
              </a:solidFill>
            </a:endParaRPr>
          </a:p>
          <a:p>
            <a:pPr eaLnBrk="1" fontAlgn="base" hangingPunct="1">
              <a:spcBef>
                <a:spcPct val="0"/>
              </a:spcBef>
              <a:spcAft>
                <a:spcPct val="50000"/>
              </a:spcAft>
            </a:pPr>
            <a:r>
              <a:rPr lang="en-GB">
                <a:solidFill>
                  <a:srgbClr val="FFFFFF"/>
                </a:solidFill>
              </a:rPr>
              <a:t>We already know that the potential energy must be given by…</a:t>
            </a:r>
          </a:p>
          <a:p>
            <a:pPr eaLnBrk="1" fontAlgn="base" hangingPunct="1">
              <a:spcBef>
                <a:spcPct val="0"/>
              </a:spcBef>
              <a:spcAft>
                <a:spcPct val="50000"/>
              </a:spcAft>
            </a:pPr>
            <a:endParaRPr lang="en-GB">
              <a:solidFill>
                <a:srgbClr val="FFFFFF"/>
              </a:solidFill>
            </a:endParaRPr>
          </a:p>
          <a:p>
            <a:pPr eaLnBrk="1" fontAlgn="base" hangingPunct="1">
              <a:spcBef>
                <a:spcPct val="0"/>
              </a:spcBef>
              <a:spcAft>
                <a:spcPct val="50000"/>
              </a:spcAft>
            </a:pPr>
            <a:endParaRPr lang="en-GB">
              <a:solidFill>
                <a:srgbClr val="FFFFFF"/>
              </a:solidFill>
            </a:endParaRPr>
          </a:p>
          <a:p>
            <a:pPr eaLnBrk="1" fontAlgn="base" hangingPunct="1">
              <a:spcBef>
                <a:spcPct val="0"/>
              </a:spcBef>
              <a:spcAft>
                <a:spcPct val="50000"/>
              </a:spcAft>
            </a:pPr>
            <a:r>
              <a:rPr lang="en-GB" b="1" u="sng">
                <a:solidFill>
                  <a:srgbClr val="99FF33"/>
                </a:solidFill>
              </a:rPr>
              <a:t>Total Energy of a Satellite</a:t>
            </a:r>
            <a:endParaRPr lang="en-GB">
              <a:solidFill>
                <a:srgbClr val="99FF33"/>
              </a:solidFill>
            </a:endParaRPr>
          </a:p>
          <a:p>
            <a:pPr eaLnBrk="1" fontAlgn="base" hangingPunct="1">
              <a:spcBef>
                <a:spcPct val="0"/>
              </a:spcBef>
              <a:spcAft>
                <a:spcPct val="50000"/>
              </a:spcAft>
            </a:pPr>
            <a:r>
              <a:rPr lang="en-GB">
                <a:solidFill>
                  <a:srgbClr val="FFFFFF"/>
                </a:solidFill>
              </a:rPr>
              <a:t>Total Energy = KE + PE</a:t>
            </a:r>
          </a:p>
          <a:p>
            <a:pPr eaLnBrk="1" fontAlgn="base" hangingPunct="1">
              <a:spcBef>
                <a:spcPct val="0"/>
              </a:spcBef>
              <a:spcAft>
                <a:spcPct val="50000"/>
              </a:spcAft>
            </a:pPr>
            <a:endParaRPr lang="en-GB">
              <a:solidFill>
                <a:srgbClr val="FFFFFF"/>
              </a:solidFill>
            </a:endParaRPr>
          </a:p>
          <a:p>
            <a:pPr eaLnBrk="1" fontAlgn="base" hangingPunct="1">
              <a:spcBef>
                <a:spcPct val="0"/>
              </a:spcBef>
              <a:spcAft>
                <a:spcPct val="50000"/>
              </a:spcAft>
            </a:pPr>
            <a:endParaRPr lang="en-GB">
              <a:solidFill>
                <a:srgbClr val="FFFFFF"/>
              </a:solidFill>
            </a:endParaRPr>
          </a:p>
        </p:txBody>
      </p:sp>
      <p:sp>
        <p:nvSpPr>
          <p:cNvPr id="5" name="Text Box 4"/>
          <p:cNvSpPr txBox="1">
            <a:spLocks noChangeArrowheads="1"/>
          </p:cNvSpPr>
          <p:nvPr/>
        </p:nvSpPr>
        <p:spPr bwMode="auto">
          <a:xfrm>
            <a:off x="2771775" y="2060575"/>
            <a:ext cx="2214563" cy="98425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a:solidFill>
                  <a:srgbClr val="FFFFFF"/>
                </a:solidFill>
              </a:rPr>
              <a:t>E</a:t>
            </a:r>
            <a:r>
              <a:rPr lang="en-US" baseline="-25000">
                <a:solidFill>
                  <a:srgbClr val="FFFFFF"/>
                </a:solidFill>
              </a:rPr>
              <a:t>p</a:t>
            </a:r>
            <a:r>
              <a:rPr lang="en-US">
                <a:solidFill>
                  <a:srgbClr val="FFFFFF"/>
                </a:solidFill>
              </a:rPr>
              <a:t> = - </a:t>
            </a:r>
            <a:r>
              <a:rPr lang="en-US" u="sng">
                <a:solidFill>
                  <a:srgbClr val="FFFFFF"/>
                </a:solidFill>
              </a:rPr>
              <a:t>GMm</a:t>
            </a:r>
            <a:r>
              <a:rPr lang="en-US">
                <a:solidFill>
                  <a:srgbClr val="FFFFFF"/>
                </a:solidFill>
              </a:rPr>
              <a:t>	    r</a:t>
            </a:r>
            <a:endParaRPr lang="en-US" baseline="30000">
              <a:solidFill>
                <a:srgbClr val="FFFFFF"/>
              </a:solidFill>
            </a:endParaRPr>
          </a:p>
        </p:txBody>
      </p:sp>
      <p:sp>
        <p:nvSpPr>
          <p:cNvPr id="2" name="Text Box 4"/>
          <p:cNvSpPr txBox="1">
            <a:spLocks noChangeArrowheads="1"/>
          </p:cNvSpPr>
          <p:nvPr/>
        </p:nvSpPr>
        <p:spPr bwMode="auto">
          <a:xfrm>
            <a:off x="395288" y="4581525"/>
            <a:ext cx="56165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a:solidFill>
                  <a:srgbClr val="FFFFFF"/>
                </a:solidFill>
              </a:rPr>
              <a:t>Total Energy  = </a:t>
            </a:r>
            <a:r>
              <a:rPr lang="en-US" u="sng">
                <a:solidFill>
                  <a:srgbClr val="FFFFFF"/>
                </a:solidFill>
              </a:rPr>
              <a:t>GMm</a:t>
            </a:r>
            <a:r>
              <a:rPr lang="en-US">
                <a:solidFill>
                  <a:srgbClr val="FFFFFF"/>
                </a:solidFill>
              </a:rPr>
              <a:t>    -   </a:t>
            </a:r>
            <a:r>
              <a:rPr lang="en-US" u="sng">
                <a:solidFill>
                  <a:srgbClr val="FFFFFF"/>
                </a:solidFill>
              </a:rPr>
              <a:t>GMm  </a:t>
            </a:r>
          </a:p>
          <a:p>
            <a:pPr eaLnBrk="1" fontAlgn="base" hangingPunct="1">
              <a:spcBef>
                <a:spcPct val="0"/>
              </a:spcBef>
              <a:spcAft>
                <a:spcPct val="0"/>
              </a:spcAft>
            </a:pPr>
            <a:r>
              <a:rPr lang="en-US">
                <a:solidFill>
                  <a:srgbClr val="FFFFFF"/>
                </a:solidFill>
              </a:rPr>
              <a:t>             		2r 	         r</a:t>
            </a:r>
          </a:p>
        </p:txBody>
      </p:sp>
      <p:sp>
        <p:nvSpPr>
          <p:cNvPr id="3" name="Text Box 4"/>
          <p:cNvSpPr txBox="1">
            <a:spLocks noChangeArrowheads="1"/>
          </p:cNvSpPr>
          <p:nvPr/>
        </p:nvSpPr>
        <p:spPr bwMode="auto">
          <a:xfrm>
            <a:off x="2124075" y="5589588"/>
            <a:ext cx="3887788" cy="98425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0"/>
              </a:spcAft>
            </a:pPr>
            <a:r>
              <a:rPr lang="en-US">
                <a:solidFill>
                  <a:srgbClr val="FFFFFF"/>
                </a:solidFill>
              </a:rPr>
              <a:t>Total Energy = - </a:t>
            </a:r>
            <a:r>
              <a:rPr lang="en-US" u="sng">
                <a:solidFill>
                  <a:srgbClr val="FFFFFF"/>
                </a:solidFill>
              </a:rPr>
              <a:t>GMm</a:t>
            </a:r>
          </a:p>
          <a:p>
            <a:pPr eaLnBrk="1" fontAlgn="base" hangingPunct="1">
              <a:spcBef>
                <a:spcPct val="0"/>
              </a:spcBef>
              <a:spcAft>
                <a:spcPct val="0"/>
              </a:spcAft>
            </a:pPr>
            <a:r>
              <a:rPr lang="en-US">
                <a:solidFill>
                  <a:srgbClr val="FFFFFF"/>
                </a:solidFill>
              </a:rPr>
              <a:t>			  2r</a:t>
            </a:r>
            <a:endParaRPr lang="en-US" baseline="30000">
              <a:solidFill>
                <a:srgbClr val="FFFFFF"/>
              </a:solidFill>
            </a:endParaRPr>
          </a:p>
        </p:txBody>
      </p:sp>
    </p:spTree>
    <p:extLst>
      <p:ext uri="{BB962C8B-B14F-4D97-AF65-F5344CB8AC3E}">
        <p14:creationId xmlns:p14="http://schemas.microsoft.com/office/powerpoint/2010/main" val="784470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170">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170">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95288" y="333375"/>
            <a:ext cx="8424862"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0"/>
              </a:spcBef>
              <a:spcAft>
                <a:spcPct val="50000"/>
              </a:spcAft>
            </a:pPr>
            <a:endParaRPr lang="it-IT">
              <a:solidFill>
                <a:srgbClr val="FFFFFF"/>
              </a:solidFill>
            </a:endParaRPr>
          </a:p>
        </p:txBody>
      </p:sp>
      <p:graphicFrame>
        <p:nvGraphicFramePr>
          <p:cNvPr id="46236" name="Group 1180"/>
          <p:cNvGraphicFramePr>
            <a:graphicFrameLocks noGrp="1"/>
          </p:cNvGraphicFramePr>
          <p:nvPr/>
        </p:nvGraphicFramePr>
        <p:xfrm>
          <a:off x="2484438" y="620713"/>
          <a:ext cx="4464050" cy="5373688"/>
        </p:xfrm>
        <a:graphic>
          <a:graphicData uri="http://schemas.openxmlformats.org/drawingml/2006/table">
            <a:tbl>
              <a:tblPr/>
              <a:tblGrid>
                <a:gridCol w="495300"/>
                <a:gridCol w="496887"/>
                <a:gridCol w="495300"/>
                <a:gridCol w="496888"/>
                <a:gridCol w="495300"/>
                <a:gridCol w="496887"/>
                <a:gridCol w="495300"/>
                <a:gridCol w="496888"/>
                <a:gridCol w="495300"/>
              </a:tblGrid>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8327" name="Line 6"/>
          <p:cNvSpPr>
            <a:spLocks noChangeShapeType="1"/>
          </p:cNvSpPr>
          <p:nvPr/>
        </p:nvSpPr>
        <p:spPr bwMode="auto">
          <a:xfrm>
            <a:off x="2484438" y="404813"/>
            <a:ext cx="0" cy="5832475"/>
          </a:xfrm>
          <a:prstGeom prst="line">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CL" sz="2800">
              <a:solidFill>
                <a:srgbClr val="FFFFFF"/>
              </a:solidFill>
            </a:endParaRPr>
          </a:p>
        </p:txBody>
      </p:sp>
      <p:sp>
        <p:nvSpPr>
          <p:cNvPr id="8328" name="Line 7"/>
          <p:cNvSpPr>
            <a:spLocks noChangeShapeType="1"/>
          </p:cNvSpPr>
          <p:nvPr/>
        </p:nvSpPr>
        <p:spPr bwMode="auto">
          <a:xfrm>
            <a:off x="2484438" y="3284538"/>
            <a:ext cx="5113337" cy="0"/>
          </a:xfrm>
          <a:prstGeom prst="line">
            <a:avLst/>
          </a:prstGeom>
          <a:noFill/>
          <a:ln w="38100">
            <a:solidFill>
              <a:srgbClr val="FF99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s-CL" sz="2800">
              <a:solidFill>
                <a:srgbClr val="FFFFFF"/>
              </a:solidFill>
            </a:endParaRPr>
          </a:p>
        </p:txBody>
      </p:sp>
      <p:sp>
        <p:nvSpPr>
          <p:cNvPr id="8329" name="Text Box 9"/>
          <p:cNvSpPr txBox="1">
            <a:spLocks noChangeArrowheads="1"/>
          </p:cNvSpPr>
          <p:nvPr/>
        </p:nvSpPr>
        <p:spPr bwMode="auto">
          <a:xfrm rot="5400000">
            <a:off x="1338263" y="1477962"/>
            <a:ext cx="15128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50000"/>
              </a:spcBef>
              <a:spcAft>
                <a:spcPct val="0"/>
              </a:spcAft>
            </a:pPr>
            <a:r>
              <a:rPr lang="en-US">
                <a:solidFill>
                  <a:srgbClr val="FFFFFF"/>
                </a:solidFill>
              </a:rPr>
              <a:t>Energy</a:t>
            </a:r>
          </a:p>
        </p:txBody>
      </p:sp>
      <p:sp>
        <p:nvSpPr>
          <p:cNvPr id="8330" name="Text Box 11"/>
          <p:cNvSpPr txBox="1">
            <a:spLocks noChangeArrowheads="1"/>
          </p:cNvSpPr>
          <p:nvPr/>
        </p:nvSpPr>
        <p:spPr bwMode="auto">
          <a:xfrm>
            <a:off x="7019925" y="2781300"/>
            <a:ext cx="1800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50000"/>
              </a:spcBef>
              <a:spcAft>
                <a:spcPct val="0"/>
              </a:spcAft>
            </a:pPr>
            <a:r>
              <a:rPr lang="en-US">
                <a:solidFill>
                  <a:srgbClr val="FFFFFF"/>
                </a:solidFill>
              </a:rPr>
              <a:t>Distance r</a:t>
            </a:r>
          </a:p>
        </p:txBody>
      </p:sp>
      <p:grpSp>
        <p:nvGrpSpPr>
          <p:cNvPr id="2" name="Group 1194"/>
          <p:cNvGrpSpPr>
            <a:grpSpLocks/>
          </p:cNvGrpSpPr>
          <p:nvPr/>
        </p:nvGrpSpPr>
        <p:grpSpPr bwMode="auto">
          <a:xfrm>
            <a:off x="2627313" y="3573463"/>
            <a:ext cx="4170362" cy="3168650"/>
            <a:chOff x="1655" y="2523"/>
            <a:chExt cx="2627" cy="1587"/>
          </a:xfrm>
        </p:grpSpPr>
        <p:sp>
          <p:nvSpPr>
            <p:cNvPr id="8338" name="Freeform 8"/>
            <p:cNvSpPr>
              <a:spLocks/>
            </p:cNvSpPr>
            <p:nvPr/>
          </p:nvSpPr>
          <p:spPr bwMode="auto">
            <a:xfrm>
              <a:off x="1655" y="2523"/>
              <a:ext cx="2627" cy="1587"/>
            </a:xfrm>
            <a:custGeom>
              <a:avLst/>
              <a:gdLst>
                <a:gd name="T0" fmla="*/ 0 w 1406"/>
                <a:gd name="T1" fmla="*/ 5989 h 817"/>
                <a:gd name="T2" fmla="*/ 1773 w 1406"/>
                <a:gd name="T3" fmla="*/ 1665 h 817"/>
                <a:gd name="T4" fmla="*/ 9170 w 1406"/>
                <a:gd name="T5" fmla="*/ 0 h 817"/>
                <a:gd name="T6" fmla="*/ 0 60000 65536"/>
                <a:gd name="T7" fmla="*/ 0 60000 65536"/>
                <a:gd name="T8" fmla="*/ 0 60000 65536"/>
                <a:gd name="T9" fmla="*/ 0 w 1406"/>
                <a:gd name="T10" fmla="*/ 0 h 817"/>
                <a:gd name="T11" fmla="*/ 1406 w 1406"/>
                <a:gd name="T12" fmla="*/ 817 h 817"/>
              </a:gdLst>
              <a:ahLst/>
              <a:cxnLst>
                <a:cxn ang="T6">
                  <a:pos x="T0" y="T1"/>
                </a:cxn>
                <a:cxn ang="T7">
                  <a:pos x="T2" y="T3"/>
                </a:cxn>
                <a:cxn ang="T8">
                  <a:pos x="T4" y="T5"/>
                </a:cxn>
              </a:cxnLst>
              <a:rect l="T9" t="T10" r="T11" b="T12"/>
              <a:pathLst>
                <a:path w="1406" h="817">
                  <a:moveTo>
                    <a:pt x="0" y="817"/>
                  </a:moveTo>
                  <a:cubicBezTo>
                    <a:pt x="19" y="590"/>
                    <a:pt x="38" y="363"/>
                    <a:pt x="272" y="227"/>
                  </a:cubicBezTo>
                  <a:cubicBezTo>
                    <a:pt x="506" y="91"/>
                    <a:pt x="1217" y="38"/>
                    <a:pt x="1406" y="0"/>
                  </a:cubicBezTo>
                </a:path>
              </a:pathLst>
            </a:custGeom>
            <a:noFill/>
            <a:ln w="38100">
              <a:solidFill>
                <a:srgbClr val="3366FF"/>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CL" sz="2800">
                <a:solidFill>
                  <a:srgbClr val="FFFFFF"/>
                </a:solidFill>
              </a:endParaRPr>
            </a:p>
          </p:txBody>
        </p:sp>
        <p:sp>
          <p:nvSpPr>
            <p:cNvPr id="8339" name="Text Box 1189"/>
            <p:cNvSpPr txBox="1">
              <a:spLocks noChangeArrowheads="1"/>
            </p:cNvSpPr>
            <p:nvPr/>
          </p:nvSpPr>
          <p:spPr bwMode="auto">
            <a:xfrm>
              <a:off x="1791" y="3793"/>
              <a:ext cx="1089"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50000"/>
                </a:spcBef>
                <a:spcAft>
                  <a:spcPct val="0"/>
                </a:spcAft>
              </a:pPr>
              <a:r>
                <a:rPr lang="en-US">
                  <a:solidFill>
                    <a:srgbClr val="3366FF"/>
                  </a:solidFill>
                </a:rPr>
                <a:t>PE</a:t>
              </a:r>
            </a:p>
          </p:txBody>
        </p:sp>
      </p:grpSp>
      <p:grpSp>
        <p:nvGrpSpPr>
          <p:cNvPr id="3" name="Group 1192"/>
          <p:cNvGrpSpPr>
            <a:grpSpLocks/>
          </p:cNvGrpSpPr>
          <p:nvPr/>
        </p:nvGrpSpPr>
        <p:grpSpPr bwMode="auto">
          <a:xfrm>
            <a:off x="2627313" y="1557338"/>
            <a:ext cx="4170362" cy="1655762"/>
            <a:chOff x="1655" y="1071"/>
            <a:chExt cx="2627" cy="817"/>
          </a:xfrm>
        </p:grpSpPr>
        <p:sp>
          <p:nvSpPr>
            <p:cNvPr id="8336" name="Freeform 8"/>
            <p:cNvSpPr>
              <a:spLocks/>
            </p:cNvSpPr>
            <p:nvPr/>
          </p:nvSpPr>
          <p:spPr bwMode="auto">
            <a:xfrm flipV="1">
              <a:off x="1655" y="1071"/>
              <a:ext cx="2627" cy="817"/>
            </a:xfrm>
            <a:custGeom>
              <a:avLst/>
              <a:gdLst>
                <a:gd name="T0" fmla="*/ 0 w 1406"/>
                <a:gd name="T1" fmla="*/ 817 h 817"/>
                <a:gd name="T2" fmla="*/ 1773 w 1406"/>
                <a:gd name="T3" fmla="*/ 227 h 817"/>
                <a:gd name="T4" fmla="*/ 9170 w 1406"/>
                <a:gd name="T5" fmla="*/ 0 h 817"/>
                <a:gd name="T6" fmla="*/ 0 60000 65536"/>
                <a:gd name="T7" fmla="*/ 0 60000 65536"/>
                <a:gd name="T8" fmla="*/ 0 60000 65536"/>
                <a:gd name="T9" fmla="*/ 0 w 1406"/>
                <a:gd name="T10" fmla="*/ 0 h 817"/>
                <a:gd name="T11" fmla="*/ 1406 w 1406"/>
                <a:gd name="T12" fmla="*/ 817 h 817"/>
              </a:gdLst>
              <a:ahLst/>
              <a:cxnLst>
                <a:cxn ang="T6">
                  <a:pos x="T0" y="T1"/>
                </a:cxn>
                <a:cxn ang="T7">
                  <a:pos x="T2" y="T3"/>
                </a:cxn>
                <a:cxn ang="T8">
                  <a:pos x="T4" y="T5"/>
                </a:cxn>
              </a:cxnLst>
              <a:rect l="T9" t="T10" r="T11" b="T12"/>
              <a:pathLst>
                <a:path w="1406" h="817">
                  <a:moveTo>
                    <a:pt x="0" y="817"/>
                  </a:moveTo>
                  <a:cubicBezTo>
                    <a:pt x="19" y="590"/>
                    <a:pt x="38" y="363"/>
                    <a:pt x="272" y="227"/>
                  </a:cubicBezTo>
                  <a:cubicBezTo>
                    <a:pt x="506" y="91"/>
                    <a:pt x="1217" y="38"/>
                    <a:pt x="1406" y="0"/>
                  </a:cubicBezTo>
                </a:path>
              </a:pathLst>
            </a:custGeom>
            <a:noFill/>
            <a:ln w="38100">
              <a:solidFill>
                <a:srgbClr val="FF33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CL" sz="2800">
                <a:solidFill>
                  <a:srgbClr val="FFFFFF"/>
                </a:solidFill>
              </a:endParaRPr>
            </a:p>
          </p:txBody>
        </p:sp>
        <p:sp>
          <p:nvSpPr>
            <p:cNvPr id="8337" name="Text Box 1190"/>
            <p:cNvSpPr txBox="1">
              <a:spLocks noChangeArrowheads="1"/>
            </p:cNvSpPr>
            <p:nvPr/>
          </p:nvSpPr>
          <p:spPr bwMode="auto">
            <a:xfrm>
              <a:off x="1837" y="1071"/>
              <a:ext cx="1089"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50000"/>
                </a:spcBef>
                <a:spcAft>
                  <a:spcPct val="0"/>
                </a:spcAft>
              </a:pPr>
              <a:r>
                <a:rPr lang="en-US">
                  <a:solidFill>
                    <a:srgbClr val="FF3300"/>
                  </a:solidFill>
                </a:rPr>
                <a:t>KE</a:t>
              </a:r>
            </a:p>
          </p:txBody>
        </p:sp>
      </p:grpSp>
      <p:grpSp>
        <p:nvGrpSpPr>
          <p:cNvPr id="4" name="Group 1195"/>
          <p:cNvGrpSpPr>
            <a:grpSpLocks/>
          </p:cNvGrpSpPr>
          <p:nvPr/>
        </p:nvGrpSpPr>
        <p:grpSpPr bwMode="auto">
          <a:xfrm>
            <a:off x="2555875" y="3284538"/>
            <a:ext cx="4241800" cy="1800225"/>
            <a:chOff x="1610" y="2069"/>
            <a:chExt cx="2672" cy="1134"/>
          </a:xfrm>
        </p:grpSpPr>
        <p:sp>
          <p:nvSpPr>
            <p:cNvPr id="8334" name="Freeform 8"/>
            <p:cNvSpPr>
              <a:spLocks/>
            </p:cNvSpPr>
            <p:nvPr/>
          </p:nvSpPr>
          <p:spPr bwMode="auto">
            <a:xfrm>
              <a:off x="1655" y="2138"/>
              <a:ext cx="2627" cy="1065"/>
            </a:xfrm>
            <a:custGeom>
              <a:avLst/>
              <a:gdLst>
                <a:gd name="T0" fmla="*/ 0 w 1406"/>
                <a:gd name="T1" fmla="*/ 1809 h 817"/>
                <a:gd name="T2" fmla="*/ 1773 w 1406"/>
                <a:gd name="T3" fmla="*/ 503 h 817"/>
                <a:gd name="T4" fmla="*/ 9170 w 1406"/>
                <a:gd name="T5" fmla="*/ 0 h 817"/>
                <a:gd name="T6" fmla="*/ 0 60000 65536"/>
                <a:gd name="T7" fmla="*/ 0 60000 65536"/>
                <a:gd name="T8" fmla="*/ 0 60000 65536"/>
                <a:gd name="T9" fmla="*/ 0 w 1406"/>
                <a:gd name="T10" fmla="*/ 0 h 817"/>
                <a:gd name="T11" fmla="*/ 1406 w 1406"/>
                <a:gd name="T12" fmla="*/ 817 h 817"/>
              </a:gdLst>
              <a:ahLst/>
              <a:cxnLst>
                <a:cxn ang="T6">
                  <a:pos x="T0" y="T1"/>
                </a:cxn>
                <a:cxn ang="T7">
                  <a:pos x="T2" y="T3"/>
                </a:cxn>
                <a:cxn ang="T8">
                  <a:pos x="T4" y="T5"/>
                </a:cxn>
              </a:cxnLst>
              <a:rect l="T9" t="T10" r="T11" b="T12"/>
              <a:pathLst>
                <a:path w="1406" h="817">
                  <a:moveTo>
                    <a:pt x="0" y="817"/>
                  </a:moveTo>
                  <a:cubicBezTo>
                    <a:pt x="19" y="590"/>
                    <a:pt x="38" y="363"/>
                    <a:pt x="272" y="227"/>
                  </a:cubicBezTo>
                  <a:cubicBezTo>
                    <a:pt x="506" y="91"/>
                    <a:pt x="1217" y="38"/>
                    <a:pt x="1406" y="0"/>
                  </a:cubicBezTo>
                </a:path>
              </a:pathLst>
            </a:custGeom>
            <a:noFill/>
            <a:ln w="38100">
              <a:solidFill>
                <a:srgbClr val="FFFF66"/>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s-CL" sz="2800">
                <a:solidFill>
                  <a:srgbClr val="FFFFFF"/>
                </a:solidFill>
              </a:endParaRPr>
            </a:p>
          </p:txBody>
        </p:sp>
        <p:sp>
          <p:nvSpPr>
            <p:cNvPr id="8335" name="Text Box 1191"/>
            <p:cNvSpPr txBox="1">
              <a:spLocks noChangeArrowheads="1"/>
            </p:cNvSpPr>
            <p:nvPr/>
          </p:nvSpPr>
          <p:spPr bwMode="auto">
            <a:xfrm>
              <a:off x="1610" y="2069"/>
              <a:ext cx="108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fontAlgn="base" hangingPunct="1">
                <a:spcBef>
                  <a:spcPct val="50000"/>
                </a:spcBef>
                <a:spcAft>
                  <a:spcPct val="0"/>
                </a:spcAft>
              </a:pPr>
              <a:r>
                <a:rPr lang="en-US">
                  <a:solidFill>
                    <a:srgbClr val="FFFF66"/>
                  </a:solidFill>
                </a:rPr>
                <a:t>Total E</a:t>
              </a:r>
            </a:p>
          </p:txBody>
        </p:sp>
      </p:grpSp>
    </p:spTree>
    <p:extLst>
      <p:ext uri="{BB962C8B-B14F-4D97-AF65-F5344CB8AC3E}">
        <p14:creationId xmlns:p14="http://schemas.microsoft.com/office/powerpoint/2010/main" val="4070797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050" y="2641600"/>
            <a:ext cx="596900" cy="625475"/>
          </a:xfrm>
          <a:prstGeom prst="rect">
            <a:avLst/>
          </a:prstGeom>
          <a:noFill/>
          <a:extLst>
            <a:ext uri="{909E8E84-426E-40DD-AFC4-6F175D3DCCD1}">
              <a14:hiddenFill xmlns:a14="http://schemas.microsoft.com/office/drawing/2010/main">
                <a:solidFill>
                  <a:srgbClr val="FFFFFF"/>
                </a:solidFill>
              </a14:hiddenFill>
            </a:ext>
          </a:extLst>
        </p:spPr>
      </p:pic>
      <p:pic>
        <p:nvPicPr>
          <p:cNvPr id="55299" name="Picture 3" descr="soccer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2201863"/>
            <a:ext cx="1166813" cy="1166812"/>
          </a:xfrm>
          <a:prstGeom prst="rect">
            <a:avLst/>
          </a:prstGeom>
          <a:noFill/>
          <a:extLst>
            <a:ext uri="{909E8E84-426E-40DD-AFC4-6F175D3DCCD1}">
              <a14:hiddenFill xmlns:a14="http://schemas.microsoft.com/office/drawing/2010/main">
                <a:solidFill>
                  <a:srgbClr val="FFFFFF"/>
                </a:solidFill>
              </a14:hiddenFill>
            </a:ext>
          </a:extLst>
        </p:spPr>
      </p:pic>
      <p:sp>
        <p:nvSpPr>
          <p:cNvPr id="55300" name="Rectangle 4"/>
          <p:cNvSpPr>
            <a:spLocks noGrp="1" noChangeArrowheads="1"/>
          </p:cNvSpPr>
          <p:nvPr>
            <p:ph type="title"/>
          </p:nvPr>
        </p:nvSpPr>
        <p:spPr>
          <a:xfrm>
            <a:off x="457200" y="857250"/>
            <a:ext cx="8229600" cy="560388"/>
          </a:xfrm>
        </p:spPr>
        <p:txBody>
          <a:bodyPr>
            <a:normAutofit fontScale="90000"/>
          </a:bodyPr>
          <a:lstStyle/>
          <a:p>
            <a:r>
              <a:rPr lang="en-US" sz="4000"/>
              <a:t>How far could you kick a dog?</a:t>
            </a:r>
            <a:endParaRPr lang="en-GB" sz="4000"/>
          </a:p>
        </p:txBody>
      </p:sp>
      <p:sp>
        <p:nvSpPr>
          <p:cNvPr id="55301" name="Rectangle 5"/>
          <p:cNvSpPr>
            <a:spLocks noGrp="1" noChangeArrowheads="1"/>
          </p:cNvSpPr>
          <p:nvPr>
            <p:ph type="body" idx="1"/>
          </p:nvPr>
        </p:nvSpPr>
        <p:spPr/>
        <p:txBody>
          <a:bodyPr/>
          <a:lstStyle/>
          <a:p>
            <a:pPr>
              <a:buFontTx/>
              <a:buNone/>
            </a:pPr>
            <a:r>
              <a:rPr lang="en-GB">
                <a:solidFill>
                  <a:srgbClr val="000000"/>
                </a:solidFill>
                <a:cs typeface="Arial" pitchFamily="34" charset="0"/>
                <a:hlinkClick r:id="rId4"/>
              </a:rPr>
              <a:t>   </a:t>
            </a:r>
            <a:endParaRPr lang="en-GB">
              <a:solidFill>
                <a:srgbClr val="000000"/>
              </a:solidFill>
              <a:cs typeface="Arial" pitchFamily="34" charset="0"/>
            </a:endParaRPr>
          </a:p>
        </p:txBody>
      </p:sp>
      <p:sp>
        <p:nvSpPr>
          <p:cNvPr id="55302" name="Rectangle 6"/>
          <p:cNvSpPr>
            <a:spLocks noChangeArrowheads="1"/>
          </p:cNvSpPr>
          <p:nvPr/>
        </p:nvSpPr>
        <p:spPr bwMode="auto">
          <a:xfrm>
            <a:off x="1087438" y="3262313"/>
            <a:ext cx="1854200" cy="160337"/>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5303" name="Rectangle 7"/>
          <p:cNvSpPr>
            <a:spLocks noChangeArrowheads="1"/>
          </p:cNvSpPr>
          <p:nvPr/>
        </p:nvSpPr>
        <p:spPr bwMode="auto">
          <a:xfrm>
            <a:off x="1322388" y="3422650"/>
            <a:ext cx="134937" cy="555625"/>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5304" name="Rectangle 8"/>
          <p:cNvSpPr>
            <a:spLocks noChangeArrowheads="1"/>
          </p:cNvSpPr>
          <p:nvPr/>
        </p:nvSpPr>
        <p:spPr bwMode="auto">
          <a:xfrm>
            <a:off x="2536825" y="3425825"/>
            <a:ext cx="134938" cy="555625"/>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5305" name="Line 9"/>
          <p:cNvSpPr>
            <a:spLocks noChangeShapeType="1"/>
          </p:cNvSpPr>
          <p:nvPr/>
        </p:nvSpPr>
        <p:spPr bwMode="auto">
          <a:xfrm>
            <a:off x="766763" y="4003675"/>
            <a:ext cx="766127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55306" name="Text Box 10"/>
          <p:cNvSpPr txBox="1">
            <a:spLocks noChangeArrowheads="1"/>
          </p:cNvSpPr>
          <p:nvPr/>
        </p:nvSpPr>
        <p:spPr bwMode="auto">
          <a:xfrm>
            <a:off x="754063" y="4683125"/>
            <a:ext cx="764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Verdana" pitchFamily="34" charset="0"/>
                <a:cs typeface="Times New Roman" pitchFamily="18" charset="0"/>
              </a:rPr>
              <a:t>From a table, medium kick.</a:t>
            </a:r>
            <a:endParaRPr lang="en-GB" sz="2400">
              <a:latin typeface="Verdana" pitchFamily="34" charset="0"/>
              <a:cs typeface="Times New Roman" pitchFamily="18" charset="0"/>
            </a:endParaRPr>
          </a:p>
        </p:txBody>
      </p:sp>
    </p:spTree>
    <p:extLst>
      <p:ext uri="{BB962C8B-B14F-4D97-AF65-F5344CB8AC3E}">
        <p14:creationId xmlns:p14="http://schemas.microsoft.com/office/powerpoint/2010/main" val="2114823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d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050" y="2641600"/>
            <a:ext cx="596900" cy="625475"/>
          </a:xfrm>
          <a:prstGeom prst="rect">
            <a:avLst/>
          </a:prstGeom>
          <a:noFill/>
          <a:extLst>
            <a:ext uri="{909E8E84-426E-40DD-AFC4-6F175D3DCCD1}">
              <a14:hiddenFill xmlns:a14="http://schemas.microsoft.com/office/drawing/2010/main">
                <a:solidFill>
                  <a:srgbClr val="FFFFFF"/>
                </a:solidFill>
              </a14:hiddenFill>
            </a:ext>
          </a:extLst>
        </p:spPr>
      </p:pic>
      <p:pic>
        <p:nvPicPr>
          <p:cNvPr id="56323" name="Picture 3" descr="soccer play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2201863"/>
            <a:ext cx="1166813" cy="1166812"/>
          </a:xfrm>
          <a:prstGeom prst="rect">
            <a:avLst/>
          </a:prstGeom>
          <a:noFill/>
          <a:extLst>
            <a:ext uri="{909E8E84-426E-40DD-AFC4-6F175D3DCCD1}">
              <a14:hiddenFill xmlns:a14="http://schemas.microsoft.com/office/drawing/2010/main">
                <a:solidFill>
                  <a:srgbClr val="FFFFFF"/>
                </a:solidFill>
              </a14:hiddenFill>
            </a:ext>
          </a:extLst>
        </p:spPr>
      </p:pic>
      <p:sp>
        <p:nvSpPr>
          <p:cNvPr id="56324" name="Rectangle 4"/>
          <p:cNvSpPr>
            <a:spLocks noGrp="1" noChangeArrowheads="1"/>
          </p:cNvSpPr>
          <p:nvPr>
            <p:ph type="title"/>
          </p:nvPr>
        </p:nvSpPr>
        <p:spPr>
          <a:xfrm>
            <a:off x="457200" y="857250"/>
            <a:ext cx="8229600" cy="560388"/>
          </a:xfrm>
        </p:spPr>
        <p:txBody>
          <a:bodyPr>
            <a:normAutofit fontScale="90000"/>
          </a:bodyPr>
          <a:lstStyle/>
          <a:p>
            <a:r>
              <a:rPr lang="en-US" sz="4000"/>
              <a:t>How far can you kick a dog?</a:t>
            </a:r>
            <a:endParaRPr lang="en-GB" sz="4000"/>
          </a:p>
        </p:txBody>
      </p:sp>
      <p:sp>
        <p:nvSpPr>
          <p:cNvPr id="56325" name="Rectangle 5"/>
          <p:cNvSpPr>
            <a:spLocks noGrp="1" noChangeArrowheads="1"/>
          </p:cNvSpPr>
          <p:nvPr>
            <p:ph type="body" idx="1"/>
          </p:nvPr>
        </p:nvSpPr>
        <p:spPr/>
        <p:txBody>
          <a:bodyPr/>
          <a:lstStyle/>
          <a:p>
            <a:pPr>
              <a:buFontTx/>
              <a:buNone/>
            </a:pPr>
            <a:r>
              <a:rPr lang="en-GB">
                <a:solidFill>
                  <a:srgbClr val="000000"/>
                </a:solidFill>
                <a:cs typeface="Arial" pitchFamily="34" charset="0"/>
                <a:hlinkClick r:id="rId6"/>
              </a:rPr>
              <a:t>   </a:t>
            </a:r>
            <a:endParaRPr lang="en-GB">
              <a:solidFill>
                <a:srgbClr val="000000"/>
              </a:solidFill>
              <a:cs typeface="Arial" pitchFamily="34" charset="0"/>
            </a:endParaRPr>
          </a:p>
        </p:txBody>
      </p:sp>
      <p:sp>
        <p:nvSpPr>
          <p:cNvPr id="56326" name="Rectangle 6"/>
          <p:cNvSpPr>
            <a:spLocks noChangeArrowheads="1"/>
          </p:cNvSpPr>
          <p:nvPr/>
        </p:nvSpPr>
        <p:spPr bwMode="auto">
          <a:xfrm>
            <a:off x="1087438" y="3262313"/>
            <a:ext cx="1854200" cy="160337"/>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6327" name="Rectangle 7"/>
          <p:cNvSpPr>
            <a:spLocks noChangeArrowheads="1"/>
          </p:cNvSpPr>
          <p:nvPr/>
        </p:nvSpPr>
        <p:spPr bwMode="auto">
          <a:xfrm>
            <a:off x="1322388" y="3422650"/>
            <a:ext cx="134937" cy="555625"/>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6328" name="Rectangle 8"/>
          <p:cNvSpPr>
            <a:spLocks noChangeArrowheads="1"/>
          </p:cNvSpPr>
          <p:nvPr/>
        </p:nvSpPr>
        <p:spPr bwMode="auto">
          <a:xfrm>
            <a:off x="2536825" y="3425825"/>
            <a:ext cx="134938" cy="555625"/>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6329" name="Line 9"/>
          <p:cNvSpPr>
            <a:spLocks noChangeShapeType="1"/>
          </p:cNvSpPr>
          <p:nvPr/>
        </p:nvSpPr>
        <p:spPr bwMode="auto">
          <a:xfrm>
            <a:off x="766763" y="4003675"/>
            <a:ext cx="766127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56330" name="Arc 10"/>
          <p:cNvSpPr>
            <a:spLocks/>
          </p:cNvSpPr>
          <p:nvPr/>
        </p:nvSpPr>
        <p:spPr bwMode="auto">
          <a:xfrm>
            <a:off x="2792413" y="2952750"/>
            <a:ext cx="3509962" cy="10509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6331" name="Line 11"/>
          <p:cNvSpPr>
            <a:spLocks noChangeShapeType="1"/>
          </p:cNvSpPr>
          <p:nvPr/>
        </p:nvSpPr>
        <p:spPr bwMode="auto">
          <a:xfrm>
            <a:off x="4373563" y="3200400"/>
            <a:ext cx="1587" cy="1198563"/>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56332" name="Text Box 12"/>
          <p:cNvSpPr txBox="1">
            <a:spLocks noChangeArrowheads="1"/>
          </p:cNvSpPr>
          <p:nvPr/>
        </p:nvSpPr>
        <p:spPr bwMode="auto">
          <a:xfrm>
            <a:off x="3967163" y="4424363"/>
            <a:ext cx="1531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Verdana" pitchFamily="34" charset="0"/>
                <a:cs typeface="Times New Roman" pitchFamily="18" charset="0"/>
              </a:rPr>
              <a:t>Gravity</a:t>
            </a:r>
            <a:endParaRPr lang="en-GB" sz="2400">
              <a:solidFill>
                <a:srgbClr val="FF0000"/>
              </a:solidFill>
              <a:latin typeface="Verdana" pitchFamily="34" charset="0"/>
              <a:cs typeface="Times New Roman" pitchFamily="18" charset="0"/>
            </a:endParaRPr>
          </a:p>
        </p:txBody>
      </p:sp>
      <p:pic>
        <p:nvPicPr>
          <p:cNvPr id="2" name="Dog Howling At Moon-SoundBible.com-1369876823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259632" y="5085184"/>
            <a:ext cx="812800" cy="812800"/>
          </a:xfrm>
          <a:prstGeom prst="rect">
            <a:avLst/>
          </a:prstGeom>
        </p:spPr>
      </p:pic>
    </p:spTree>
    <p:extLst>
      <p:ext uri="{BB962C8B-B14F-4D97-AF65-F5344CB8AC3E}">
        <p14:creationId xmlns:p14="http://schemas.microsoft.com/office/powerpoint/2010/main" val="366616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160"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050" y="2641600"/>
            <a:ext cx="596900" cy="625475"/>
          </a:xfrm>
          <a:prstGeom prst="rect">
            <a:avLst/>
          </a:prstGeom>
          <a:noFill/>
          <a:extLst>
            <a:ext uri="{909E8E84-426E-40DD-AFC4-6F175D3DCCD1}">
              <a14:hiddenFill xmlns:a14="http://schemas.microsoft.com/office/drawing/2010/main">
                <a:solidFill>
                  <a:srgbClr val="FFFFFF"/>
                </a:solidFill>
              </a14:hiddenFill>
            </a:ext>
          </a:extLst>
        </p:spPr>
      </p:pic>
      <p:pic>
        <p:nvPicPr>
          <p:cNvPr id="57347" name="Picture 3" descr="soccer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2201863"/>
            <a:ext cx="1166813" cy="1166812"/>
          </a:xfrm>
          <a:prstGeom prst="rect">
            <a:avLst/>
          </a:prstGeom>
          <a:noFill/>
          <a:extLst>
            <a:ext uri="{909E8E84-426E-40DD-AFC4-6F175D3DCCD1}">
              <a14:hiddenFill xmlns:a14="http://schemas.microsoft.com/office/drawing/2010/main">
                <a:solidFill>
                  <a:srgbClr val="FFFFFF"/>
                </a:solidFill>
              </a14:hiddenFill>
            </a:ext>
          </a:extLst>
        </p:spPr>
      </p:pic>
      <p:sp>
        <p:nvSpPr>
          <p:cNvPr id="57348" name="Rectangle 4"/>
          <p:cNvSpPr>
            <a:spLocks noGrp="1" noChangeArrowheads="1"/>
          </p:cNvSpPr>
          <p:nvPr>
            <p:ph type="title"/>
          </p:nvPr>
        </p:nvSpPr>
        <p:spPr>
          <a:xfrm>
            <a:off x="457200" y="857250"/>
            <a:ext cx="8229600" cy="560388"/>
          </a:xfrm>
        </p:spPr>
        <p:txBody>
          <a:bodyPr>
            <a:normAutofit fontScale="90000"/>
          </a:bodyPr>
          <a:lstStyle/>
          <a:p>
            <a:r>
              <a:rPr lang="en-US" sz="4000"/>
              <a:t>Harder kick?</a:t>
            </a:r>
            <a:endParaRPr lang="en-GB" sz="4000"/>
          </a:p>
        </p:txBody>
      </p:sp>
      <p:sp>
        <p:nvSpPr>
          <p:cNvPr id="57349" name="Rectangle 5"/>
          <p:cNvSpPr>
            <a:spLocks noGrp="1" noChangeArrowheads="1"/>
          </p:cNvSpPr>
          <p:nvPr>
            <p:ph type="body" idx="1"/>
          </p:nvPr>
        </p:nvSpPr>
        <p:spPr/>
        <p:txBody>
          <a:bodyPr/>
          <a:lstStyle/>
          <a:p>
            <a:pPr>
              <a:buFontTx/>
              <a:buNone/>
            </a:pPr>
            <a:r>
              <a:rPr lang="en-GB">
                <a:solidFill>
                  <a:srgbClr val="000000"/>
                </a:solidFill>
                <a:cs typeface="Arial" pitchFamily="34" charset="0"/>
                <a:hlinkClick r:id="rId4"/>
              </a:rPr>
              <a:t>   </a:t>
            </a:r>
            <a:endParaRPr lang="en-GB">
              <a:solidFill>
                <a:srgbClr val="000000"/>
              </a:solidFill>
              <a:cs typeface="Arial" pitchFamily="34" charset="0"/>
            </a:endParaRPr>
          </a:p>
        </p:txBody>
      </p:sp>
      <p:sp>
        <p:nvSpPr>
          <p:cNvPr id="57350" name="Rectangle 6"/>
          <p:cNvSpPr>
            <a:spLocks noChangeArrowheads="1"/>
          </p:cNvSpPr>
          <p:nvPr/>
        </p:nvSpPr>
        <p:spPr bwMode="auto">
          <a:xfrm>
            <a:off x="1087438" y="3262313"/>
            <a:ext cx="1854200" cy="160337"/>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7351" name="Rectangle 7"/>
          <p:cNvSpPr>
            <a:spLocks noChangeArrowheads="1"/>
          </p:cNvSpPr>
          <p:nvPr/>
        </p:nvSpPr>
        <p:spPr bwMode="auto">
          <a:xfrm>
            <a:off x="1322388" y="3422650"/>
            <a:ext cx="134937" cy="555625"/>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7352" name="Rectangle 8"/>
          <p:cNvSpPr>
            <a:spLocks noChangeArrowheads="1"/>
          </p:cNvSpPr>
          <p:nvPr/>
        </p:nvSpPr>
        <p:spPr bwMode="auto">
          <a:xfrm>
            <a:off x="2536825" y="3425825"/>
            <a:ext cx="134938" cy="555625"/>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7353" name="Line 9"/>
          <p:cNvSpPr>
            <a:spLocks noChangeShapeType="1"/>
          </p:cNvSpPr>
          <p:nvPr/>
        </p:nvSpPr>
        <p:spPr bwMode="auto">
          <a:xfrm>
            <a:off x="766763" y="4003675"/>
            <a:ext cx="766127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57354" name="Text Box 10"/>
          <p:cNvSpPr txBox="1">
            <a:spLocks noChangeArrowheads="1"/>
          </p:cNvSpPr>
          <p:nvPr/>
        </p:nvSpPr>
        <p:spPr bwMode="auto">
          <a:xfrm>
            <a:off x="754063" y="4683125"/>
            <a:ext cx="7648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s-CL" sz="2400">
              <a:latin typeface="Verdana" pitchFamily="34" charset="0"/>
              <a:cs typeface="Times New Roman" pitchFamily="18" charset="0"/>
            </a:endParaRPr>
          </a:p>
        </p:txBody>
      </p:sp>
    </p:spTree>
    <p:extLst>
      <p:ext uri="{BB962C8B-B14F-4D97-AF65-F5344CB8AC3E}">
        <p14:creationId xmlns:p14="http://schemas.microsoft.com/office/powerpoint/2010/main" val="1122070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d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8050" y="2641600"/>
            <a:ext cx="596900" cy="625475"/>
          </a:xfrm>
          <a:prstGeom prst="rect">
            <a:avLst/>
          </a:prstGeom>
          <a:noFill/>
          <a:extLst>
            <a:ext uri="{909E8E84-426E-40DD-AFC4-6F175D3DCCD1}">
              <a14:hiddenFill xmlns:a14="http://schemas.microsoft.com/office/drawing/2010/main">
                <a:solidFill>
                  <a:srgbClr val="FFFFFF"/>
                </a:solidFill>
              </a14:hiddenFill>
            </a:ext>
          </a:extLst>
        </p:spPr>
      </p:pic>
      <p:pic>
        <p:nvPicPr>
          <p:cNvPr id="58371" name="Picture 3" descr="soccer play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 y="2201863"/>
            <a:ext cx="1166813" cy="1166812"/>
          </a:xfrm>
          <a:prstGeom prst="rect">
            <a:avLst/>
          </a:prstGeom>
          <a:noFill/>
          <a:extLst>
            <a:ext uri="{909E8E84-426E-40DD-AFC4-6F175D3DCCD1}">
              <a14:hiddenFill xmlns:a14="http://schemas.microsoft.com/office/drawing/2010/main">
                <a:solidFill>
                  <a:srgbClr val="FFFFFF"/>
                </a:solidFill>
              </a14:hiddenFill>
            </a:ext>
          </a:extLst>
        </p:spPr>
      </p:pic>
      <p:sp>
        <p:nvSpPr>
          <p:cNvPr id="58372" name="Rectangle 4"/>
          <p:cNvSpPr>
            <a:spLocks noGrp="1" noChangeArrowheads="1"/>
          </p:cNvSpPr>
          <p:nvPr>
            <p:ph type="title"/>
          </p:nvPr>
        </p:nvSpPr>
        <p:spPr>
          <a:xfrm>
            <a:off x="457200" y="857250"/>
            <a:ext cx="8229600" cy="560388"/>
          </a:xfrm>
        </p:spPr>
        <p:txBody>
          <a:bodyPr>
            <a:normAutofit fontScale="90000"/>
          </a:bodyPr>
          <a:lstStyle/>
          <a:p>
            <a:r>
              <a:rPr lang="en-US" sz="4000"/>
              <a:t>Harder kick</a:t>
            </a:r>
            <a:endParaRPr lang="en-GB" sz="4000"/>
          </a:p>
        </p:txBody>
      </p:sp>
      <p:sp>
        <p:nvSpPr>
          <p:cNvPr id="58373" name="Rectangle 5"/>
          <p:cNvSpPr>
            <a:spLocks noGrp="1" noChangeArrowheads="1"/>
          </p:cNvSpPr>
          <p:nvPr>
            <p:ph type="body" idx="1"/>
          </p:nvPr>
        </p:nvSpPr>
        <p:spPr/>
        <p:txBody>
          <a:bodyPr/>
          <a:lstStyle/>
          <a:p>
            <a:pPr>
              <a:buFontTx/>
              <a:buNone/>
            </a:pPr>
            <a:r>
              <a:rPr lang="en-GB">
                <a:solidFill>
                  <a:srgbClr val="000000"/>
                </a:solidFill>
                <a:cs typeface="Arial" pitchFamily="34" charset="0"/>
                <a:hlinkClick r:id="rId4"/>
              </a:rPr>
              <a:t>   </a:t>
            </a:r>
            <a:endParaRPr lang="en-GB">
              <a:solidFill>
                <a:srgbClr val="000000"/>
              </a:solidFill>
              <a:cs typeface="Arial" pitchFamily="34" charset="0"/>
            </a:endParaRPr>
          </a:p>
        </p:txBody>
      </p:sp>
      <p:sp>
        <p:nvSpPr>
          <p:cNvPr id="58374" name="Rectangle 6"/>
          <p:cNvSpPr>
            <a:spLocks noChangeArrowheads="1"/>
          </p:cNvSpPr>
          <p:nvPr/>
        </p:nvSpPr>
        <p:spPr bwMode="auto">
          <a:xfrm>
            <a:off x="1087438" y="3262313"/>
            <a:ext cx="1854200" cy="160337"/>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8375" name="Rectangle 7"/>
          <p:cNvSpPr>
            <a:spLocks noChangeArrowheads="1"/>
          </p:cNvSpPr>
          <p:nvPr/>
        </p:nvSpPr>
        <p:spPr bwMode="auto">
          <a:xfrm>
            <a:off x="1322388" y="3422650"/>
            <a:ext cx="134937" cy="555625"/>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8376" name="Rectangle 8"/>
          <p:cNvSpPr>
            <a:spLocks noChangeArrowheads="1"/>
          </p:cNvSpPr>
          <p:nvPr/>
        </p:nvSpPr>
        <p:spPr bwMode="auto">
          <a:xfrm>
            <a:off x="2536825" y="3425825"/>
            <a:ext cx="134938" cy="555625"/>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8377" name="Line 9"/>
          <p:cNvSpPr>
            <a:spLocks noChangeShapeType="1"/>
          </p:cNvSpPr>
          <p:nvPr/>
        </p:nvSpPr>
        <p:spPr bwMode="auto">
          <a:xfrm>
            <a:off x="766763" y="4003675"/>
            <a:ext cx="766127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58378" name="Arc 10"/>
          <p:cNvSpPr>
            <a:spLocks/>
          </p:cNvSpPr>
          <p:nvPr/>
        </p:nvSpPr>
        <p:spPr bwMode="auto">
          <a:xfrm>
            <a:off x="2792413" y="2952750"/>
            <a:ext cx="5535612" cy="105092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8379" name="Line 11"/>
          <p:cNvSpPr>
            <a:spLocks noChangeShapeType="1"/>
          </p:cNvSpPr>
          <p:nvPr/>
        </p:nvSpPr>
        <p:spPr bwMode="auto">
          <a:xfrm>
            <a:off x="5387975" y="3151188"/>
            <a:ext cx="1588"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58380" name="Text Box 12"/>
          <p:cNvSpPr txBox="1">
            <a:spLocks noChangeArrowheads="1"/>
          </p:cNvSpPr>
          <p:nvPr/>
        </p:nvSpPr>
        <p:spPr bwMode="auto">
          <a:xfrm>
            <a:off x="4548188" y="4462463"/>
            <a:ext cx="1531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Verdana" pitchFamily="34" charset="0"/>
                <a:cs typeface="Times New Roman" pitchFamily="18" charset="0"/>
              </a:rPr>
              <a:t>Gravity</a:t>
            </a:r>
            <a:endParaRPr lang="en-GB" sz="2400">
              <a:solidFill>
                <a:srgbClr val="FF0000"/>
              </a:solidFill>
              <a:latin typeface="Verdana" pitchFamily="34" charset="0"/>
              <a:cs typeface="Times New Roman" pitchFamily="18" charset="0"/>
            </a:endParaRPr>
          </a:p>
        </p:txBody>
      </p:sp>
    </p:spTree>
    <p:extLst>
      <p:ext uri="{BB962C8B-B14F-4D97-AF65-F5344CB8AC3E}">
        <p14:creationId xmlns:p14="http://schemas.microsoft.com/office/powerpoint/2010/main" val="2808990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occer play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38513"/>
            <a:ext cx="327025" cy="327025"/>
          </a:xfrm>
          <a:prstGeom prst="rect">
            <a:avLst/>
          </a:prstGeom>
          <a:noFill/>
          <a:extLst>
            <a:ext uri="{909E8E84-426E-40DD-AFC4-6F175D3DCCD1}">
              <a14:hiddenFill xmlns:a14="http://schemas.microsoft.com/office/drawing/2010/main">
                <a:solidFill>
                  <a:srgbClr val="FFFFFF"/>
                </a:solidFill>
              </a14:hiddenFill>
            </a:ext>
          </a:extLst>
        </p:spPr>
      </p:pic>
      <p:sp>
        <p:nvSpPr>
          <p:cNvPr id="59395" name="Rectangle 3"/>
          <p:cNvSpPr>
            <a:spLocks noGrp="1" noChangeArrowheads="1"/>
          </p:cNvSpPr>
          <p:nvPr>
            <p:ph type="title"/>
          </p:nvPr>
        </p:nvSpPr>
        <p:spPr>
          <a:xfrm>
            <a:off x="457200" y="857250"/>
            <a:ext cx="8229600" cy="560388"/>
          </a:xfrm>
        </p:spPr>
        <p:txBody>
          <a:bodyPr>
            <a:normAutofit fontScale="90000"/>
          </a:bodyPr>
          <a:lstStyle/>
          <a:p>
            <a:r>
              <a:rPr lang="en-US" sz="4000"/>
              <a:t>Small cannon?</a:t>
            </a:r>
            <a:endParaRPr lang="en-GB" sz="4000"/>
          </a:p>
        </p:txBody>
      </p:sp>
      <p:sp>
        <p:nvSpPr>
          <p:cNvPr id="59396" name="Rectangle 4"/>
          <p:cNvSpPr>
            <a:spLocks noGrp="1" noChangeArrowheads="1"/>
          </p:cNvSpPr>
          <p:nvPr>
            <p:ph type="body" idx="1"/>
          </p:nvPr>
        </p:nvSpPr>
        <p:spPr/>
        <p:txBody>
          <a:bodyPr/>
          <a:lstStyle/>
          <a:p>
            <a:pPr>
              <a:buFontTx/>
              <a:buNone/>
            </a:pPr>
            <a:r>
              <a:rPr lang="en-GB">
                <a:solidFill>
                  <a:srgbClr val="000000"/>
                </a:solidFill>
                <a:cs typeface="Arial" pitchFamily="34" charset="0"/>
                <a:hlinkClick r:id="rId3"/>
              </a:rPr>
              <a:t>   </a:t>
            </a:r>
            <a:endParaRPr lang="en-GB">
              <a:solidFill>
                <a:srgbClr val="000000"/>
              </a:solidFill>
              <a:cs typeface="Arial" pitchFamily="34" charset="0"/>
            </a:endParaRPr>
          </a:p>
        </p:txBody>
      </p:sp>
      <p:grpSp>
        <p:nvGrpSpPr>
          <p:cNvPr id="59397" name="Group 5"/>
          <p:cNvGrpSpPr>
            <a:grpSpLocks/>
          </p:cNvGrpSpPr>
          <p:nvPr/>
        </p:nvGrpSpPr>
        <p:grpSpPr bwMode="auto">
          <a:xfrm>
            <a:off x="1087438" y="3659188"/>
            <a:ext cx="642937" cy="322262"/>
            <a:chOff x="685" y="2055"/>
            <a:chExt cx="1168" cy="453"/>
          </a:xfrm>
        </p:grpSpPr>
        <p:sp>
          <p:nvSpPr>
            <p:cNvPr id="59398" name="Rectangle 6"/>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9399" name="Rectangle 7"/>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9400" name="Rectangle 8"/>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59401" name="Line 9"/>
          <p:cNvSpPr>
            <a:spLocks noChangeShapeType="1"/>
          </p:cNvSpPr>
          <p:nvPr/>
        </p:nvSpPr>
        <p:spPr bwMode="auto">
          <a:xfrm>
            <a:off x="766763" y="4003675"/>
            <a:ext cx="766127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59402" name="Oval 10"/>
          <p:cNvSpPr>
            <a:spLocks noChangeArrowheads="1"/>
          </p:cNvSpPr>
          <p:nvPr/>
        </p:nvSpPr>
        <p:spPr bwMode="auto">
          <a:xfrm>
            <a:off x="1185863" y="3286125"/>
            <a:ext cx="555625" cy="357188"/>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9403" name="Rectangle 11"/>
          <p:cNvSpPr>
            <a:spLocks noChangeArrowheads="1"/>
          </p:cNvSpPr>
          <p:nvPr/>
        </p:nvSpPr>
        <p:spPr bwMode="auto">
          <a:xfrm>
            <a:off x="1619250" y="3224213"/>
            <a:ext cx="173038" cy="407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9404" name="Oval 12"/>
          <p:cNvSpPr>
            <a:spLocks noChangeArrowheads="1"/>
          </p:cNvSpPr>
          <p:nvPr/>
        </p:nvSpPr>
        <p:spPr bwMode="auto">
          <a:xfrm>
            <a:off x="1606550" y="3482975"/>
            <a:ext cx="185738" cy="88900"/>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9405" name="Oval 13"/>
          <p:cNvSpPr>
            <a:spLocks noChangeArrowheads="1"/>
          </p:cNvSpPr>
          <p:nvPr/>
        </p:nvSpPr>
        <p:spPr bwMode="auto">
          <a:xfrm>
            <a:off x="1597025" y="3351213"/>
            <a:ext cx="185738" cy="88900"/>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59406" name="AutoShape 14"/>
          <p:cNvSpPr>
            <a:spLocks noChangeArrowheads="1"/>
          </p:cNvSpPr>
          <p:nvPr/>
        </p:nvSpPr>
        <p:spPr bwMode="auto">
          <a:xfrm>
            <a:off x="1854200" y="2484438"/>
            <a:ext cx="987425" cy="479425"/>
          </a:xfrm>
          <a:prstGeom prst="wedgeRoundRectCallout">
            <a:avLst>
              <a:gd name="adj1" fmla="val -56269"/>
              <a:gd name="adj2" fmla="val 1274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a:latin typeface="Verdana" pitchFamily="34" charset="0"/>
                <a:cs typeface="Times New Roman" pitchFamily="18" charset="0"/>
              </a:rPr>
              <a:t>Woof! (help)</a:t>
            </a:r>
            <a:endParaRPr lang="en-GB" sz="1200">
              <a:latin typeface="Verdana" pitchFamily="34" charset="0"/>
              <a:cs typeface="Times New Roman" pitchFamily="18" charset="0"/>
            </a:endParaRPr>
          </a:p>
        </p:txBody>
      </p:sp>
    </p:spTree>
    <p:extLst>
      <p:ext uri="{BB962C8B-B14F-4D97-AF65-F5344CB8AC3E}">
        <p14:creationId xmlns:p14="http://schemas.microsoft.com/office/powerpoint/2010/main" val="3288898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soccer play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38513"/>
            <a:ext cx="327025" cy="327025"/>
          </a:xfrm>
          <a:prstGeom prst="rect">
            <a:avLst/>
          </a:prstGeom>
          <a:noFill/>
          <a:extLst>
            <a:ext uri="{909E8E84-426E-40DD-AFC4-6F175D3DCCD1}">
              <a14:hiddenFill xmlns:a14="http://schemas.microsoft.com/office/drawing/2010/main">
                <a:solidFill>
                  <a:srgbClr val="FFFFFF"/>
                </a:solidFill>
              </a14:hiddenFill>
            </a:ext>
          </a:extLst>
        </p:spPr>
      </p:pic>
      <p:sp>
        <p:nvSpPr>
          <p:cNvPr id="60419" name="Rectangle 3"/>
          <p:cNvSpPr>
            <a:spLocks noGrp="1" noChangeArrowheads="1"/>
          </p:cNvSpPr>
          <p:nvPr>
            <p:ph type="title"/>
          </p:nvPr>
        </p:nvSpPr>
        <p:spPr>
          <a:xfrm>
            <a:off x="457200" y="857250"/>
            <a:ext cx="8229600" cy="560388"/>
          </a:xfrm>
        </p:spPr>
        <p:txBody>
          <a:bodyPr>
            <a:normAutofit fontScale="90000"/>
          </a:bodyPr>
          <a:lstStyle/>
          <a:p>
            <a:r>
              <a:rPr lang="en-US" sz="4000"/>
              <a:t>Small cannon</a:t>
            </a:r>
            <a:endParaRPr lang="en-GB" sz="4000"/>
          </a:p>
        </p:txBody>
      </p:sp>
      <p:sp>
        <p:nvSpPr>
          <p:cNvPr id="60420" name="Rectangle 4"/>
          <p:cNvSpPr>
            <a:spLocks noGrp="1" noChangeArrowheads="1"/>
          </p:cNvSpPr>
          <p:nvPr>
            <p:ph type="body" idx="1"/>
          </p:nvPr>
        </p:nvSpPr>
        <p:spPr/>
        <p:txBody>
          <a:bodyPr/>
          <a:lstStyle/>
          <a:p>
            <a:pPr>
              <a:buFontTx/>
              <a:buNone/>
            </a:pPr>
            <a:r>
              <a:rPr lang="en-GB">
                <a:solidFill>
                  <a:srgbClr val="000000"/>
                </a:solidFill>
                <a:cs typeface="Arial" pitchFamily="34" charset="0"/>
                <a:hlinkClick r:id="rId5"/>
              </a:rPr>
              <a:t>   </a:t>
            </a:r>
            <a:endParaRPr lang="en-GB">
              <a:solidFill>
                <a:srgbClr val="000000"/>
              </a:solidFill>
              <a:cs typeface="Arial" pitchFamily="34" charset="0"/>
            </a:endParaRPr>
          </a:p>
        </p:txBody>
      </p:sp>
      <p:grpSp>
        <p:nvGrpSpPr>
          <p:cNvPr id="60421" name="Group 5"/>
          <p:cNvGrpSpPr>
            <a:grpSpLocks/>
          </p:cNvGrpSpPr>
          <p:nvPr/>
        </p:nvGrpSpPr>
        <p:grpSpPr bwMode="auto">
          <a:xfrm>
            <a:off x="1087438" y="3659188"/>
            <a:ext cx="642937" cy="322262"/>
            <a:chOff x="685" y="2055"/>
            <a:chExt cx="1168" cy="453"/>
          </a:xfrm>
        </p:grpSpPr>
        <p:sp>
          <p:nvSpPr>
            <p:cNvPr id="60422" name="Rectangle 6"/>
            <p:cNvSpPr>
              <a:spLocks noChangeArrowheads="1"/>
            </p:cNvSpPr>
            <p:nvPr/>
          </p:nvSpPr>
          <p:spPr bwMode="auto">
            <a:xfrm>
              <a:off x="685" y="2055"/>
              <a:ext cx="1168" cy="101"/>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0423" name="Rectangle 7"/>
            <p:cNvSpPr>
              <a:spLocks noChangeArrowheads="1"/>
            </p:cNvSpPr>
            <p:nvPr/>
          </p:nvSpPr>
          <p:spPr bwMode="auto">
            <a:xfrm>
              <a:off x="833" y="2156"/>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0424" name="Rectangle 8"/>
            <p:cNvSpPr>
              <a:spLocks noChangeArrowheads="1"/>
            </p:cNvSpPr>
            <p:nvPr/>
          </p:nvSpPr>
          <p:spPr bwMode="auto">
            <a:xfrm>
              <a:off x="1598" y="2158"/>
              <a:ext cx="85" cy="350"/>
            </a:xfrm>
            <a:prstGeom prst="rect">
              <a:avLst/>
            </a:prstGeom>
            <a:solidFill>
              <a:srgbClr val="99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grpSp>
      <p:sp>
        <p:nvSpPr>
          <p:cNvPr id="60425" name="Line 9"/>
          <p:cNvSpPr>
            <a:spLocks noChangeShapeType="1"/>
          </p:cNvSpPr>
          <p:nvPr/>
        </p:nvSpPr>
        <p:spPr bwMode="auto">
          <a:xfrm>
            <a:off x="766763" y="4003675"/>
            <a:ext cx="7661275"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0426" name="Arc 10"/>
          <p:cNvSpPr>
            <a:spLocks/>
          </p:cNvSpPr>
          <p:nvPr/>
        </p:nvSpPr>
        <p:spPr bwMode="auto">
          <a:xfrm>
            <a:off x="1854200" y="3451225"/>
            <a:ext cx="6000750" cy="1050925"/>
          </a:xfrm>
          <a:custGeom>
            <a:avLst/>
            <a:gdLst>
              <a:gd name="G0" fmla="+- 0 0 0"/>
              <a:gd name="G1" fmla="+- 21600 0 0"/>
              <a:gd name="G2" fmla="+- 21600 0 0"/>
              <a:gd name="T0" fmla="*/ 0 w 18902"/>
              <a:gd name="T1" fmla="*/ 0 h 21600"/>
              <a:gd name="T2" fmla="*/ 18902 w 18902"/>
              <a:gd name="T3" fmla="*/ 11146 h 21600"/>
              <a:gd name="T4" fmla="*/ 0 w 18902"/>
              <a:gd name="T5" fmla="*/ 21600 h 21600"/>
            </a:gdLst>
            <a:ahLst/>
            <a:cxnLst>
              <a:cxn ang="0">
                <a:pos x="T0" y="T1"/>
              </a:cxn>
              <a:cxn ang="0">
                <a:pos x="T2" y="T3"/>
              </a:cxn>
              <a:cxn ang="0">
                <a:pos x="T4" y="T5"/>
              </a:cxn>
            </a:cxnLst>
            <a:rect l="0" t="0" r="r" b="b"/>
            <a:pathLst>
              <a:path w="18902" h="21600" fill="none" extrusionOk="0">
                <a:moveTo>
                  <a:pt x="-1" y="0"/>
                </a:moveTo>
                <a:cubicBezTo>
                  <a:pt x="7859" y="0"/>
                  <a:pt x="15098" y="4268"/>
                  <a:pt x="18901" y="11146"/>
                </a:cubicBezTo>
              </a:path>
              <a:path w="18902" h="21600" stroke="0" extrusionOk="0">
                <a:moveTo>
                  <a:pt x="-1" y="0"/>
                </a:moveTo>
                <a:cubicBezTo>
                  <a:pt x="7859" y="0"/>
                  <a:pt x="15098" y="4268"/>
                  <a:pt x="18901" y="11146"/>
                </a:cubicBezTo>
                <a:lnTo>
                  <a:pt x="0" y="21600"/>
                </a:lnTo>
                <a:close/>
              </a:path>
            </a:pathLst>
          </a:custGeom>
          <a:noFill/>
          <a:ln w="19050">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0427" name="Line 11"/>
          <p:cNvSpPr>
            <a:spLocks noChangeShapeType="1"/>
          </p:cNvSpPr>
          <p:nvPr/>
        </p:nvSpPr>
        <p:spPr bwMode="auto">
          <a:xfrm>
            <a:off x="4398963" y="3535363"/>
            <a:ext cx="1587" cy="1198562"/>
          </a:xfrm>
          <a:prstGeom prst="line">
            <a:avLst/>
          </a:prstGeom>
          <a:noFill/>
          <a:ln w="57150">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CL"/>
          </a:p>
        </p:txBody>
      </p:sp>
      <p:sp>
        <p:nvSpPr>
          <p:cNvPr id="60428" name="Text Box 12"/>
          <p:cNvSpPr txBox="1">
            <a:spLocks noChangeArrowheads="1"/>
          </p:cNvSpPr>
          <p:nvPr/>
        </p:nvSpPr>
        <p:spPr bwMode="auto">
          <a:xfrm>
            <a:off x="3608388" y="4745038"/>
            <a:ext cx="1531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solidFill>
                  <a:srgbClr val="FF0000"/>
                </a:solidFill>
                <a:latin typeface="Verdana" pitchFamily="34" charset="0"/>
                <a:cs typeface="Times New Roman" pitchFamily="18" charset="0"/>
              </a:rPr>
              <a:t>Gravity</a:t>
            </a:r>
            <a:endParaRPr lang="en-GB" sz="2400">
              <a:solidFill>
                <a:srgbClr val="FF0000"/>
              </a:solidFill>
              <a:latin typeface="Verdana" pitchFamily="34" charset="0"/>
              <a:cs typeface="Times New Roman" pitchFamily="18" charset="0"/>
            </a:endParaRPr>
          </a:p>
        </p:txBody>
      </p:sp>
      <p:sp>
        <p:nvSpPr>
          <p:cNvPr id="60429" name="Oval 13"/>
          <p:cNvSpPr>
            <a:spLocks noChangeArrowheads="1"/>
          </p:cNvSpPr>
          <p:nvPr/>
        </p:nvSpPr>
        <p:spPr bwMode="auto">
          <a:xfrm>
            <a:off x="1185863" y="3286125"/>
            <a:ext cx="555625" cy="357188"/>
          </a:xfrm>
          <a:prstGeom prst="ellipse">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0430" name="Rectangle 14"/>
          <p:cNvSpPr>
            <a:spLocks noChangeArrowheads="1"/>
          </p:cNvSpPr>
          <p:nvPr/>
        </p:nvSpPr>
        <p:spPr bwMode="auto">
          <a:xfrm>
            <a:off x="1619250" y="3224213"/>
            <a:ext cx="173038" cy="4079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0431" name="Oval 15"/>
          <p:cNvSpPr>
            <a:spLocks noChangeArrowheads="1"/>
          </p:cNvSpPr>
          <p:nvPr/>
        </p:nvSpPr>
        <p:spPr bwMode="auto">
          <a:xfrm>
            <a:off x="1606550" y="3482975"/>
            <a:ext cx="185738" cy="88900"/>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0432" name="Oval 16"/>
          <p:cNvSpPr>
            <a:spLocks noChangeArrowheads="1"/>
          </p:cNvSpPr>
          <p:nvPr/>
        </p:nvSpPr>
        <p:spPr bwMode="auto">
          <a:xfrm>
            <a:off x="1597025" y="3351213"/>
            <a:ext cx="185738" cy="88900"/>
          </a:xfrm>
          <a:prstGeom prst="ellipse">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60433" name="AutoShape 17"/>
          <p:cNvSpPr>
            <a:spLocks noChangeArrowheads="1"/>
          </p:cNvSpPr>
          <p:nvPr/>
        </p:nvSpPr>
        <p:spPr bwMode="auto">
          <a:xfrm>
            <a:off x="1854200" y="2484438"/>
            <a:ext cx="987425" cy="479425"/>
          </a:xfrm>
          <a:prstGeom prst="wedgeRoundRectCallout">
            <a:avLst>
              <a:gd name="adj1" fmla="val -56269"/>
              <a:gd name="adj2" fmla="val 1274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200">
                <a:latin typeface="Verdana" pitchFamily="34" charset="0"/>
                <a:cs typeface="Times New Roman" pitchFamily="18" charset="0"/>
              </a:rPr>
              <a:t>Woof! (help)</a:t>
            </a:r>
            <a:endParaRPr lang="en-GB" sz="1200">
              <a:latin typeface="Verdana" pitchFamily="34" charset="0"/>
              <a:cs typeface="Times New Roman" pitchFamily="18" charset="0"/>
            </a:endParaRPr>
          </a:p>
        </p:txBody>
      </p:sp>
      <p:pic>
        <p:nvPicPr>
          <p:cNvPr id="2" name="Dog Howling At Moon-SoundBible.com-1369876823 (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763688" y="4437112"/>
            <a:ext cx="812800" cy="812800"/>
          </a:xfrm>
          <a:prstGeom prst="rect">
            <a:avLst/>
          </a:prstGeom>
        </p:spPr>
      </p:pic>
    </p:spTree>
    <p:extLst>
      <p:ext uri="{BB962C8B-B14F-4D97-AF65-F5344CB8AC3E}">
        <p14:creationId xmlns:p14="http://schemas.microsoft.com/office/powerpoint/2010/main" val="52342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160" fill="hold"/>
                                        <p:tgtEl>
                                          <p:spTgt spid="2"/>
                                        </p:tgtEl>
                                      </p:cBhvr>
                                    </p:cmd>
                                  </p:childTnLst>
                                </p:cTn>
                              </p:par>
                            </p:childTnLst>
                          </p:cTn>
                        </p:par>
                      </p:childTnLst>
                    </p:cTn>
                  </p:par>
                </p:childTnLst>
              </p:cTn>
              <p:nextCondLst>
                <p:cond evt="onClick" delay="0">
                  <p:tgtEl>
                    <p:spTgt spid="2"/>
                  </p:tgtEl>
                </p:cond>
              </p:nextCondLst>
            </p:seq>
            <p:audio>
              <p:cMediaNode vol="80000">
                <p:cTn id="12"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Justin black">
  <a:themeElements>
    <a:clrScheme name="Justin Teaching Bl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Justin Teaching Bla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1"/>
            </a:solidFill>
            <a:effectLst/>
            <a:latin typeface="Arial" charset="0"/>
          </a:defRPr>
        </a:defPPr>
      </a:lstStyle>
    </a:lnDef>
  </a:objectDefaults>
  <a:extraClrSchemeLst>
    <a:extraClrScheme>
      <a:clrScheme name="Justin Teaching Blac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Justin Teaching Blac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Justin Teaching Blac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Justin Teaching Blac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Justin Teaching Blac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Justin Teaching Blac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Justin Teaching Blac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Justin Teaching Blac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Justin Teaching Blac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Justin Teaching Blac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Justin Teaching Blac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Justin Teaching Blac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2.xml><?xml version="1.0" encoding="utf-8"?>
<a:themeOverride xmlns:a="http://schemas.openxmlformats.org/drawingml/2006/main">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3.xml><?xml version="1.0" encoding="utf-8"?>
<a:themeOverride xmlns:a="http://schemas.openxmlformats.org/drawingml/2006/main">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4.xml><?xml version="1.0" encoding="utf-8"?>
<a:themeOverride xmlns:a="http://schemas.openxmlformats.org/drawingml/2006/main">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5.xml><?xml version="1.0" encoding="utf-8"?>
<a:themeOverride xmlns:a="http://schemas.openxmlformats.org/drawingml/2006/main">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ppt/theme/themeOverride6.xml><?xml version="1.0" encoding="utf-8"?>
<a:themeOverride xmlns:a="http://schemas.openxmlformats.org/drawingml/2006/main">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themeOverride>
</file>

<file path=docProps/app.xml><?xml version="1.0" encoding="utf-8"?>
<Properties xmlns="http://schemas.openxmlformats.org/officeDocument/2006/extended-properties" xmlns:vt="http://schemas.openxmlformats.org/officeDocument/2006/docPropsVTypes">
  <Template>Pushpin</Template>
  <TotalTime>108</TotalTime>
  <Words>1224</Words>
  <Application>Microsoft Office PowerPoint</Application>
  <PresentationFormat>Presentación en pantalla (4:3)</PresentationFormat>
  <Paragraphs>198</Paragraphs>
  <Slides>37</Slides>
  <Notes>1</Notes>
  <HiddenSlides>0</HiddenSlides>
  <MMClips>2</MMClips>
  <ScaleCrop>false</ScaleCrop>
  <HeadingPairs>
    <vt:vector size="4" baseType="variant">
      <vt:variant>
        <vt:lpstr>Tema</vt:lpstr>
      </vt:variant>
      <vt:variant>
        <vt:i4>3</vt:i4>
      </vt:variant>
      <vt:variant>
        <vt:lpstr>Títulos de diapositiva</vt:lpstr>
      </vt:variant>
      <vt:variant>
        <vt:i4>37</vt:i4>
      </vt:variant>
    </vt:vector>
  </HeadingPairs>
  <TitlesOfParts>
    <vt:vector size="40" baseType="lpstr">
      <vt:lpstr>Chincheta</vt:lpstr>
      <vt:lpstr>Justin black</vt:lpstr>
      <vt:lpstr>Trek</vt:lpstr>
      <vt:lpstr>Orbital motion</vt:lpstr>
      <vt:lpstr>Aims</vt:lpstr>
      <vt:lpstr>Presentación de PowerPoint</vt:lpstr>
      <vt:lpstr>How far could you kick a dog?</vt:lpstr>
      <vt:lpstr>How far can you kick a dog?</vt:lpstr>
      <vt:lpstr>Harder kick?</vt:lpstr>
      <vt:lpstr>Harder kick</vt:lpstr>
      <vt:lpstr>Small cannon?</vt:lpstr>
      <vt:lpstr>Small cannon</vt:lpstr>
      <vt:lpstr>Bigger cannon?</vt:lpstr>
      <vt:lpstr>Bigger cannon</vt:lpstr>
      <vt:lpstr>Even bigger cannon?</vt:lpstr>
      <vt:lpstr>Even bigger cannon</vt:lpstr>
      <vt:lpstr>VERY big cannon?</vt:lpstr>
      <vt:lpstr>VERY big cannon</vt:lpstr>
      <vt:lpstr>Humungous cannon?</vt:lpstr>
      <vt:lpstr>Dog in orbit!</vt:lpstr>
      <vt:lpstr>Dog in orbit!</vt:lpstr>
      <vt:lpstr>Dogs in orbit!</vt:lpstr>
      <vt:lpstr>Remember Centripetal Force</vt:lpstr>
      <vt:lpstr>Universal Gravitation and Orbital Motion</vt:lpstr>
      <vt:lpstr>Universal Gravitation and Orbital Motion</vt:lpstr>
      <vt:lpstr> Orbital Motion</vt:lpstr>
      <vt:lpstr>Kepler’s Work</vt:lpstr>
      <vt:lpstr>Kepler’s First Law</vt:lpstr>
      <vt:lpstr>Kepler’s Second Law</vt:lpstr>
      <vt:lpstr>Orbital Period</vt:lpstr>
      <vt:lpstr>Kepler’s Third Law</vt:lpstr>
      <vt:lpstr>Presentación de PowerPoint</vt:lpstr>
      <vt:lpstr>Presentación de PowerPoint</vt:lpstr>
      <vt:lpstr>Presentación de PowerPoint</vt:lpstr>
      <vt:lpstr>Geostationary orbits</vt:lpstr>
      <vt:lpstr>Presentación de PowerPoint</vt:lpstr>
      <vt:lpstr>So what?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Orbital motion</dc:title>
  <dc:creator>soporte</dc:creator>
  <cp:lastModifiedBy>soporte</cp:lastModifiedBy>
  <cp:revision>12</cp:revision>
  <dcterms:created xsi:type="dcterms:W3CDTF">2013-08-05T20:17:42Z</dcterms:created>
  <dcterms:modified xsi:type="dcterms:W3CDTF">2013-08-06T13:44:46Z</dcterms:modified>
</cp:coreProperties>
</file>