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625046-B442-4E05-B5F7-A79CD6357074}" type="datetimeFigureOut">
              <a:rPr lang="en-US"/>
              <a:pPr>
                <a:defRPr/>
              </a:pPr>
              <a:t>9/27/2010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18542E-C21A-4FFB-9A4F-79D56D2E57CA}"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1A9C61-5BF0-4F45-AD9F-EE5888CD1314}" type="datetimeFigureOut">
              <a:rPr lang="en-US"/>
              <a:pPr>
                <a:defRPr/>
              </a:pPr>
              <a:t>9/27/2010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B12229-A8AD-4A0E-9DD5-344D3692AFAB}"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033DA5-328B-4C88-9FC0-155CC888CE09}" type="datetimeFigureOut">
              <a:rPr lang="en-US"/>
              <a:pPr>
                <a:defRPr/>
              </a:pPr>
              <a:t>9/27/2010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CE091F-0A8D-4C3B-A752-25B35B34F61B}"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CF7837-426F-4CE9-A13C-FE4C6A9D72A7}" type="datetimeFigureOut">
              <a:rPr lang="en-US"/>
              <a:pPr>
                <a:defRPr/>
              </a:pPr>
              <a:t>9/27/2010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151F5B-3C47-4882-AE3A-47C86A615C4D}"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DF338C-6296-46DF-A02D-B2E5FF3B6807}" type="datetimeFigureOut">
              <a:rPr lang="en-US"/>
              <a:pPr>
                <a:defRPr/>
              </a:pPr>
              <a:t>9/27/2010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0A8CA8-1099-497F-8CB0-7F49DE9318D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498738-E500-4F40-94F8-27E3FBD5E2B2}" type="datetimeFigureOut">
              <a:rPr lang="en-US"/>
              <a:pPr>
                <a:defRPr/>
              </a:pPr>
              <a:t>9/27/2010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CA19AD-839B-4342-9D85-8AA8BF8B5766}"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AFCE8B-23D4-4025-A9F0-BEA05B52BF9B}" type="datetimeFigureOut">
              <a:rPr lang="en-US"/>
              <a:pPr>
                <a:defRPr/>
              </a:pPr>
              <a:t>9/27/2010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DE0FE9-9B2D-4E55-A560-4D6115197458}"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E83E401-0E36-4773-B118-FA05E97BA39E}" type="datetimeFigureOut">
              <a:rPr lang="en-US"/>
              <a:pPr>
                <a:defRPr/>
              </a:pPr>
              <a:t>9/27/2010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6A29B94-555B-47DF-B222-93489D7C80D1}"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531654-132D-4467-BBAD-F658249724F5}" type="datetimeFigureOut">
              <a:rPr lang="en-US"/>
              <a:pPr>
                <a:defRPr/>
              </a:pPr>
              <a:t>9/27/2010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F291768-DFD8-497A-8003-9F5289BCCAF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C12EA9-F9B4-462A-91EC-E86E1F5BC441}" type="datetimeFigureOut">
              <a:rPr lang="en-US"/>
              <a:pPr>
                <a:defRPr/>
              </a:pPr>
              <a:t>9/27/2010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3FE069-7C81-4922-8C28-0C3FA60AE893}"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0CF7F2-336C-4670-A00B-532623590351}" type="datetimeFigureOut">
              <a:rPr lang="en-US"/>
              <a:pPr>
                <a:defRPr/>
              </a:pPr>
              <a:t>9/27/2010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34823-7D2C-4522-9AF8-5B79E0430884}"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chemeClr val="accent6">
              <a:lumMod val="40000"/>
              <a:lumOff val="60000"/>
              <a:alpha val="75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solidFill>
            <a:schemeClr val="accent6">
              <a:lumMod val="40000"/>
              <a:lumOff val="60000"/>
              <a:alpha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2A70EDA-6675-467D-A396-211EB93500E5}" type="datetimeFigureOut">
              <a:rPr lang="en-US"/>
              <a:pPr>
                <a:defRPr/>
              </a:pPr>
              <a:t>9/27/2010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F44F53E-71D0-4FD8-85F4-02B872635A95}"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hHanM5UnJ2w&amp;feature=relate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Polarization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The</a:t>
            </a:r>
            <a:r>
              <a:rPr lang="es-ES" dirty="0" smtClean="0"/>
              <a:t> </a:t>
            </a:r>
            <a:r>
              <a:rPr lang="es-ES" dirty="0" err="1" smtClean="0"/>
              <a:t>results</a:t>
            </a:r>
            <a:endParaRPr lang="es-ES" dirty="0"/>
          </a:p>
        </p:txBody>
      </p:sp>
      <p:sp>
        <p:nvSpPr>
          <p:cNvPr id="3" name="2 Marcador de contenido"/>
          <p:cNvSpPr>
            <a:spLocks noGrp="1"/>
          </p:cNvSpPr>
          <p:nvPr>
            <p:ph idx="1"/>
          </p:nvPr>
        </p:nvSpPr>
        <p:spPr/>
        <p:txBody>
          <a:bodyPr/>
          <a:lstStyle/>
          <a:p>
            <a:r>
              <a:rPr lang="en-GB" sz="2000" dirty="0" smtClean="0"/>
              <a:t>Look </a:t>
            </a:r>
            <a:r>
              <a:rPr lang="en-GB" sz="2000" dirty="0" smtClean="0"/>
              <a:t>through a polarising filter at the beam as seen looking horizontally at the side of </a:t>
            </a:r>
            <a:r>
              <a:rPr lang="en-GB" sz="2000" dirty="0" smtClean="0"/>
              <a:t>the tank</a:t>
            </a:r>
            <a:r>
              <a:rPr lang="en-GB" sz="2000" dirty="0" smtClean="0"/>
              <a:t>. </a:t>
            </a:r>
            <a:endParaRPr lang="en-GB" sz="2000" dirty="0" smtClean="0"/>
          </a:p>
          <a:p>
            <a:r>
              <a:rPr lang="en-GB" sz="2000" dirty="0" err="1" smtClean="0"/>
              <a:t>Tthis</a:t>
            </a:r>
            <a:r>
              <a:rPr lang="en-GB" sz="2000" dirty="0" smtClean="0"/>
              <a:t> </a:t>
            </a:r>
            <a:r>
              <a:rPr lang="en-GB" sz="2000" dirty="0" smtClean="0"/>
              <a:t>light must be </a:t>
            </a:r>
            <a:r>
              <a:rPr lang="en-GB" sz="2000" b="1" dirty="0" smtClean="0"/>
              <a:t>vertically polarised</a:t>
            </a:r>
            <a:r>
              <a:rPr lang="en-GB" sz="2000" dirty="0" smtClean="0"/>
              <a:t>. </a:t>
            </a:r>
            <a:endParaRPr lang="en-GB" sz="2000" dirty="0" smtClean="0"/>
          </a:p>
          <a:p>
            <a:r>
              <a:rPr lang="en-GB" sz="2000" dirty="0" smtClean="0"/>
              <a:t>Turn </a:t>
            </a:r>
            <a:r>
              <a:rPr lang="en-GB" sz="2000" dirty="0" smtClean="0"/>
              <a:t>the polariser </a:t>
            </a:r>
            <a:r>
              <a:rPr lang="en-GB" sz="2000" dirty="0" smtClean="0"/>
              <a:t>until </a:t>
            </a:r>
            <a:r>
              <a:rPr lang="en-GB" sz="2000" dirty="0" smtClean="0"/>
              <a:t>the beam becomes invisible. The direction of polarisation in which the polariser </a:t>
            </a:r>
            <a:r>
              <a:rPr lang="en-GB" sz="2000" dirty="0" smtClean="0"/>
              <a:t>passes </a:t>
            </a:r>
            <a:r>
              <a:rPr lang="en-GB" sz="2000" dirty="0" smtClean="0"/>
              <a:t>polarised light must now be parallel to the beam in the tank. </a:t>
            </a:r>
            <a:endParaRPr lang="es-ES" sz="2000" dirty="0" smtClean="0"/>
          </a:p>
          <a:p>
            <a:r>
              <a:rPr lang="en-GB" sz="2000" dirty="0" smtClean="0"/>
              <a:t>Now </a:t>
            </a:r>
            <a:r>
              <a:rPr lang="en-GB" sz="2000" dirty="0" smtClean="0"/>
              <a:t>look down on the beam from above. This scattered light must also be polarised at </a:t>
            </a:r>
            <a:r>
              <a:rPr lang="en-GB" sz="2000" dirty="0" smtClean="0"/>
              <a:t>right </a:t>
            </a:r>
            <a:r>
              <a:rPr lang="en-GB" sz="2000" dirty="0" smtClean="0"/>
              <a:t>angles to the beam, as shown in the diagram. </a:t>
            </a:r>
            <a:endParaRPr lang="en-GB" sz="2000" dirty="0" smtClean="0"/>
          </a:p>
          <a:p>
            <a:r>
              <a:rPr lang="en-GB" sz="2000" dirty="0" smtClean="0"/>
              <a:t>Test </a:t>
            </a:r>
            <a:r>
              <a:rPr lang="en-GB" sz="2000" dirty="0" smtClean="0"/>
              <a:t>this by holding the polariser with </a:t>
            </a:r>
            <a:r>
              <a:rPr lang="en-GB" sz="2000" dirty="0" smtClean="0"/>
              <a:t>its </a:t>
            </a:r>
            <a:r>
              <a:rPr lang="en-GB" sz="2000" dirty="0" smtClean="0"/>
              <a:t>transmission direction along the tank: the beam should become invisible again.</a:t>
            </a:r>
            <a:endParaRPr lang="es-ES" sz="2000" dirty="0" smtClean="0"/>
          </a:p>
          <a:p>
            <a:r>
              <a:rPr lang="en-GB" sz="2000" dirty="0" smtClean="0"/>
              <a:t> </a:t>
            </a:r>
            <a:r>
              <a:rPr lang="en-GB" sz="2000" b="1" dirty="0" smtClean="0"/>
              <a:t>You </a:t>
            </a:r>
            <a:r>
              <a:rPr lang="en-GB" sz="2000" b="1" dirty="0" smtClean="0"/>
              <a:t>have seen</a:t>
            </a:r>
            <a:endParaRPr lang="es-ES" sz="2000" b="1" dirty="0" smtClean="0"/>
          </a:p>
          <a:p>
            <a:r>
              <a:rPr lang="en-GB" sz="2000" dirty="0" smtClean="0"/>
              <a:t>1.	Light being polarised by scattering.</a:t>
            </a:r>
            <a:endParaRPr lang="es-ES" sz="2000" dirty="0" smtClean="0"/>
          </a:p>
          <a:p>
            <a:r>
              <a:rPr lang="en-GB" sz="2000" dirty="0" smtClean="0"/>
              <a:t>2.	How to deduce the polarisation direction of a polariser.</a:t>
            </a:r>
            <a:endParaRPr lang="es-ES" sz="2000"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600200"/>
            <a:ext cx="8229600" cy="4525963"/>
          </a:xfrm>
        </p:spPr>
        <p:txBody>
          <a:bodyPr/>
          <a:lstStyle/>
          <a:p>
            <a:endParaRPr lang="es-ES" dirty="0"/>
          </a:p>
        </p:txBody>
      </p:sp>
      <p:grpSp>
        <p:nvGrpSpPr>
          <p:cNvPr id="2050" name="Group 2"/>
          <p:cNvGrpSpPr>
            <a:grpSpLocks/>
          </p:cNvGrpSpPr>
          <p:nvPr/>
        </p:nvGrpSpPr>
        <p:grpSpPr bwMode="auto">
          <a:xfrm>
            <a:off x="2514600" y="2286000"/>
            <a:ext cx="4102100" cy="2660650"/>
            <a:chOff x="3740" y="3040"/>
            <a:chExt cx="5920" cy="3840"/>
          </a:xfrm>
        </p:grpSpPr>
        <p:grpSp>
          <p:nvGrpSpPr>
            <p:cNvPr id="2051" name="Group 3"/>
            <p:cNvGrpSpPr>
              <a:grpSpLocks/>
            </p:cNvGrpSpPr>
            <p:nvPr/>
          </p:nvGrpSpPr>
          <p:grpSpPr bwMode="auto">
            <a:xfrm>
              <a:off x="3740" y="3040"/>
              <a:ext cx="5920" cy="3790"/>
              <a:chOff x="3740" y="3040"/>
              <a:chExt cx="5920" cy="3790"/>
            </a:xfrm>
          </p:grpSpPr>
          <p:grpSp>
            <p:nvGrpSpPr>
              <p:cNvPr id="2052" name="Group 4"/>
              <p:cNvGrpSpPr>
                <a:grpSpLocks/>
              </p:cNvGrpSpPr>
              <p:nvPr/>
            </p:nvGrpSpPr>
            <p:grpSpPr bwMode="auto">
              <a:xfrm>
                <a:off x="3740" y="3040"/>
                <a:ext cx="5920" cy="3790"/>
                <a:chOff x="2880" y="3020"/>
                <a:chExt cx="5920" cy="3790"/>
              </a:xfrm>
            </p:grpSpPr>
            <p:sp>
              <p:nvSpPr>
                <p:cNvPr id="2053" name="Oval 5"/>
                <p:cNvSpPr>
                  <a:spLocks noChangeArrowheads="1"/>
                </p:cNvSpPr>
                <p:nvPr/>
              </p:nvSpPr>
              <p:spPr bwMode="auto">
                <a:xfrm>
                  <a:off x="5580" y="419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4" name="Oval 6"/>
                <p:cNvSpPr>
                  <a:spLocks noChangeArrowheads="1"/>
                </p:cNvSpPr>
                <p:nvPr/>
              </p:nvSpPr>
              <p:spPr bwMode="auto">
                <a:xfrm>
                  <a:off x="5580" y="477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5" name="Oval 7"/>
                <p:cNvSpPr>
                  <a:spLocks noChangeArrowheads="1"/>
                </p:cNvSpPr>
                <p:nvPr/>
              </p:nvSpPr>
              <p:spPr bwMode="auto">
                <a:xfrm>
                  <a:off x="5580" y="368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6" name="Oval 8"/>
                <p:cNvSpPr>
                  <a:spLocks noChangeArrowheads="1"/>
                </p:cNvSpPr>
                <p:nvPr/>
              </p:nvSpPr>
              <p:spPr bwMode="auto">
                <a:xfrm>
                  <a:off x="5580" y="318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2057" name="Group 9"/>
                <p:cNvGrpSpPr>
                  <a:grpSpLocks/>
                </p:cNvGrpSpPr>
                <p:nvPr/>
              </p:nvGrpSpPr>
              <p:grpSpPr bwMode="auto">
                <a:xfrm>
                  <a:off x="2880" y="3020"/>
                  <a:ext cx="5920" cy="3790"/>
                  <a:chOff x="2880" y="3020"/>
                  <a:chExt cx="5920" cy="3790"/>
                </a:xfrm>
              </p:grpSpPr>
              <p:sp>
                <p:nvSpPr>
                  <p:cNvPr id="2058" name="Line 10"/>
                  <p:cNvSpPr>
                    <a:spLocks noChangeShapeType="1"/>
                  </p:cNvSpPr>
                  <p:nvPr/>
                </p:nvSpPr>
                <p:spPr bwMode="auto">
                  <a:xfrm>
                    <a:off x="3380" y="4480"/>
                    <a:ext cx="0" cy="7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9" name="Line 11"/>
                  <p:cNvSpPr>
                    <a:spLocks noChangeShapeType="1"/>
                  </p:cNvSpPr>
                  <p:nvPr/>
                </p:nvSpPr>
                <p:spPr bwMode="auto">
                  <a:xfrm>
                    <a:off x="3990" y="4620"/>
                    <a:ext cx="0" cy="7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0" name="Line 12"/>
                  <p:cNvSpPr>
                    <a:spLocks noChangeShapeType="1"/>
                  </p:cNvSpPr>
                  <p:nvPr/>
                </p:nvSpPr>
                <p:spPr bwMode="auto">
                  <a:xfrm>
                    <a:off x="4660" y="4770"/>
                    <a:ext cx="0" cy="7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1" name="Line 13"/>
                  <p:cNvSpPr>
                    <a:spLocks noChangeShapeType="1"/>
                  </p:cNvSpPr>
                  <p:nvPr/>
                </p:nvSpPr>
                <p:spPr bwMode="auto">
                  <a:xfrm>
                    <a:off x="5220" y="4910"/>
                    <a:ext cx="0" cy="64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2" name="Line 14"/>
                  <p:cNvSpPr>
                    <a:spLocks noChangeShapeType="1"/>
                  </p:cNvSpPr>
                  <p:nvPr/>
                </p:nvSpPr>
                <p:spPr bwMode="auto">
                  <a:xfrm>
                    <a:off x="5790" y="5010"/>
                    <a:ext cx="0" cy="6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3" name="Line 15"/>
                  <p:cNvSpPr>
                    <a:spLocks noChangeShapeType="1"/>
                  </p:cNvSpPr>
                  <p:nvPr/>
                </p:nvSpPr>
                <p:spPr bwMode="auto">
                  <a:xfrm>
                    <a:off x="6410" y="5150"/>
                    <a:ext cx="0" cy="6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4" name="Line 16"/>
                  <p:cNvSpPr>
                    <a:spLocks noChangeShapeType="1"/>
                  </p:cNvSpPr>
                  <p:nvPr/>
                </p:nvSpPr>
                <p:spPr bwMode="auto">
                  <a:xfrm>
                    <a:off x="7010" y="5300"/>
                    <a:ext cx="0" cy="58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5" name="Line 17"/>
                  <p:cNvSpPr>
                    <a:spLocks noChangeShapeType="1"/>
                  </p:cNvSpPr>
                  <p:nvPr/>
                </p:nvSpPr>
                <p:spPr bwMode="auto">
                  <a:xfrm>
                    <a:off x="7580" y="5420"/>
                    <a:ext cx="0" cy="59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6" name="Line 18"/>
                  <p:cNvSpPr>
                    <a:spLocks noChangeShapeType="1"/>
                  </p:cNvSpPr>
                  <p:nvPr/>
                </p:nvSpPr>
                <p:spPr bwMode="auto">
                  <a:xfrm>
                    <a:off x="8180" y="5540"/>
                    <a:ext cx="0" cy="5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2067" name="Group 19"/>
                  <p:cNvGrpSpPr>
                    <a:grpSpLocks/>
                  </p:cNvGrpSpPr>
                  <p:nvPr/>
                </p:nvGrpSpPr>
                <p:grpSpPr bwMode="auto">
                  <a:xfrm>
                    <a:off x="2880" y="3020"/>
                    <a:ext cx="5920" cy="3790"/>
                    <a:chOff x="2880" y="3020"/>
                    <a:chExt cx="5920" cy="3790"/>
                  </a:xfrm>
                </p:grpSpPr>
                <p:grpSp>
                  <p:nvGrpSpPr>
                    <p:cNvPr id="2068" name="Group 20"/>
                    <p:cNvGrpSpPr>
                      <a:grpSpLocks/>
                    </p:cNvGrpSpPr>
                    <p:nvPr/>
                  </p:nvGrpSpPr>
                  <p:grpSpPr bwMode="auto">
                    <a:xfrm>
                      <a:off x="2880" y="3020"/>
                      <a:ext cx="5920" cy="3790"/>
                      <a:chOff x="2880" y="3020"/>
                      <a:chExt cx="5920" cy="3790"/>
                    </a:xfrm>
                  </p:grpSpPr>
                  <p:sp>
                    <p:nvSpPr>
                      <p:cNvPr id="2069" name="Line 21"/>
                      <p:cNvSpPr>
                        <a:spLocks noChangeShapeType="1"/>
                      </p:cNvSpPr>
                      <p:nvPr/>
                    </p:nvSpPr>
                    <p:spPr bwMode="auto">
                      <a:xfrm>
                        <a:off x="3070" y="4790"/>
                        <a:ext cx="5730" cy="11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0" name="Freeform 22"/>
                      <p:cNvSpPr>
                        <a:spLocks/>
                      </p:cNvSpPr>
                      <p:nvPr/>
                    </p:nvSpPr>
                    <p:spPr bwMode="auto">
                      <a:xfrm>
                        <a:off x="2880" y="3020"/>
                        <a:ext cx="2760" cy="3790"/>
                      </a:xfrm>
                      <a:custGeom>
                        <a:avLst/>
                        <a:gdLst/>
                        <a:ahLst/>
                        <a:cxnLst>
                          <a:cxn ang="0">
                            <a:pos x="0" y="3790"/>
                          </a:cxn>
                          <a:cxn ang="0">
                            <a:pos x="2760" y="2280"/>
                          </a:cxn>
                          <a:cxn ang="0">
                            <a:pos x="2760" y="0"/>
                          </a:cxn>
                        </a:cxnLst>
                        <a:rect l="0" t="0" r="r" b="b"/>
                        <a:pathLst>
                          <a:path w="2760" h="3790">
                            <a:moveTo>
                              <a:pt x="0" y="3790"/>
                            </a:moveTo>
                            <a:lnTo>
                              <a:pt x="2760" y="2280"/>
                            </a:lnTo>
                            <a:lnTo>
                              <a:pt x="2760" y="0"/>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nvGrpSpPr>
                      <p:cNvPr id="2071" name="Group 23"/>
                      <p:cNvGrpSpPr>
                        <a:grpSpLocks/>
                      </p:cNvGrpSpPr>
                      <p:nvPr/>
                    </p:nvGrpSpPr>
                    <p:grpSpPr bwMode="auto">
                      <a:xfrm>
                        <a:off x="3580" y="4040"/>
                        <a:ext cx="3940" cy="2350"/>
                        <a:chOff x="3770" y="4010"/>
                        <a:chExt cx="3940" cy="2350"/>
                      </a:xfrm>
                    </p:grpSpPr>
                    <p:sp>
                      <p:nvSpPr>
                        <p:cNvPr id="2072" name="Freeform 24"/>
                        <p:cNvSpPr>
                          <a:spLocks/>
                        </p:cNvSpPr>
                        <p:nvPr/>
                      </p:nvSpPr>
                      <p:spPr bwMode="auto">
                        <a:xfrm>
                          <a:off x="3780" y="4320"/>
                          <a:ext cx="3250" cy="2040"/>
                        </a:xfrm>
                        <a:custGeom>
                          <a:avLst/>
                          <a:gdLst/>
                          <a:ahLst/>
                          <a:cxnLst>
                            <a:cxn ang="0">
                              <a:pos x="0" y="0"/>
                            </a:cxn>
                            <a:cxn ang="0">
                              <a:pos x="0" y="1350"/>
                            </a:cxn>
                            <a:cxn ang="0">
                              <a:pos x="3250" y="2040"/>
                            </a:cxn>
                            <a:cxn ang="0">
                              <a:pos x="3250" y="630"/>
                            </a:cxn>
                            <a:cxn ang="0">
                              <a:pos x="0" y="0"/>
                            </a:cxn>
                          </a:cxnLst>
                          <a:rect l="0" t="0" r="r" b="b"/>
                          <a:pathLst>
                            <a:path w="3250" h="2040">
                              <a:moveTo>
                                <a:pt x="0" y="0"/>
                              </a:moveTo>
                              <a:lnTo>
                                <a:pt x="0" y="1350"/>
                              </a:lnTo>
                              <a:lnTo>
                                <a:pt x="3250" y="2040"/>
                              </a:lnTo>
                              <a:lnTo>
                                <a:pt x="3250" y="630"/>
                              </a:lnTo>
                              <a:lnTo>
                                <a:pt x="0" y="0"/>
                              </a:lnTo>
                              <a:close/>
                            </a:path>
                          </a:pathLst>
                        </a:custGeom>
                        <a:no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3" name="Freeform 25"/>
                        <p:cNvSpPr>
                          <a:spLocks/>
                        </p:cNvSpPr>
                        <p:nvPr/>
                      </p:nvSpPr>
                      <p:spPr bwMode="auto">
                        <a:xfrm>
                          <a:off x="4460" y="4010"/>
                          <a:ext cx="3250" cy="2040"/>
                        </a:xfrm>
                        <a:custGeom>
                          <a:avLst/>
                          <a:gdLst/>
                          <a:ahLst/>
                          <a:cxnLst>
                            <a:cxn ang="0">
                              <a:pos x="0" y="0"/>
                            </a:cxn>
                            <a:cxn ang="0">
                              <a:pos x="0" y="1350"/>
                            </a:cxn>
                            <a:cxn ang="0">
                              <a:pos x="3250" y="2040"/>
                            </a:cxn>
                            <a:cxn ang="0">
                              <a:pos x="3250" y="630"/>
                            </a:cxn>
                            <a:cxn ang="0">
                              <a:pos x="0" y="0"/>
                            </a:cxn>
                          </a:cxnLst>
                          <a:rect l="0" t="0" r="r" b="b"/>
                          <a:pathLst>
                            <a:path w="3250" h="2040">
                              <a:moveTo>
                                <a:pt x="0" y="0"/>
                              </a:moveTo>
                              <a:lnTo>
                                <a:pt x="0" y="1350"/>
                              </a:lnTo>
                              <a:lnTo>
                                <a:pt x="3250" y="2040"/>
                              </a:lnTo>
                              <a:lnTo>
                                <a:pt x="3250" y="630"/>
                              </a:lnTo>
                              <a:lnTo>
                                <a:pt x="0" y="0"/>
                              </a:lnTo>
                              <a:close/>
                            </a:path>
                          </a:pathLst>
                        </a:custGeom>
                        <a:no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4" name="Line 26"/>
                        <p:cNvSpPr>
                          <a:spLocks noChangeShapeType="1"/>
                        </p:cNvSpPr>
                        <p:nvPr/>
                      </p:nvSpPr>
                      <p:spPr bwMode="auto">
                        <a:xfrm flipV="1">
                          <a:off x="7030" y="4650"/>
                          <a:ext cx="680" cy="31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5" name="Line 27"/>
                        <p:cNvSpPr>
                          <a:spLocks noChangeShapeType="1"/>
                        </p:cNvSpPr>
                        <p:nvPr/>
                      </p:nvSpPr>
                      <p:spPr bwMode="auto">
                        <a:xfrm flipV="1">
                          <a:off x="7030" y="6040"/>
                          <a:ext cx="680" cy="32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6" name="Line 28"/>
                        <p:cNvSpPr>
                          <a:spLocks noChangeShapeType="1"/>
                        </p:cNvSpPr>
                        <p:nvPr/>
                      </p:nvSpPr>
                      <p:spPr bwMode="auto">
                        <a:xfrm flipV="1">
                          <a:off x="3770" y="4010"/>
                          <a:ext cx="690" cy="30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7" name="Line 29"/>
                        <p:cNvSpPr>
                          <a:spLocks noChangeShapeType="1"/>
                        </p:cNvSpPr>
                        <p:nvPr/>
                      </p:nvSpPr>
                      <p:spPr bwMode="auto">
                        <a:xfrm flipV="1">
                          <a:off x="3780" y="5370"/>
                          <a:ext cx="680" cy="31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2078" name="Oval 30"/>
                      <p:cNvSpPr>
                        <a:spLocks noChangeArrowheads="1"/>
                      </p:cNvSpPr>
                      <p:nvPr/>
                    </p:nvSpPr>
                    <p:spPr bwMode="auto">
                      <a:xfrm>
                        <a:off x="3320" y="479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9" name="Oval 31"/>
                      <p:cNvSpPr>
                        <a:spLocks noChangeArrowheads="1"/>
                      </p:cNvSpPr>
                      <p:nvPr/>
                    </p:nvSpPr>
                    <p:spPr bwMode="auto">
                      <a:xfrm>
                        <a:off x="3930" y="490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0" name="Oval 32"/>
                      <p:cNvSpPr>
                        <a:spLocks noChangeArrowheads="1"/>
                      </p:cNvSpPr>
                      <p:nvPr/>
                    </p:nvSpPr>
                    <p:spPr bwMode="auto">
                      <a:xfrm>
                        <a:off x="4600" y="506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1" name="Oval 33"/>
                      <p:cNvSpPr>
                        <a:spLocks noChangeArrowheads="1"/>
                      </p:cNvSpPr>
                      <p:nvPr/>
                    </p:nvSpPr>
                    <p:spPr bwMode="auto">
                      <a:xfrm>
                        <a:off x="5160" y="517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2" name="Oval 34"/>
                      <p:cNvSpPr>
                        <a:spLocks noChangeArrowheads="1"/>
                      </p:cNvSpPr>
                      <p:nvPr/>
                    </p:nvSpPr>
                    <p:spPr bwMode="auto">
                      <a:xfrm>
                        <a:off x="6340" y="540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3" name="Oval 35"/>
                      <p:cNvSpPr>
                        <a:spLocks noChangeArrowheads="1"/>
                      </p:cNvSpPr>
                      <p:nvPr/>
                    </p:nvSpPr>
                    <p:spPr bwMode="auto">
                      <a:xfrm>
                        <a:off x="5730" y="528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4" name="Oval 36"/>
                      <p:cNvSpPr>
                        <a:spLocks noChangeArrowheads="1"/>
                      </p:cNvSpPr>
                      <p:nvPr/>
                    </p:nvSpPr>
                    <p:spPr bwMode="auto">
                      <a:xfrm>
                        <a:off x="6950" y="553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5" name="Oval 37"/>
                      <p:cNvSpPr>
                        <a:spLocks noChangeArrowheads="1"/>
                      </p:cNvSpPr>
                      <p:nvPr/>
                    </p:nvSpPr>
                    <p:spPr bwMode="auto">
                      <a:xfrm>
                        <a:off x="7520" y="565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6" name="Oval 38"/>
                      <p:cNvSpPr>
                        <a:spLocks noChangeArrowheads="1"/>
                      </p:cNvSpPr>
                      <p:nvPr/>
                    </p:nvSpPr>
                    <p:spPr bwMode="auto">
                      <a:xfrm>
                        <a:off x="3310" y="649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7" name="Oval 39"/>
                      <p:cNvSpPr>
                        <a:spLocks noChangeArrowheads="1"/>
                      </p:cNvSpPr>
                      <p:nvPr/>
                    </p:nvSpPr>
                    <p:spPr bwMode="auto">
                      <a:xfrm>
                        <a:off x="5030" y="555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8" name="Oval 40"/>
                      <p:cNvSpPr>
                        <a:spLocks noChangeArrowheads="1"/>
                      </p:cNvSpPr>
                      <p:nvPr/>
                    </p:nvSpPr>
                    <p:spPr bwMode="auto">
                      <a:xfrm>
                        <a:off x="3920" y="614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9" name="Oval 41"/>
                      <p:cNvSpPr>
                        <a:spLocks noChangeArrowheads="1"/>
                      </p:cNvSpPr>
                      <p:nvPr/>
                    </p:nvSpPr>
                    <p:spPr bwMode="auto">
                      <a:xfrm>
                        <a:off x="4550" y="580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0" name="Oval 42"/>
                      <p:cNvSpPr>
                        <a:spLocks noChangeArrowheads="1"/>
                      </p:cNvSpPr>
                      <p:nvPr/>
                    </p:nvSpPr>
                    <p:spPr bwMode="auto">
                      <a:xfrm>
                        <a:off x="8120" y="5760"/>
                        <a:ext cx="123" cy="123"/>
                      </a:xfrm>
                      <a:prstGeom prst="ellipse">
                        <a:avLst/>
                      </a:prstGeom>
                      <a:solidFill>
                        <a:srgbClr val="0000FF"/>
                      </a:solidFill>
                      <a:ln w="952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2091" name="Line 43"/>
                    <p:cNvSpPr>
                      <a:spLocks noChangeShapeType="1"/>
                    </p:cNvSpPr>
                    <p:nvPr/>
                  </p:nvSpPr>
                  <p:spPr bwMode="auto">
                    <a:xfrm flipH="1">
                      <a:off x="3090" y="4710"/>
                      <a:ext cx="610" cy="2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2" name="Line 44"/>
                    <p:cNvSpPr>
                      <a:spLocks noChangeShapeType="1"/>
                    </p:cNvSpPr>
                    <p:nvPr/>
                  </p:nvSpPr>
                  <p:spPr bwMode="auto">
                    <a:xfrm flipH="1">
                      <a:off x="3670" y="4830"/>
                      <a:ext cx="610" cy="2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3" name="Line 45"/>
                    <p:cNvSpPr>
                      <a:spLocks noChangeShapeType="1"/>
                    </p:cNvSpPr>
                    <p:nvPr/>
                  </p:nvSpPr>
                  <p:spPr bwMode="auto">
                    <a:xfrm flipH="1">
                      <a:off x="4350" y="4980"/>
                      <a:ext cx="610" cy="27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4" name="Line 46"/>
                    <p:cNvSpPr>
                      <a:spLocks noChangeShapeType="1"/>
                    </p:cNvSpPr>
                    <p:nvPr/>
                  </p:nvSpPr>
                  <p:spPr bwMode="auto">
                    <a:xfrm flipH="1">
                      <a:off x="4970" y="5090"/>
                      <a:ext cx="520" cy="2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5" name="Line 47"/>
                    <p:cNvSpPr>
                      <a:spLocks noChangeShapeType="1"/>
                    </p:cNvSpPr>
                    <p:nvPr/>
                  </p:nvSpPr>
                  <p:spPr bwMode="auto">
                    <a:xfrm flipH="1">
                      <a:off x="5530" y="5220"/>
                      <a:ext cx="520" cy="2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6" name="Line 48"/>
                    <p:cNvSpPr>
                      <a:spLocks noChangeShapeType="1"/>
                    </p:cNvSpPr>
                    <p:nvPr/>
                  </p:nvSpPr>
                  <p:spPr bwMode="auto">
                    <a:xfrm flipH="1">
                      <a:off x="6160" y="5320"/>
                      <a:ext cx="520" cy="25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7" name="Line 49"/>
                    <p:cNvSpPr>
                      <a:spLocks noChangeShapeType="1"/>
                    </p:cNvSpPr>
                    <p:nvPr/>
                  </p:nvSpPr>
                  <p:spPr bwMode="auto">
                    <a:xfrm flipH="1">
                      <a:off x="6800" y="5490"/>
                      <a:ext cx="440" cy="21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8" name="Line 50"/>
                    <p:cNvSpPr>
                      <a:spLocks noChangeShapeType="1"/>
                    </p:cNvSpPr>
                    <p:nvPr/>
                  </p:nvSpPr>
                  <p:spPr bwMode="auto">
                    <a:xfrm flipH="1">
                      <a:off x="7370" y="5610"/>
                      <a:ext cx="440" cy="21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9" name="Line 51"/>
                    <p:cNvSpPr>
                      <a:spLocks noChangeShapeType="1"/>
                    </p:cNvSpPr>
                    <p:nvPr/>
                  </p:nvSpPr>
                  <p:spPr bwMode="auto">
                    <a:xfrm flipH="1">
                      <a:off x="7970" y="5710"/>
                      <a:ext cx="440" cy="21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grpSp>
          </p:grpSp>
          <p:sp>
            <p:nvSpPr>
              <p:cNvPr id="2100" name="Line 52"/>
              <p:cNvSpPr>
                <a:spLocks noChangeShapeType="1"/>
              </p:cNvSpPr>
              <p:nvPr/>
            </p:nvSpPr>
            <p:spPr bwMode="auto">
              <a:xfrm flipV="1">
                <a:off x="6290" y="4740"/>
                <a:ext cx="440" cy="22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1" name="Line 53"/>
              <p:cNvSpPr>
                <a:spLocks noChangeShapeType="1"/>
              </p:cNvSpPr>
              <p:nvPr/>
            </p:nvSpPr>
            <p:spPr bwMode="auto">
              <a:xfrm flipV="1">
                <a:off x="6290" y="4150"/>
                <a:ext cx="440" cy="22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2" name="Line 54"/>
              <p:cNvSpPr>
                <a:spLocks noChangeShapeType="1"/>
              </p:cNvSpPr>
              <p:nvPr/>
            </p:nvSpPr>
            <p:spPr bwMode="auto">
              <a:xfrm flipV="1">
                <a:off x="6300" y="3630"/>
                <a:ext cx="440" cy="22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3" name="Line 55"/>
              <p:cNvSpPr>
                <a:spLocks noChangeShapeType="1"/>
              </p:cNvSpPr>
              <p:nvPr/>
            </p:nvSpPr>
            <p:spPr bwMode="auto">
              <a:xfrm flipV="1">
                <a:off x="6280" y="3160"/>
                <a:ext cx="440" cy="22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2104" name="Line 56"/>
            <p:cNvSpPr>
              <a:spLocks noChangeShapeType="1"/>
            </p:cNvSpPr>
            <p:nvPr/>
          </p:nvSpPr>
          <p:spPr bwMode="auto">
            <a:xfrm>
              <a:off x="5950" y="5330"/>
              <a:ext cx="0" cy="59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5" name="Line 57"/>
            <p:cNvSpPr>
              <a:spLocks noChangeShapeType="1"/>
            </p:cNvSpPr>
            <p:nvPr/>
          </p:nvSpPr>
          <p:spPr bwMode="auto">
            <a:xfrm>
              <a:off x="5470" y="5600"/>
              <a:ext cx="0" cy="59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6" name="Line 58"/>
            <p:cNvSpPr>
              <a:spLocks noChangeShapeType="1"/>
            </p:cNvSpPr>
            <p:nvPr/>
          </p:nvSpPr>
          <p:spPr bwMode="auto">
            <a:xfrm>
              <a:off x="4840" y="5920"/>
              <a:ext cx="0" cy="59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7" name="Line 59"/>
            <p:cNvSpPr>
              <a:spLocks noChangeShapeType="1"/>
            </p:cNvSpPr>
            <p:nvPr/>
          </p:nvSpPr>
          <p:spPr bwMode="auto">
            <a:xfrm>
              <a:off x="4230" y="6290"/>
              <a:ext cx="0" cy="590"/>
            </a:xfrm>
            <a:prstGeom prst="line">
              <a:avLst/>
            </a:prstGeom>
            <a:noFill/>
            <a:ln w="1905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THINK</a:t>
            </a:r>
            <a:endParaRPr lang="es-ES" dirty="0"/>
          </a:p>
        </p:txBody>
      </p:sp>
      <p:sp>
        <p:nvSpPr>
          <p:cNvPr id="3" name="2 Marcador de contenido"/>
          <p:cNvSpPr>
            <a:spLocks noGrp="1"/>
          </p:cNvSpPr>
          <p:nvPr>
            <p:ph idx="1"/>
          </p:nvPr>
        </p:nvSpPr>
        <p:spPr/>
        <p:txBody>
          <a:bodyPr/>
          <a:lstStyle/>
          <a:p>
            <a:r>
              <a:rPr lang="en-GB" sz="2400" b="1" dirty="0" smtClean="0"/>
              <a:t>Radio and television</a:t>
            </a:r>
            <a:endParaRPr lang="es-ES" sz="2400" dirty="0" smtClean="0"/>
          </a:p>
          <a:p>
            <a:r>
              <a:rPr lang="en-GB" sz="2400" dirty="0" smtClean="0"/>
              <a:t>Some portable radios have a vertically extendable stick aerial of a metre or so in length to receive signals. TV aerials can have many short horizontal rods attached to them.</a:t>
            </a:r>
            <a:endParaRPr lang="es-ES" sz="2400" dirty="0" smtClean="0"/>
          </a:p>
          <a:p>
            <a:r>
              <a:rPr lang="en-GB" sz="2400" dirty="0" smtClean="0"/>
              <a:t>1.	An aerial will pick up signals of wavelength about twice the length of the aerial.  What limit does the length of the stick place on the frequency band received by the radio aerial</a:t>
            </a:r>
            <a:r>
              <a:rPr lang="en-GB" sz="2400" dirty="0" smtClean="0"/>
              <a:t>?</a:t>
            </a:r>
            <a:r>
              <a:rPr lang="en-GB" sz="2400" dirty="0" smtClean="0"/>
              <a:t> </a:t>
            </a:r>
            <a:endParaRPr lang="es-ES" sz="2400" dirty="0" smtClean="0"/>
          </a:p>
          <a:p>
            <a:r>
              <a:rPr lang="en-GB" sz="2400" dirty="0" smtClean="0"/>
              <a:t>2.	Explain why the orientations of the two aerials might be so different. </a:t>
            </a:r>
            <a:endParaRPr lang="es-ES" sz="2400"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GB" dirty="0" smtClean="0"/>
              <a:t>1.	Around 100 MHz or greater. f &gt; 3 ´ 108 / 2 Hz.</a:t>
            </a:r>
            <a:endParaRPr lang="es-ES" dirty="0" smtClean="0"/>
          </a:p>
          <a:p>
            <a:r>
              <a:rPr lang="en-GB" dirty="0" smtClean="0"/>
              <a:t>2.	The local radio wave is vertically polarised for its electric vector, whereas the local TV </a:t>
            </a:r>
            <a:r>
              <a:rPr lang="en-GB" dirty="0" smtClean="0"/>
              <a:t>signal </a:t>
            </a:r>
            <a:r>
              <a:rPr lang="en-GB" dirty="0" smtClean="0"/>
              <a:t>appears to be horizontally polarised.</a:t>
            </a:r>
            <a:endParaRPr lang="es-ES"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THINK</a:t>
            </a:r>
            <a:endParaRPr lang="es-ES" dirty="0"/>
          </a:p>
        </p:txBody>
      </p:sp>
      <p:sp>
        <p:nvSpPr>
          <p:cNvPr id="3" name="2 Marcador de contenido"/>
          <p:cNvSpPr>
            <a:spLocks noGrp="1"/>
          </p:cNvSpPr>
          <p:nvPr>
            <p:ph idx="1"/>
          </p:nvPr>
        </p:nvSpPr>
        <p:spPr/>
        <p:txBody>
          <a:bodyPr/>
          <a:lstStyle/>
          <a:p>
            <a:r>
              <a:rPr lang="en-GB" dirty="0" smtClean="0"/>
              <a:t>Ants </a:t>
            </a:r>
            <a:r>
              <a:rPr lang="en-GB" dirty="0" smtClean="0"/>
              <a:t>emerging from a nest in shadow have been observed to turn their heads skywards </a:t>
            </a:r>
            <a:r>
              <a:rPr lang="en-GB" dirty="0" smtClean="0"/>
              <a:t>and </a:t>
            </a:r>
            <a:r>
              <a:rPr lang="en-GB" dirty="0" smtClean="0"/>
              <a:t>to rotate them about their body axis. Can you make sense of this behaviour, given </a:t>
            </a:r>
            <a:r>
              <a:rPr lang="en-GB" dirty="0" smtClean="0"/>
              <a:t>that </a:t>
            </a:r>
            <a:r>
              <a:rPr lang="en-GB" dirty="0" smtClean="0"/>
              <a:t>ants' eyes have a natural polarising filter?  </a:t>
            </a:r>
            <a:endParaRPr lang="es-E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GB" dirty="0" smtClean="0"/>
              <a:t>The ants may be taking a sense of direction from the polarised light from the sky, when </a:t>
            </a:r>
            <a:r>
              <a:rPr lang="en-GB" dirty="0" smtClean="0"/>
              <a:t>the </a:t>
            </a:r>
            <a:r>
              <a:rPr lang="en-GB" dirty="0" smtClean="0"/>
              <a:t>sun is not directly visible.</a:t>
            </a:r>
            <a:endParaRPr lang="es-ES" dirty="0" smtClean="0"/>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THINK</a:t>
            </a:r>
            <a:endParaRPr lang="es-ES" dirty="0"/>
          </a:p>
        </p:txBody>
      </p:sp>
      <p:sp>
        <p:nvSpPr>
          <p:cNvPr id="3" name="2 Marcador de contenido"/>
          <p:cNvSpPr>
            <a:spLocks noGrp="1"/>
          </p:cNvSpPr>
          <p:nvPr>
            <p:ph idx="1"/>
          </p:nvPr>
        </p:nvSpPr>
        <p:spPr/>
        <p:txBody>
          <a:bodyPr/>
          <a:lstStyle/>
          <a:p>
            <a:r>
              <a:rPr lang="en-GB" dirty="0" smtClean="0"/>
              <a:t>It is midday. The Sun is in the south, and is 56° above the horizon.</a:t>
            </a:r>
            <a:endParaRPr lang="es-ES" dirty="0" smtClean="0"/>
          </a:p>
          <a:p>
            <a:r>
              <a:rPr lang="en-GB" dirty="0" smtClean="0"/>
              <a:t>Which </a:t>
            </a:r>
            <a:r>
              <a:rPr lang="en-GB" dirty="0" smtClean="0"/>
              <a:t>direction should you face to observe the maximum polarisation of light scattered </a:t>
            </a:r>
            <a:r>
              <a:rPr lang="en-GB" dirty="0" smtClean="0"/>
              <a:t>from </a:t>
            </a:r>
            <a:r>
              <a:rPr lang="en-GB" dirty="0" smtClean="0"/>
              <a:t>the sky? </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GB" dirty="0" smtClean="0"/>
              <a:t>Facing either west or east. Waves scattered transverse to the original direction of </a:t>
            </a:r>
            <a:r>
              <a:rPr lang="en-GB" dirty="0" smtClean="0"/>
              <a:t>propagation </a:t>
            </a:r>
            <a:r>
              <a:rPr lang="en-GB" dirty="0" smtClean="0"/>
              <a:t>can have no component of vibration parallel to that original direction.</a:t>
            </a:r>
            <a:endParaRPr lang="es-ES" dirty="0" smtClean="0"/>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Uses of </a:t>
            </a:r>
            <a:r>
              <a:rPr lang="es-ES" dirty="0" err="1" smtClean="0"/>
              <a:t>polarisation</a:t>
            </a:r>
            <a:endParaRPr lang="es-ES" dirty="0"/>
          </a:p>
        </p:txBody>
      </p:sp>
      <p:sp>
        <p:nvSpPr>
          <p:cNvPr id="3" name="2 Marcador de contenido"/>
          <p:cNvSpPr>
            <a:spLocks noGrp="1"/>
          </p:cNvSpPr>
          <p:nvPr>
            <p:ph idx="1"/>
          </p:nvPr>
        </p:nvSpPr>
        <p:spPr/>
        <p:txBody>
          <a:bodyPr/>
          <a:lstStyle/>
          <a:p>
            <a:r>
              <a:rPr lang="es-ES" dirty="0" smtClean="0"/>
              <a:t>Stress </a:t>
            </a:r>
            <a:r>
              <a:rPr lang="es-ES" dirty="0" err="1" smtClean="0"/>
              <a:t>analysis</a:t>
            </a:r>
            <a:r>
              <a:rPr lang="es-ES" dirty="0" smtClean="0"/>
              <a:t> (</a:t>
            </a:r>
            <a:r>
              <a:rPr lang="es-ES" dirty="0" err="1" smtClean="0"/>
              <a:t>see</a:t>
            </a:r>
            <a:r>
              <a:rPr lang="es-ES" dirty="0" smtClean="0"/>
              <a:t> demo)</a:t>
            </a:r>
          </a:p>
          <a:p>
            <a:r>
              <a:rPr lang="es-ES" dirty="0" smtClean="0"/>
              <a:t>LCD </a:t>
            </a:r>
            <a:r>
              <a:rPr lang="es-ES" dirty="0" err="1" smtClean="0"/>
              <a:t>displays</a:t>
            </a:r>
            <a:r>
              <a:rPr lang="es-ES" dirty="0" smtClean="0"/>
              <a:t> (</a:t>
            </a:r>
            <a:r>
              <a:rPr lang="es-ES" dirty="0" smtClean="0">
                <a:hlinkClick r:id="rId2"/>
              </a:rPr>
              <a:t>http://</a:t>
            </a:r>
            <a:r>
              <a:rPr lang="es-ES" dirty="0" smtClean="0">
                <a:hlinkClick r:id="rId2"/>
              </a:rPr>
              <a:t>www.youtube.com/watch?v=hHanM5UnJ2w&amp;feature=related</a:t>
            </a:r>
            <a:r>
              <a:rPr lang="es-ES" dirty="0" smtClean="0"/>
              <a:t>)</a:t>
            </a:r>
          </a:p>
          <a:p>
            <a:r>
              <a:rPr lang="es-ES" dirty="0" smtClean="0"/>
              <a:t>Radio/TV </a:t>
            </a:r>
            <a:r>
              <a:rPr lang="es-ES" dirty="0" err="1" smtClean="0"/>
              <a:t>signals</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To</a:t>
            </a:r>
            <a:r>
              <a:rPr lang="es-ES" dirty="0" smtClean="0"/>
              <a:t> do</a:t>
            </a:r>
            <a:endParaRPr lang="es-ES" dirty="0"/>
          </a:p>
        </p:txBody>
      </p:sp>
      <p:sp>
        <p:nvSpPr>
          <p:cNvPr id="3" name="2 Marcador de contenido"/>
          <p:cNvSpPr>
            <a:spLocks noGrp="1"/>
          </p:cNvSpPr>
          <p:nvPr>
            <p:ph idx="1"/>
          </p:nvPr>
        </p:nvSpPr>
        <p:spPr/>
        <p:txBody>
          <a:bodyPr/>
          <a:lstStyle/>
          <a:p>
            <a:r>
              <a:rPr lang="es-ES" dirty="0" err="1" smtClean="0"/>
              <a:t>Physics</a:t>
            </a:r>
            <a:r>
              <a:rPr lang="es-ES" dirty="0" smtClean="0"/>
              <a:t> </a:t>
            </a:r>
            <a:r>
              <a:rPr lang="es-ES" dirty="0" err="1" smtClean="0"/>
              <a:t>For</a:t>
            </a:r>
            <a:r>
              <a:rPr lang="es-ES" dirty="0" smtClean="0"/>
              <a:t> </a:t>
            </a:r>
            <a:r>
              <a:rPr lang="es-ES" dirty="0" err="1" smtClean="0"/>
              <a:t>You</a:t>
            </a:r>
            <a:r>
              <a:rPr lang="es-ES" dirty="0" smtClean="0"/>
              <a:t> p123 q8 &amp; p160 q6</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err="1" smtClean="0"/>
              <a:t>Polarisation</a:t>
            </a:r>
            <a:endParaRPr lang="en-US" dirty="0" smtClean="0"/>
          </a:p>
        </p:txBody>
      </p:sp>
      <p:sp>
        <p:nvSpPr>
          <p:cNvPr id="3" name="Content Placeholder 2"/>
          <p:cNvSpPr>
            <a:spLocks noGrp="1"/>
          </p:cNvSpPr>
          <p:nvPr>
            <p:ph idx="1"/>
          </p:nvPr>
        </p:nvSpPr>
        <p:spPr>
          <a:solidFill>
            <a:schemeClr val="bg2">
              <a:alpha val="57000"/>
            </a:schemeClr>
          </a:solidFill>
        </p:spPr>
        <p:txBody>
          <a:bodyPr rtlCol="0">
            <a:normAutofit/>
          </a:bodyPr>
          <a:lstStyle/>
          <a:p>
            <a:r>
              <a:rPr lang="en-US" dirty="0" smtClean="0"/>
              <a:t>show an understanding that </a:t>
            </a:r>
            <a:r>
              <a:rPr lang="en-US" dirty="0" err="1" smtClean="0"/>
              <a:t>polarisation</a:t>
            </a:r>
            <a:r>
              <a:rPr lang="en-US" dirty="0" smtClean="0"/>
              <a:t> is a phenomenon </a:t>
            </a:r>
            <a:r>
              <a:rPr lang="en-US" dirty="0" smtClean="0"/>
              <a:t>associated </a:t>
            </a:r>
            <a:r>
              <a:rPr lang="es-ES" dirty="0" err="1" smtClean="0"/>
              <a:t>with</a:t>
            </a:r>
            <a:r>
              <a:rPr lang="es-ES" dirty="0" smtClean="0"/>
              <a:t> </a:t>
            </a:r>
            <a:r>
              <a:rPr lang="es-ES" dirty="0" err="1" smtClean="0"/>
              <a:t>transverse</a:t>
            </a:r>
            <a:r>
              <a:rPr lang="es-ES" dirty="0" smtClean="0"/>
              <a:t> </a:t>
            </a:r>
            <a:r>
              <a:rPr lang="es-ES" dirty="0" err="1" smtClean="0"/>
              <a:t>waves</a:t>
            </a:r>
            <a:endParaRPr lang="es-E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z="3600" b="1" dirty="0" smtClean="0"/>
              <a:t>Using polarising filters to observe polarisation </a:t>
            </a:r>
            <a:r>
              <a:rPr lang="en-GB" sz="3600" b="1" dirty="0" smtClean="0"/>
              <a:t>effects</a:t>
            </a:r>
            <a:endParaRPr lang="es-ES" dirty="0"/>
          </a:p>
        </p:txBody>
      </p:sp>
      <p:sp>
        <p:nvSpPr>
          <p:cNvPr id="3" name="2 Marcador de contenido"/>
          <p:cNvSpPr>
            <a:spLocks noGrp="1"/>
          </p:cNvSpPr>
          <p:nvPr>
            <p:ph idx="1"/>
          </p:nvPr>
        </p:nvSpPr>
        <p:spPr/>
        <p:txBody>
          <a:bodyPr/>
          <a:lstStyle/>
          <a:p>
            <a:r>
              <a:rPr lang="en-GB" dirty="0" smtClean="0"/>
              <a:t>look </a:t>
            </a:r>
            <a:r>
              <a:rPr lang="en-GB" dirty="0" smtClean="0"/>
              <a:t>through them at light sources (a lamp, the </a:t>
            </a:r>
            <a:r>
              <a:rPr lang="en-GB" dirty="0" smtClean="0"/>
              <a:t>sky. </a:t>
            </a:r>
          </a:p>
          <a:p>
            <a:r>
              <a:rPr lang="en-GB" dirty="0" smtClean="0"/>
              <a:t>Try </a:t>
            </a:r>
            <a:r>
              <a:rPr lang="en-GB" dirty="0" smtClean="0"/>
              <a:t>one filter, then two. Rotate one relative to the other.</a:t>
            </a:r>
            <a:endParaRPr lang="es-ES" dirty="0" smtClean="0"/>
          </a:p>
          <a:p>
            <a:r>
              <a:rPr lang="en-GB" dirty="0" smtClean="0"/>
              <a:t>You </a:t>
            </a:r>
            <a:r>
              <a:rPr lang="en-GB" dirty="0" smtClean="0"/>
              <a:t>should notice that one filter reduces the intensity of the light. </a:t>
            </a:r>
            <a:endParaRPr lang="en-GB" dirty="0" smtClean="0"/>
          </a:p>
          <a:p>
            <a:r>
              <a:rPr lang="en-GB" dirty="0" smtClean="0"/>
              <a:t>A </a:t>
            </a:r>
            <a:r>
              <a:rPr lang="en-GB" dirty="0" smtClean="0"/>
              <a:t>second can cut it out completely, if correctly oriented.</a:t>
            </a:r>
            <a:r>
              <a:rPr lang="es-ES" dirty="0" smtClean="0"/>
              <a:t>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A simple explanation of </a:t>
            </a:r>
            <a:r>
              <a:rPr lang="en-GB" b="1" dirty="0" smtClean="0"/>
              <a:t>polarisation</a:t>
            </a:r>
            <a:endParaRPr lang="es-ES" dirty="0"/>
          </a:p>
        </p:txBody>
      </p:sp>
      <p:sp>
        <p:nvSpPr>
          <p:cNvPr id="3" name="2 Marcador de contenido"/>
          <p:cNvSpPr>
            <a:spLocks noGrp="1"/>
          </p:cNvSpPr>
          <p:nvPr>
            <p:ph idx="1"/>
          </p:nvPr>
        </p:nvSpPr>
        <p:spPr/>
        <p:txBody>
          <a:bodyPr/>
          <a:lstStyle/>
          <a:p>
            <a:r>
              <a:rPr lang="en-GB" dirty="0" smtClean="0"/>
              <a:t>What is </a:t>
            </a:r>
            <a:r>
              <a:rPr lang="en-GB" dirty="0" smtClean="0"/>
              <a:t>the difference between transverse and longitudinal waves. </a:t>
            </a:r>
            <a:endParaRPr lang="es-ES" dirty="0" smtClean="0"/>
          </a:p>
          <a:p>
            <a:r>
              <a:rPr lang="en-GB" dirty="0" smtClean="0"/>
              <a:t> </a:t>
            </a:r>
            <a:r>
              <a:rPr lang="en-GB" dirty="0" smtClean="0"/>
              <a:t>Most </a:t>
            </a:r>
            <a:r>
              <a:rPr lang="en-GB" dirty="0" smtClean="0"/>
              <a:t>wave properties are shared by both transverse and longitudinal </a:t>
            </a:r>
            <a:r>
              <a:rPr lang="en-GB" dirty="0" smtClean="0"/>
              <a:t>waves.</a:t>
            </a:r>
          </a:p>
          <a:p>
            <a:r>
              <a:rPr lang="en-GB" dirty="0" smtClean="0"/>
              <a:t>Polarisation </a:t>
            </a:r>
            <a:r>
              <a:rPr lang="en-GB" dirty="0" smtClean="0"/>
              <a:t>can only happen with transverse waves, it has given us useful information about the nature of waves.  </a:t>
            </a: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990600" y="1524000"/>
            <a:ext cx="67818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dirty="0" err="1" smtClean="0"/>
              <a:t>Diagram</a:t>
            </a:r>
            <a:endParaRPr lang="es-ES" dirty="0"/>
          </a:p>
        </p:txBody>
      </p:sp>
      <p:sp>
        <p:nvSpPr>
          <p:cNvPr id="3" name="2 Marcador de contenido"/>
          <p:cNvSpPr>
            <a:spLocks noGrp="1"/>
          </p:cNvSpPr>
          <p:nvPr>
            <p:ph idx="1"/>
          </p:nvPr>
        </p:nvSpPr>
        <p:spPr>
          <a:xfrm>
            <a:off x="457200" y="4343400"/>
            <a:ext cx="8229600" cy="2133600"/>
          </a:xfrm>
        </p:spPr>
        <p:txBody>
          <a:bodyPr/>
          <a:lstStyle/>
          <a:p>
            <a:r>
              <a:rPr lang="en-GB" dirty="0" smtClean="0"/>
              <a:t>The </a:t>
            </a:r>
            <a:r>
              <a:rPr lang="en-GB" dirty="0" smtClean="0"/>
              <a:t>blue wave is polarised in a vertical plane, and so can pass through a vertical slot. </a:t>
            </a:r>
            <a:endParaRPr lang="en-GB" dirty="0" smtClean="0"/>
          </a:p>
          <a:p>
            <a:r>
              <a:rPr lang="en-GB" dirty="0" smtClean="0"/>
              <a:t>The </a:t>
            </a:r>
            <a:r>
              <a:rPr lang="en-GB" dirty="0" smtClean="0"/>
              <a:t>red wave is polarised in the horizontal plane, and cannot pass through.</a:t>
            </a:r>
            <a:endParaRPr lang="es-ES" dirty="0" smtClean="0"/>
          </a:p>
          <a:p>
            <a:endParaRPr lang="es-ES" dirty="0"/>
          </a:p>
        </p:txBody>
      </p:sp>
      <p:grpSp>
        <p:nvGrpSpPr>
          <p:cNvPr id="1026" name="Group 2"/>
          <p:cNvGrpSpPr>
            <a:grpSpLocks/>
          </p:cNvGrpSpPr>
          <p:nvPr/>
        </p:nvGrpSpPr>
        <p:grpSpPr bwMode="auto">
          <a:xfrm>
            <a:off x="1600200" y="1752600"/>
            <a:ext cx="5588000" cy="2257425"/>
            <a:chOff x="1677" y="2218"/>
            <a:chExt cx="8799" cy="3557"/>
          </a:xfrm>
        </p:grpSpPr>
        <p:grpSp>
          <p:nvGrpSpPr>
            <p:cNvPr id="1027" name="Group 3"/>
            <p:cNvGrpSpPr>
              <a:grpSpLocks/>
            </p:cNvGrpSpPr>
            <p:nvPr/>
          </p:nvGrpSpPr>
          <p:grpSpPr bwMode="auto">
            <a:xfrm>
              <a:off x="1677" y="2218"/>
              <a:ext cx="8799" cy="3232"/>
              <a:chOff x="1587" y="6868"/>
              <a:chExt cx="8799" cy="3232"/>
            </a:xfrm>
          </p:grpSpPr>
          <p:grpSp>
            <p:nvGrpSpPr>
              <p:cNvPr id="1028" name="Group 4"/>
              <p:cNvGrpSpPr>
                <a:grpSpLocks/>
              </p:cNvGrpSpPr>
              <p:nvPr/>
            </p:nvGrpSpPr>
            <p:grpSpPr bwMode="auto">
              <a:xfrm>
                <a:off x="1587" y="6868"/>
                <a:ext cx="2908" cy="1760"/>
                <a:chOff x="3872" y="1743"/>
                <a:chExt cx="4197" cy="2540"/>
              </a:xfrm>
            </p:grpSpPr>
            <p:sp>
              <p:nvSpPr>
                <p:cNvPr id="1029" name="Freeform 5"/>
                <p:cNvSpPr>
                  <a:spLocks/>
                </p:cNvSpPr>
                <p:nvPr/>
              </p:nvSpPr>
              <p:spPr bwMode="auto">
                <a:xfrm>
                  <a:off x="3887" y="2353"/>
                  <a:ext cx="4177" cy="1361"/>
                </a:xfrm>
                <a:custGeom>
                  <a:avLst/>
                  <a:gdLst/>
                  <a:ahLst/>
                  <a:cxnLst>
                    <a:cxn ang="0">
                      <a:pos x="0" y="0"/>
                    </a:cxn>
                    <a:cxn ang="0">
                      <a:pos x="4050" y="1320"/>
                    </a:cxn>
                  </a:cxnLst>
                  <a:rect l="0" t="0" r="r" b="b"/>
                  <a:pathLst>
                    <a:path w="4050" h="1320">
                      <a:moveTo>
                        <a:pt x="0" y="0"/>
                      </a:moveTo>
                      <a:lnTo>
                        <a:pt x="4050" y="1320"/>
                      </a:lnTo>
                    </a:path>
                  </a:pathLst>
                </a:custGeom>
                <a:noFill/>
                <a:ln w="19050" cap="flat" cmpd="sng">
                  <a:solidFill>
                    <a:srgbClr val="000000"/>
                  </a:solidFill>
                  <a:prstDash val="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s-ES"/>
                </a:p>
              </p:txBody>
            </p:sp>
            <p:sp>
              <p:nvSpPr>
                <p:cNvPr id="1030" name="Freeform 6"/>
                <p:cNvSpPr>
                  <a:spLocks/>
                </p:cNvSpPr>
                <p:nvPr/>
              </p:nvSpPr>
              <p:spPr bwMode="auto">
                <a:xfrm>
                  <a:off x="3872" y="2262"/>
                  <a:ext cx="4197" cy="1551"/>
                </a:xfrm>
                <a:custGeom>
                  <a:avLst/>
                  <a:gdLst/>
                  <a:ahLst/>
                  <a:cxnLst>
                    <a:cxn ang="0">
                      <a:pos x="0" y="72"/>
                    </a:cxn>
                    <a:cxn ang="0">
                      <a:pos x="855" y="0"/>
                    </a:cxn>
                    <a:cxn ang="0">
                      <a:pos x="909" y="0"/>
                    </a:cxn>
                    <a:cxn ang="0">
                      <a:pos x="990" y="12"/>
                    </a:cxn>
                    <a:cxn ang="0">
                      <a:pos x="999" y="51"/>
                    </a:cxn>
                    <a:cxn ang="0">
                      <a:pos x="990" y="90"/>
                    </a:cxn>
                    <a:cxn ang="0">
                      <a:pos x="670" y="292"/>
                    </a:cxn>
                    <a:cxn ang="0">
                      <a:pos x="342" y="537"/>
                    </a:cxn>
                    <a:cxn ang="0">
                      <a:pos x="348" y="564"/>
                    </a:cxn>
                    <a:cxn ang="0">
                      <a:pos x="370" y="592"/>
                    </a:cxn>
                    <a:cxn ang="0">
                      <a:pos x="444" y="606"/>
                    </a:cxn>
                    <a:cxn ang="0">
                      <a:pos x="507" y="615"/>
                    </a:cxn>
                    <a:cxn ang="0">
                      <a:pos x="1350" y="522"/>
                    </a:cxn>
                    <a:cxn ang="0">
                      <a:pos x="2184" y="441"/>
                    </a:cxn>
                    <a:cxn ang="0">
                      <a:pos x="2277" y="435"/>
                    </a:cxn>
                    <a:cxn ang="0">
                      <a:pos x="2355" y="459"/>
                    </a:cxn>
                    <a:cxn ang="0">
                      <a:pos x="2361" y="507"/>
                    </a:cxn>
                    <a:cxn ang="0">
                      <a:pos x="2040" y="752"/>
                    </a:cxn>
                    <a:cxn ang="0">
                      <a:pos x="1767" y="951"/>
                    </a:cxn>
                    <a:cxn ang="0">
                      <a:pos x="1740" y="999"/>
                    </a:cxn>
                    <a:cxn ang="0">
                      <a:pos x="1750" y="1042"/>
                    </a:cxn>
                    <a:cxn ang="0">
                      <a:pos x="1839" y="1062"/>
                    </a:cxn>
                    <a:cxn ang="0">
                      <a:pos x="1944" y="1077"/>
                    </a:cxn>
                    <a:cxn ang="0">
                      <a:pos x="2730" y="992"/>
                    </a:cxn>
                    <a:cxn ang="0">
                      <a:pos x="3564" y="912"/>
                    </a:cxn>
                    <a:cxn ang="0">
                      <a:pos x="3657" y="906"/>
                    </a:cxn>
                    <a:cxn ang="0">
                      <a:pos x="3760" y="922"/>
                    </a:cxn>
                    <a:cxn ang="0">
                      <a:pos x="3768" y="960"/>
                    </a:cxn>
                    <a:cxn ang="0">
                      <a:pos x="3753" y="1008"/>
                    </a:cxn>
                    <a:cxn ang="0">
                      <a:pos x="3084" y="1410"/>
                    </a:cxn>
                    <a:cxn ang="0">
                      <a:pos x="3072" y="1446"/>
                    </a:cxn>
                    <a:cxn ang="0">
                      <a:pos x="3070" y="1482"/>
                    </a:cxn>
                    <a:cxn ang="0">
                      <a:pos x="3153" y="1494"/>
                    </a:cxn>
                    <a:cxn ang="0">
                      <a:pos x="3261" y="1503"/>
                    </a:cxn>
                    <a:cxn ang="0">
                      <a:pos x="4070" y="1392"/>
                    </a:cxn>
                  </a:cxnLst>
                  <a:rect l="0" t="0" r="r" b="b"/>
                  <a:pathLst>
                    <a:path w="4070" h="1503">
                      <a:moveTo>
                        <a:pt x="0" y="72"/>
                      </a:moveTo>
                      <a:lnTo>
                        <a:pt x="855" y="0"/>
                      </a:lnTo>
                      <a:lnTo>
                        <a:pt x="909" y="0"/>
                      </a:lnTo>
                      <a:lnTo>
                        <a:pt x="990" y="12"/>
                      </a:lnTo>
                      <a:lnTo>
                        <a:pt x="999" y="51"/>
                      </a:lnTo>
                      <a:lnTo>
                        <a:pt x="990" y="90"/>
                      </a:lnTo>
                      <a:lnTo>
                        <a:pt x="670" y="292"/>
                      </a:lnTo>
                      <a:lnTo>
                        <a:pt x="342" y="537"/>
                      </a:lnTo>
                      <a:lnTo>
                        <a:pt x="348" y="564"/>
                      </a:lnTo>
                      <a:lnTo>
                        <a:pt x="370" y="592"/>
                      </a:lnTo>
                      <a:lnTo>
                        <a:pt x="444" y="606"/>
                      </a:lnTo>
                      <a:lnTo>
                        <a:pt x="507" y="615"/>
                      </a:lnTo>
                      <a:lnTo>
                        <a:pt x="1350" y="522"/>
                      </a:lnTo>
                      <a:lnTo>
                        <a:pt x="2184" y="441"/>
                      </a:lnTo>
                      <a:lnTo>
                        <a:pt x="2277" y="435"/>
                      </a:lnTo>
                      <a:lnTo>
                        <a:pt x="2355" y="459"/>
                      </a:lnTo>
                      <a:lnTo>
                        <a:pt x="2361" y="507"/>
                      </a:lnTo>
                      <a:lnTo>
                        <a:pt x="2040" y="752"/>
                      </a:lnTo>
                      <a:lnTo>
                        <a:pt x="1767" y="951"/>
                      </a:lnTo>
                      <a:lnTo>
                        <a:pt x="1740" y="999"/>
                      </a:lnTo>
                      <a:lnTo>
                        <a:pt x="1750" y="1042"/>
                      </a:lnTo>
                      <a:lnTo>
                        <a:pt x="1839" y="1062"/>
                      </a:lnTo>
                      <a:lnTo>
                        <a:pt x="1944" y="1077"/>
                      </a:lnTo>
                      <a:lnTo>
                        <a:pt x="2730" y="992"/>
                      </a:lnTo>
                      <a:lnTo>
                        <a:pt x="3564" y="912"/>
                      </a:lnTo>
                      <a:lnTo>
                        <a:pt x="3657" y="906"/>
                      </a:lnTo>
                      <a:lnTo>
                        <a:pt x="3760" y="922"/>
                      </a:lnTo>
                      <a:lnTo>
                        <a:pt x="3768" y="960"/>
                      </a:lnTo>
                      <a:lnTo>
                        <a:pt x="3753" y="1008"/>
                      </a:lnTo>
                      <a:lnTo>
                        <a:pt x="3084" y="1410"/>
                      </a:lnTo>
                      <a:lnTo>
                        <a:pt x="3072" y="1446"/>
                      </a:lnTo>
                      <a:lnTo>
                        <a:pt x="3070" y="1482"/>
                      </a:lnTo>
                      <a:lnTo>
                        <a:pt x="3153" y="1494"/>
                      </a:lnTo>
                      <a:lnTo>
                        <a:pt x="3261" y="1503"/>
                      </a:lnTo>
                      <a:lnTo>
                        <a:pt x="4070" y="1392"/>
                      </a:lnTo>
                    </a:path>
                  </a:pathLst>
                </a:custGeom>
                <a:noFill/>
                <a:ln w="19050" cmpd="sng">
                  <a:solidFill>
                    <a:srgbClr val="FF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1" name="Freeform 7"/>
                <p:cNvSpPr>
                  <a:spLocks/>
                </p:cNvSpPr>
                <p:nvPr/>
              </p:nvSpPr>
              <p:spPr bwMode="auto">
                <a:xfrm>
                  <a:off x="3887" y="1743"/>
                  <a:ext cx="4162" cy="2540"/>
                </a:xfrm>
                <a:custGeom>
                  <a:avLst/>
                  <a:gdLst/>
                  <a:ahLst/>
                  <a:cxnLst>
                    <a:cxn ang="0">
                      <a:pos x="0" y="713"/>
                    </a:cxn>
                    <a:cxn ang="0">
                      <a:pos x="229" y="165"/>
                    </a:cxn>
                    <a:cxn ang="0">
                      <a:pos x="284" y="73"/>
                    </a:cxn>
                    <a:cxn ang="0">
                      <a:pos x="322" y="26"/>
                    </a:cxn>
                    <a:cxn ang="0">
                      <a:pos x="402" y="0"/>
                    </a:cxn>
                    <a:cxn ang="0">
                      <a:pos x="476" y="33"/>
                    </a:cxn>
                    <a:cxn ang="0">
                      <a:pos x="522" y="110"/>
                    </a:cxn>
                    <a:cxn ang="0">
                      <a:pos x="567" y="219"/>
                    </a:cxn>
                    <a:cxn ang="0">
                      <a:pos x="805" y="969"/>
                    </a:cxn>
                    <a:cxn ang="0">
                      <a:pos x="988" y="1609"/>
                    </a:cxn>
                    <a:cxn ang="0">
                      <a:pos x="1030" y="1726"/>
                    </a:cxn>
                    <a:cxn ang="0">
                      <a:pos x="1082" y="1824"/>
                    </a:cxn>
                    <a:cxn ang="0">
                      <a:pos x="1138" y="1884"/>
                    </a:cxn>
                    <a:cxn ang="0">
                      <a:pos x="1207" y="1920"/>
                    </a:cxn>
                    <a:cxn ang="0">
                      <a:pos x="1269" y="1906"/>
                    </a:cxn>
                    <a:cxn ang="0">
                      <a:pos x="1327" y="1865"/>
                    </a:cxn>
                    <a:cxn ang="0">
                      <a:pos x="1408" y="1737"/>
                    </a:cxn>
                    <a:cxn ang="0">
                      <a:pos x="1628" y="1244"/>
                    </a:cxn>
                    <a:cxn ang="0">
                      <a:pos x="1847" y="713"/>
                    </a:cxn>
                    <a:cxn ang="0">
                      <a:pos x="1920" y="595"/>
                    </a:cxn>
                    <a:cxn ang="0">
                      <a:pos x="1975" y="560"/>
                    </a:cxn>
                    <a:cxn ang="0">
                      <a:pos x="2048" y="549"/>
                    </a:cxn>
                    <a:cxn ang="0">
                      <a:pos x="2114" y="578"/>
                    </a:cxn>
                    <a:cxn ang="0">
                      <a:pos x="2186" y="658"/>
                    </a:cxn>
                    <a:cxn ang="0">
                      <a:pos x="2268" y="823"/>
                    </a:cxn>
                    <a:cxn ang="0">
                      <a:pos x="2487" y="1518"/>
                    </a:cxn>
                    <a:cxn ang="0">
                      <a:pos x="2680" y="2168"/>
                    </a:cxn>
                    <a:cxn ang="0">
                      <a:pos x="2762" y="2351"/>
                    </a:cxn>
                    <a:cxn ang="0">
                      <a:pos x="2809" y="2414"/>
                    </a:cxn>
                    <a:cxn ang="0">
                      <a:pos x="2900" y="2451"/>
                    </a:cxn>
                    <a:cxn ang="0">
                      <a:pos x="2952" y="2454"/>
                    </a:cxn>
                    <a:cxn ang="0">
                      <a:pos x="3009" y="2424"/>
                    </a:cxn>
                    <a:cxn ang="0">
                      <a:pos x="3073" y="2370"/>
                    </a:cxn>
                    <a:cxn ang="0">
                      <a:pos x="3119" y="2296"/>
                    </a:cxn>
                    <a:cxn ang="0">
                      <a:pos x="3310" y="1811"/>
                    </a:cxn>
                    <a:cxn ang="0">
                      <a:pos x="3493" y="1244"/>
                    </a:cxn>
                    <a:cxn ang="0">
                      <a:pos x="3576" y="1116"/>
                    </a:cxn>
                    <a:cxn ang="0">
                      <a:pos x="3713" y="1097"/>
                    </a:cxn>
                    <a:cxn ang="0">
                      <a:pos x="3832" y="1207"/>
                    </a:cxn>
                    <a:cxn ang="0">
                      <a:pos x="3914" y="1353"/>
                    </a:cxn>
                    <a:cxn ang="0">
                      <a:pos x="4115" y="2085"/>
                    </a:cxn>
                    <a:cxn ang="0">
                      <a:pos x="4300" y="2724"/>
                    </a:cxn>
                    <a:cxn ang="0">
                      <a:pos x="4330" y="2806"/>
                    </a:cxn>
                    <a:cxn ang="0">
                      <a:pos x="4379" y="2890"/>
                    </a:cxn>
                    <a:cxn ang="0">
                      <a:pos x="4430" y="2948"/>
                    </a:cxn>
                    <a:cxn ang="0">
                      <a:pos x="4470" y="2985"/>
                    </a:cxn>
                    <a:cxn ang="0">
                      <a:pos x="4527" y="2999"/>
                    </a:cxn>
                    <a:cxn ang="0">
                      <a:pos x="4587" y="3003"/>
                    </a:cxn>
                    <a:cxn ang="0">
                      <a:pos x="4646" y="2973"/>
                    </a:cxn>
                    <a:cxn ang="0">
                      <a:pos x="4690" y="2908"/>
                    </a:cxn>
                    <a:cxn ang="0">
                      <a:pos x="4729" y="2835"/>
                    </a:cxn>
                    <a:cxn ang="0">
                      <a:pos x="4920" y="2341"/>
                    </a:cxn>
                  </a:cxnLst>
                  <a:rect l="0" t="0" r="r" b="b"/>
                  <a:pathLst>
                    <a:path w="4920" h="3003">
                      <a:moveTo>
                        <a:pt x="0" y="713"/>
                      </a:moveTo>
                      <a:lnTo>
                        <a:pt x="229" y="165"/>
                      </a:lnTo>
                      <a:lnTo>
                        <a:pt x="284" y="73"/>
                      </a:lnTo>
                      <a:lnTo>
                        <a:pt x="322" y="26"/>
                      </a:lnTo>
                      <a:lnTo>
                        <a:pt x="402" y="0"/>
                      </a:lnTo>
                      <a:lnTo>
                        <a:pt x="476" y="33"/>
                      </a:lnTo>
                      <a:lnTo>
                        <a:pt x="522" y="110"/>
                      </a:lnTo>
                      <a:lnTo>
                        <a:pt x="567" y="219"/>
                      </a:lnTo>
                      <a:lnTo>
                        <a:pt x="805" y="969"/>
                      </a:lnTo>
                      <a:lnTo>
                        <a:pt x="988" y="1609"/>
                      </a:lnTo>
                      <a:lnTo>
                        <a:pt x="1030" y="1726"/>
                      </a:lnTo>
                      <a:lnTo>
                        <a:pt x="1082" y="1824"/>
                      </a:lnTo>
                      <a:lnTo>
                        <a:pt x="1138" y="1884"/>
                      </a:lnTo>
                      <a:lnTo>
                        <a:pt x="1207" y="1920"/>
                      </a:lnTo>
                      <a:lnTo>
                        <a:pt x="1269" y="1906"/>
                      </a:lnTo>
                      <a:lnTo>
                        <a:pt x="1327" y="1865"/>
                      </a:lnTo>
                      <a:lnTo>
                        <a:pt x="1408" y="1737"/>
                      </a:lnTo>
                      <a:lnTo>
                        <a:pt x="1628" y="1244"/>
                      </a:lnTo>
                      <a:lnTo>
                        <a:pt x="1847" y="713"/>
                      </a:lnTo>
                      <a:lnTo>
                        <a:pt x="1920" y="595"/>
                      </a:lnTo>
                      <a:lnTo>
                        <a:pt x="1975" y="560"/>
                      </a:lnTo>
                      <a:lnTo>
                        <a:pt x="2048" y="549"/>
                      </a:lnTo>
                      <a:lnTo>
                        <a:pt x="2114" y="578"/>
                      </a:lnTo>
                      <a:lnTo>
                        <a:pt x="2186" y="658"/>
                      </a:lnTo>
                      <a:lnTo>
                        <a:pt x="2268" y="823"/>
                      </a:lnTo>
                      <a:lnTo>
                        <a:pt x="2487" y="1518"/>
                      </a:lnTo>
                      <a:lnTo>
                        <a:pt x="2680" y="2168"/>
                      </a:lnTo>
                      <a:lnTo>
                        <a:pt x="2762" y="2351"/>
                      </a:lnTo>
                      <a:lnTo>
                        <a:pt x="2809" y="2414"/>
                      </a:lnTo>
                      <a:lnTo>
                        <a:pt x="2900" y="2451"/>
                      </a:lnTo>
                      <a:lnTo>
                        <a:pt x="2952" y="2454"/>
                      </a:lnTo>
                      <a:lnTo>
                        <a:pt x="3009" y="2424"/>
                      </a:lnTo>
                      <a:lnTo>
                        <a:pt x="3073" y="2370"/>
                      </a:lnTo>
                      <a:lnTo>
                        <a:pt x="3119" y="2296"/>
                      </a:lnTo>
                      <a:lnTo>
                        <a:pt x="3310" y="1811"/>
                      </a:lnTo>
                      <a:lnTo>
                        <a:pt x="3493" y="1244"/>
                      </a:lnTo>
                      <a:lnTo>
                        <a:pt x="3576" y="1116"/>
                      </a:lnTo>
                      <a:lnTo>
                        <a:pt x="3713" y="1097"/>
                      </a:lnTo>
                      <a:lnTo>
                        <a:pt x="3832" y="1207"/>
                      </a:lnTo>
                      <a:lnTo>
                        <a:pt x="3914" y="1353"/>
                      </a:lnTo>
                      <a:lnTo>
                        <a:pt x="4115" y="2085"/>
                      </a:lnTo>
                      <a:lnTo>
                        <a:pt x="4300" y="2724"/>
                      </a:lnTo>
                      <a:lnTo>
                        <a:pt x="4330" y="2806"/>
                      </a:lnTo>
                      <a:lnTo>
                        <a:pt x="4379" y="2890"/>
                      </a:lnTo>
                      <a:lnTo>
                        <a:pt x="4430" y="2948"/>
                      </a:lnTo>
                      <a:lnTo>
                        <a:pt x="4470" y="2985"/>
                      </a:lnTo>
                      <a:lnTo>
                        <a:pt x="4527" y="2999"/>
                      </a:lnTo>
                      <a:lnTo>
                        <a:pt x="4587" y="3003"/>
                      </a:lnTo>
                      <a:lnTo>
                        <a:pt x="4646" y="2973"/>
                      </a:lnTo>
                      <a:lnTo>
                        <a:pt x="4690" y="2908"/>
                      </a:lnTo>
                      <a:lnTo>
                        <a:pt x="4729" y="2835"/>
                      </a:lnTo>
                      <a:lnTo>
                        <a:pt x="4920" y="2341"/>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1032" name="Group 8"/>
              <p:cNvGrpSpPr>
                <a:grpSpLocks/>
              </p:cNvGrpSpPr>
              <p:nvPr/>
            </p:nvGrpSpPr>
            <p:grpSpPr bwMode="auto">
              <a:xfrm>
                <a:off x="4155" y="7305"/>
                <a:ext cx="900" cy="1780"/>
                <a:chOff x="4900" y="2420"/>
                <a:chExt cx="900" cy="1780"/>
              </a:xfrm>
            </p:grpSpPr>
            <p:sp>
              <p:nvSpPr>
                <p:cNvPr id="1033" name="Freeform 9"/>
                <p:cNvSpPr>
                  <a:spLocks/>
                </p:cNvSpPr>
                <p:nvPr/>
              </p:nvSpPr>
              <p:spPr bwMode="auto">
                <a:xfrm>
                  <a:off x="4900" y="2420"/>
                  <a:ext cx="900" cy="1780"/>
                </a:xfrm>
                <a:custGeom>
                  <a:avLst/>
                  <a:gdLst/>
                  <a:ahLst/>
                  <a:cxnLst>
                    <a:cxn ang="0">
                      <a:pos x="0" y="480"/>
                    </a:cxn>
                    <a:cxn ang="0">
                      <a:pos x="0" y="1780"/>
                    </a:cxn>
                    <a:cxn ang="0">
                      <a:pos x="900" y="1180"/>
                    </a:cxn>
                    <a:cxn ang="0">
                      <a:pos x="900" y="0"/>
                    </a:cxn>
                    <a:cxn ang="0">
                      <a:pos x="0" y="480"/>
                    </a:cxn>
                  </a:cxnLst>
                  <a:rect l="0" t="0" r="r" b="b"/>
                  <a:pathLst>
                    <a:path w="900" h="1780">
                      <a:moveTo>
                        <a:pt x="0" y="480"/>
                      </a:moveTo>
                      <a:lnTo>
                        <a:pt x="0" y="1780"/>
                      </a:lnTo>
                      <a:lnTo>
                        <a:pt x="900" y="1180"/>
                      </a:lnTo>
                      <a:lnTo>
                        <a:pt x="900" y="0"/>
                      </a:lnTo>
                      <a:lnTo>
                        <a:pt x="0" y="480"/>
                      </a:lnTo>
                      <a:close/>
                    </a:path>
                  </a:pathLst>
                </a:custGeom>
                <a:solidFill>
                  <a:srgbClr val="FFFFFF"/>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34" name="Freeform 10"/>
                <p:cNvSpPr>
                  <a:spLocks/>
                </p:cNvSpPr>
                <p:nvPr/>
              </p:nvSpPr>
              <p:spPr bwMode="auto">
                <a:xfrm>
                  <a:off x="5318" y="2745"/>
                  <a:ext cx="82" cy="1065"/>
                </a:xfrm>
                <a:custGeom>
                  <a:avLst/>
                  <a:gdLst/>
                  <a:ahLst/>
                  <a:cxnLst>
                    <a:cxn ang="0">
                      <a:pos x="0" y="45"/>
                    </a:cxn>
                    <a:cxn ang="0">
                      <a:pos x="0" y="1065"/>
                    </a:cxn>
                    <a:cxn ang="0">
                      <a:pos x="82" y="1015"/>
                    </a:cxn>
                    <a:cxn ang="0">
                      <a:pos x="82" y="0"/>
                    </a:cxn>
                    <a:cxn ang="0">
                      <a:pos x="0" y="45"/>
                    </a:cxn>
                  </a:cxnLst>
                  <a:rect l="0" t="0" r="r" b="b"/>
                  <a:pathLst>
                    <a:path w="82" h="1065">
                      <a:moveTo>
                        <a:pt x="0" y="45"/>
                      </a:moveTo>
                      <a:lnTo>
                        <a:pt x="0" y="1065"/>
                      </a:lnTo>
                      <a:lnTo>
                        <a:pt x="82" y="1015"/>
                      </a:lnTo>
                      <a:lnTo>
                        <a:pt x="82" y="0"/>
                      </a:lnTo>
                      <a:lnTo>
                        <a:pt x="0" y="45"/>
                      </a:lnTo>
                      <a:close/>
                    </a:path>
                  </a:pathLst>
                </a:custGeom>
                <a:solidFill>
                  <a:srgbClr val="FFFFFF"/>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1035" name="Group 11"/>
              <p:cNvGrpSpPr>
                <a:grpSpLocks/>
              </p:cNvGrpSpPr>
              <p:nvPr/>
            </p:nvGrpSpPr>
            <p:grpSpPr bwMode="auto">
              <a:xfrm>
                <a:off x="4581" y="7820"/>
                <a:ext cx="2895" cy="1760"/>
                <a:chOff x="5326" y="2935"/>
                <a:chExt cx="2895" cy="1760"/>
              </a:xfrm>
            </p:grpSpPr>
            <p:sp>
              <p:nvSpPr>
                <p:cNvPr id="1036" name="Freeform 12"/>
                <p:cNvSpPr>
                  <a:spLocks/>
                </p:cNvSpPr>
                <p:nvPr/>
              </p:nvSpPr>
              <p:spPr bwMode="auto">
                <a:xfrm>
                  <a:off x="5326" y="3358"/>
                  <a:ext cx="2895" cy="943"/>
                </a:xfrm>
                <a:custGeom>
                  <a:avLst/>
                  <a:gdLst/>
                  <a:ahLst/>
                  <a:cxnLst>
                    <a:cxn ang="0">
                      <a:pos x="0" y="0"/>
                    </a:cxn>
                    <a:cxn ang="0">
                      <a:pos x="4050" y="1320"/>
                    </a:cxn>
                  </a:cxnLst>
                  <a:rect l="0" t="0" r="r" b="b"/>
                  <a:pathLst>
                    <a:path w="4050" h="1320">
                      <a:moveTo>
                        <a:pt x="0" y="0"/>
                      </a:moveTo>
                      <a:lnTo>
                        <a:pt x="4050" y="1320"/>
                      </a:lnTo>
                    </a:path>
                  </a:pathLst>
                </a:custGeom>
                <a:noFill/>
                <a:ln w="19050" cap="flat" cmpd="sng">
                  <a:solidFill>
                    <a:srgbClr val="000000"/>
                  </a:solidFill>
                  <a:prstDash val="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s-ES"/>
                </a:p>
              </p:txBody>
            </p:sp>
            <p:sp>
              <p:nvSpPr>
                <p:cNvPr id="1037" name="Freeform 13"/>
                <p:cNvSpPr>
                  <a:spLocks/>
                </p:cNvSpPr>
                <p:nvPr/>
              </p:nvSpPr>
              <p:spPr bwMode="auto">
                <a:xfrm>
                  <a:off x="5334" y="2935"/>
                  <a:ext cx="2884" cy="1760"/>
                </a:xfrm>
                <a:custGeom>
                  <a:avLst/>
                  <a:gdLst/>
                  <a:ahLst/>
                  <a:cxnLst>
                    <a:cxn ang="0">
                      <a:pos x="0" y="713"/>
                    </a:cxn>
                    <a:cxn ang="0">
                      <a:pos x="229" y="165"/>
                    </a:cxn>
                    <a:cxn ang="0">
                      <a:pos x="284" y="73"/>
                    </a:cxn>
                    <a:cxn ang="0">
                      <a:pos x="322" y="26"/>
                    </a:cxn>
                    <a:cxn ang="0">
                      <a:pos x="402" y="0"/>
                    </a:cxn>
                    <a:cxn ang="0">
                      <a:pos x="476" y="33"/>
                    </a:cxn>
                    <a:cxn ang="0">
                      <a:pos x="522" y="110"/>
                    </a:cxn>
                    <a:cxn ang="0">
                      <a:pos x="567" y="219"/>
                    </a:cxn>
                    <a:cxn ang="0">
                      <a:pos x="805" y="969"/>
                    </a:cxn>
                    <a:cxn ang="0">
                      <a:pos x="988" y="1609"/>
                    </a:cxn>
                    <a:cxn ang="0">
                      <a:pos x="1030" y="1726"/>
                    </a:cxn>
                    <a:cxn ang="0">
                      <a:pos x="1082" y="1824"/>
                    </a:cxn>
                    <a:cxn ang="0">
                      <a:pos x="1138" y="1884"/>
                    </a:cxn>
                    <a:cxn ang="0">
                      <a:pos x="1207" y="1920"/>
                    </a:cxn>
                    <a:cxn ang="0">
                      <a:pos x="1269" y="1906"/>
                    </a:cxn>
                    <a:cxn ang="0">
                      <a:pos x="1327" y="1865"/>
                    </a:cxn>
                    <a:cxn ang="0">
                      <a:pos x="1408" y="1737"/>
                    </a:cxn>
                    <a:cxn ang="0">
                      <a:pos x="1628" y="1244"/>
                    </a:cxn>
                    <a:cxn ang="0">
                      <a:pos x="1847" y="713"/>
                    </a:cxn>
                    <a:cxn ang="0">
                      <a:pos x="1920" y="595"/>
                    </a:cxn>
                    <a:cxn ang="0">
                      <a:pos x="1975" y="560"/>
                    </a:cxn>
                    <a:cxn ang="0">
                      <a:pos x="2048" y="549"/>
                    </a:cxn>
                    <a:cxn ang="0">
                      <a:pos x="2114" y="578"/>
                    </a:cxn>
                    <a:cxn ang="0">
                      <a:pos x="2186" y="658"/>
                    </a:cxn>
                    <a:cxn ang="0">
                      <a:pos x="2268" y="823"/>
                    </a:cxn>
                    <a:cxn ang="0">
                      <a:pos x="2487" y="1518"/>
                    </a:cxn>
                    <a:cxn ang="0">
                      <a:pos x="2680" y="2168"/>
                    </a:cxn>
                    <a:cxn ang="0">
                      <a:pos x="2762" y="2351"/>
                    </a:cxn>
                    <a:cxn ang="0">
                      <a:pos x="2809" y="2414"/>
                    </a:cxn>
                    <a:cxn ang="0">
                      <a:pos x="2900" y="2451"/>
                    </a:cxn>
                    <a:cxn ang="0">
                      <a:pos x="2952" y="2454"/>
                    </a:cxn>
                    <a:cxn ang="0">
                      <a:pos x="3009" y="2424"/>
                    </a:cxn>
                    <a:cxn ang="0">
                      <a:pos x="3073" y="2370"/>
                    </a:cxn>
                    <a:cxn ang="0">
                      <a:pos x="3119" y="2296"/>
                    </a:cxn>
                    <a:cxn ang="0">
                      <a:pos x="3310" y="1811"/>
                    </a:cxn>
                    <a:cxn ang="0">
                      <a:pos x="3493" y="1244"/>
                    </a:cxn>
                    <a:cxn ang="0">
                      <a:pos x="3576" y="1116"/>
                    </a:cxn>
                    <a:cxn ang="0">
                      <a:pos x="3713" y="1097"/>
                    </a:cxn>
                    <a:cxn ang="0">
                      <a:pos x="3832" y="1207"/>
                    </a:cxn>
                    <a:cxn ang="0">
                      <a:pos x="3914" y="1353"/>
                    </a:cxn>
                    <a:cxn ang="0">
                      <a:pos x="4115" y="2085"/>
                    </a:cxn>
                    <a:cxn ang="0">
                      <a:pos x="4300" y="2724"/>
                    </a:cxn>
                    <a:cxn ang="0">
                      <a:pos x="4330" y="2806"/>
                    </a:cxn>
                    <a:cxn ang="0">
                      <a:pos x="4379" y="2890"/>
                    </a:cxn>
                    <a:cxn ang="0">
                      <a:pos x="4430" y="2948"/>
                    </a:cxn>
                    <a:cxn ang="0">
                      <a:pos x="4470" y="2985"/>
                    </a:cxn>
                    <a:cxn ang="0">
                      <a:pos x="4527" y="2999"/>
                    </a:cxn>
                    <a:cxn ang="0">
                      <a:pos x="4587" y="3003"/>
                    </a:cxn>
                    <a:cxn ang="0">
                      <a:pos x="4646" y="2973"/>
                    </a:cxn>
                    <a:cxn ang="0">
                      <a:pos x="4690" y="2908"/>
                    </a:cxn>
                    <a:cxn ang="0">
                      <a:pos x="4729" y="2835"/>
                    </a:cxn>
                    <a:cxn ang="0">
                      <a:pos x="4920" y="2341"/>
                    </a:cxn>
                  </a:cxnLst>
                  <a:rect l="0" t="0" r="r" b="b"/>
                  <a:pathLst>
                    <a:path w="4920" h="3003">
                      <a:moveTo>
                        <a:pt x="0" y="713"/>
                      </a:moveTo>
                      <a:lnTo>
                        <a:pt x="229" y="165"/>
                      </a:lnTo>
                      <a:lnTo>
                        <a:pt x="284" y="73"/>
                      </a:lnTo>
                      <a:lnTo>
                        <a:pt x="322" y="26"/>
                      </a:lnTo>
                      <a:lnTo>
                        <a:pt x="402" y="0"/>
                      </a:lnTo>
                      <a:lnTo>
                        <a:pt x="476" y="33"/>
                      </a:lnTo>
                      <a:lnTo>
                        <a:pt x="522" y="110"/>
                      </a:lnTo>
                      <a:lnTo>
                        <a:pt x="567" y="219"/>
                      </a:lnTo>
                      <a:lnTo>
                        <a:pt x="805" y="969"/>
                      </a:lnTo>
                      <a:lnTo>
                        <a:pt x="988" y="1609"/>
                      </a:lnTo>
                      <a:lnTo>
                        <a:pt x="1030" y="1726"/>
                      </a:lnTo>
                      <a:lnTo>
                        <a:pt x="1082" y="1824"/>
                      </a:lnTo>
                      <a:lnTo>
                        <a:pt x="1138" y="1884"/>
                      </a:lnTo>
                      <a:lnTo>
                        <a:pt x="1207" y="1920"/>
                      </a:lnTo>
                      <a:lnTo>
                        <a:pt x="1269" y="1906"/>
                      </a:lnTo>
                      <a:lnTo>
                        <a:pt x="1327" y="1865"/>
                      </a:lnTo>
                      <a:lnTo>
                        <a:pt x="1408" y="1737"/>
                      </a:lnTo>
                      <a:lnTo>
                        <a:pt x="1628" y="1244"/>
                      </a:lnTo>
                      <a:lnTo>
                        <a:pt x="1847" y="713"/>
                      </a:lnTo>
                      <a:lnTo>
                        <a:pt x="1920" y="595"/>
                      </a:lnTo>
                      <a:lnTo>
                        <a:pt x="1975" y="560"/>
                      </a:lnTo>
                      <a:lnTo>
                        <a:pt x="2048" y="549"/>
                      </a:lnTo>
                      <a:lnTo>
                        <a:pt x="2114" y="578"/>
                      </a:lnTo>
                      <a:lnTo>
                        <a:pt x="2186" y="658"/>
                      </a:lnTo>
                      <a:lnTo>
                        <a:pt x="2268" y="823"/>
                      </a:lnTo>
                      <a:lnTo>
                        <a:pt x="2487" y="1518"/>
                      </a:lnTo>
                      <a:lnTo>
                        <a:pt x="2680" y="2168"/>
                      </a:lnTo>
                      <a:lnTo>
                        <a:pt x="2762" y="2351"/>
                      </a:lnTo>
                      <a:lnTo>
                        <a:pt x="2809" y="2414"/>
                      </a:lnTo>
                      <a:lnTo>
                        <a:pt x="2900" y="2451"/>
                      </a:lnTo>
                      <a:lnTo>
                        <a:pt x="2952" y="2454"/>
                      </a:lnTo>
                      <a:lnTo>
                        <a:pt x="3009" y="2424"/>
                      </a:lnTo>
                      <a:lnTo>
                        <a:pt x="3073" y="2370"/>
                      </a:lnTo>
                      <a:lnTo>
                        <a:pt x="3119" y="2296"/>
                      </a:lnTo>
                      <a:lnTo>
                        <a:pt x="3310" y="1811"/>
                      </a:lnTo>
                      <a:lnTo>
                        <a:pt x="3493" y="1244"/>
                      </a:lnTo>
                      <a:lnTo>
                        <a:pt x="3576" y="1116"/>
                      </a:lnTo>
                      <a:lnTo>
                        <a:pt x="3713" y="1097"/>
                      </a:lnTo>
                      <a:lnTo>
                        <a:pt x="3832" y="1207"/>
                      </a:lnTo>
                      <a:lnTo>
                        <a:pt x="3914" y="1353"/>
                      </a:lnTo>
                      <a:lnTo>
                        <a:pt x="4115" y="2085"/>
                      </a:lnTo>
                      <a:lnTo>
                        <a:pt x="4300" y="2724"/>
                      </a:lnTo>
                      <a:lnTo>
                        <a:pt x="4330" y="2806"/>
                      </a:lnTo>
                      <a:lnTo>
                        <a:pt x="4379" y="2890"/>
                      </a:lnTo>
                      <a:lnTo>
                        <a:pt x="4430" y="2948"/>
                      </a:lnTo>
                      <a:lnTo>
                        <a:pt x="4470" y="2985"/>
                      </a:lnTo>
                      <a:lnTo>
                        <a:pt x="4527" y="2999"/>
                      </a:lnTo>
                      <a:lnTo>
                        <a:pt x="4587" y="3003"/>
                      </a:lnTo>
                      <a:lnTo>
                        <a:pt x="4646" y="2973"/>
                      </a:lnTo>
                      <a:lnTo>
                        <a:pt x="4690" y="2908"/>
                      </a:lnTo>
                      <a:lnTo>
                        <a:pt x="4729" y="2835"/>
                      </a:lnTo>
                      <a:lnTo>
                        <a:pt x="4920" y="2341"/>
                      </a:lnTo>
                    </a:path>
                  </a:pathLst>
                </a:custGeom>
                <a:noFill/>
                <a:ln w="1905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grpSp>
            <p:nvGrpSpPr>
              <p:cNvPr id="1038" name="Group 14"/>
              <p:cNvGrpSpPr>
                <a:grpSpLocks/>
              </p:cNvGrpSpPr>
              <p:nvPr/>
            </p:nvGrpSpPr>
            <p:grpSpPr bwMode="auto">
              <a:xfrm>
                <a:off x="7035" y="8190"/>
                <a:ext cx="3351" cy="1910"/>
                <a:chOff x="7035" y="8190"/>
                <a:chExt cx="3351" cy="1910"/>
              </a:xfrm>
            </p:grpSpPr>
            <p:sp>
              <p:nvSpPr>
                <p:cNvPr id="1039" name="Freeform 15"/>
                <p:cNvSpPr>
                  <a:spLocks/>
                </p:cNvSpPr>
                <p:nvPr/>
              </p:nvSpPr>
              <p:spPr bwMode="auto">
                <a:xfrm>
                  <a:off x="7035" y="8190"/>
                  <a:ext cx="900" cy="1780"/>
                </a:xfrm>
                <a:custGeom>
                  <a:avLst/>
                  <a:gdLst/>
                  <a:ahLst/>
                  <a:cxnLst>
                    <a:cxn ang="0">
                      <a:pos x="0" y="480"/>
                    </a:cxn>
                    <a:cxn ang="0">
                      <a:pos x="0" y="1780"/>
                    </a:cxn>
                    <a:cxn ang="0">
                      <a:pos x="900" y="1180"/>
                    </a:cxn>
                    <a:cxn ang="0">
                      <a:pos x="900" y="0"/>
                    </a:cxn>
                    <a:cxn ang="0">
                      <a:pos x="0" y="480"/>
                    </a:cxn>
                  </a:cxnLst>
                  <a:rect l="0" t="0" r="r" b="b"/>
                  <a:pathLst>
                    <a:path w="900" h="1780">
                      <a:moveTo>
                        <a:pt x="0" y="480"/>
                      </a:moveTo>
                      <a:lnTo>
                        <a:pt x="0" y="1780"/>
                      </a:lnTo>
                      <a:lnTo>
                        <a:pt x="900" y="1180"/>
                      </a:lnTo>
                      <a:lnTo>
                        <a:pt x="900" y="0"/>
                      </a:lnTo>
                      <a:lnTo>
                        <a:pt x="0" y="480"/>
                      </a:lnTo>
                      <a:close/>
                    </a:path>
                  </a:pathLst>
                </a:custGeom>
                <a:solidFill>
                  <a:srgbClr val="FFFFFF"/>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40" name="Freeform 16"/>
                <p:cNvSpPr>
                  <a:spLocks/>
                </p:cNvSpPr>
                <p:nvPr/>
              </p:nvSpPr>
              <p:spPr bwMode="auto">
                <a:xfrm>
                  <a:off x="7163" y="8887"/>
                  <a:ext cx="690" cy="540"/>
                </a:xfrm>
                <a:custGeom>
                  <a:avLst/>
                  <a:gdLst/>
                  <a:ahLst/>
                  <a:cxnLst>
                    <a:cxn ang="0">
                      <a:pos x="690" y="105"/>
                    </a:cxn>
                    <a:cxn ang="0">
                      <a:pos x="0" y="540"/>
                    </a:cxn>
                    <a:cxn ang="0">
                      <a:pos x="0" y="420"/>
                    </a:cxn>
                    <a:cxn ang="0">
                      <a:pos x="690" y="0"/>
                    </a:cxn>
                    <a:cxn ang="0">
                      <a:pos x="690" y="105"/>
                    </a:cxn>
                  </a:cxnLst>
                  <a:rect l="0" t="0" r="r" b="b"/>
                  <a:pathLst>
                    <a:path w="690" h="540">
                      <a:moveTo>
                        <a:pt x="690" y="105"/>
                      </a:moveTo>
                      <a:lnTo>
                        <a:pt x="0" y="540"/>
                      </a:lnTo>
                      <a:lnTo>
                        <a:pt x="0" y="420"/>
                      </a:lnTo>
                      <a:lnTo>
                        <a:pt x="690" y="0"/>
                      </a:lnTo>
                      <a:lnTo>
                        <a:pt x="690" y="105"/>
                      </a:lnTo>
                      <a:close/>
                    </a:path>
                  </a:pathLst>
                </a:custGeom>
                <a:solidFill>
                  <a:srgbClr val="FFFFFF"/>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041" name="Freeform 17"/>
                <p:cNvSpPr>
                  <a:spLocks/>
                </p:cNvSpPr>
                <p:nvPr/>
              </p:nvSpPr>
              <p:spPr bwMode="auto">
                <a:xfrm>
                  <a:off x="7491" y="9157"/>
                  <a:ext cx="2895" cy="943"/>
                </a:xfrm>
                <a:custGeom>
                  <a:avLst/>
                  <a:gdLst/>
                  <a:ahLst/>
                  <a:cxnLst>
                    <a:cxn ang="0">
                      <a:pos x="0" y="0"/>
                    </a:cxn>
                    <a:cxn ang="0">
                      <a:pos x="4050" y="1320"/>
                    </a:cxn>
                  </a:cxnLst>
                  <a:rect l="0" t="0" r="r" b="b"/>
                  <a:pathLst>
                    <a:path w="4050" h="1320">
                      <a:moveTo>
                        <a:pt x="0" y="0"/>
                      </a:moveTo>
                      <a:lnTo>
                        <a:pt x="4050" y="1320"/>
                      </a:lnTo>
                    </a:path>
                  </a:pathLst>
                </a:custGeom>
                <a:noFill/>
                <a:ln w="19050" cap="flat" cmpd="sng">
                  <a:solidFill>
                    <a:srgbClr val="000000"/>
                  </a:solidFill>
                  <a:prstDash val="dash"/>
                  <a:round/>
                  <a:headEnd type="none" w="med" len="med"/>
                  <a:tailEnd type="none" w="med" len="med"/>
                </a:ln>
              </p:spPr>
              <p:txBody>
                <a:bodyPr vert="horz" wrap="square" lIns="91440" tIns="45720" rIns="91440" bIns="45720" numCol="1" anchor="t" anchorCtr="0" compatLnSpc="1">
                  <a:prstTxWarp prst="textNoShape">
                    <a:avLst/>
                  </a:prstTxWarp>
                </a:bodyPr>
                <a:lstStyle/>
                <a:p>
                  <a:endParaRPr lang="es-ES"/>
                </a:p>
              </p:txBody>
            </p:sp>
          </p:grpSp>
        </p:grpSp>
        <p:sp>
          <p:nvSpPr>
            <p:cNvPr id="1042" name="Text Box 18"/>
            <p:cNvSpPr txBox="1">
              <a:spLocks noChangeArrowheads="1"/>
            </p:cNvSpPr>
            <p:nvPr/>
          </p:nvSpPr>
          <p:spPr bwMode="auto">
            <a:xfrm>
              <a:off x="7140" y="5430"/>
              <a:ext cx="2820"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800" b="0" i="0" u="none" strike="noStrike" cap="none" normalizeH="0" baseline="0" smtClean="0">
                  <a:ln>
                    <a:noFill/>
                  </a:ln>
                  <a:solidFill>
                    <a:schemeClr val="tx1"/>
                  </a:solidFill>
                  <a:effectLst/>
                  <a:latin typeface="Arial" pitchFamily="34" charset="0"/>
                </a:rPr>
                <a:t>(Diagram: resourcefulphysics.org)</a:t>
              </a:r>
              <a:endParaRPr kumimoji="0" lang="es-ES" sz="1800" b="0" i="0" u="none" strike="noStrike" cap="none" normalizeH="0" baseline="0" smtClean="0">
                <a:ln>
                  <a:noFill/>
                </a:ln>
                <a:solidFill>
                  <a:schemeClr val="tx1"/>
                </a:solidFill>
                <a:effectLst/>
                <a:latin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Why </a:t>
            </a:r>
            <a:r>
              <a:rPr lang="en-GB" b="1" dirty="0" smtClean="0"/>
              <a:t>longitudinal waves cannot be polarised</a:t>
            </a:r>
            <a:r>
              <a:rPr lang="en-GB" dirty="0" smtClean="0"/>
              <a:t>.</a:t>
            </a:r>
            <a:endParaRPr lang="es-ES" dirty="0"/>
          </a:p>
        </p:txBody>
      </p:sp>
      <p:sp>
        <p:nvSpPr>
          <p:cNvPr id="3" name="2 Marcador de contenido"/>
          <p:cNvSpPr>
            <a:spLocks noGrp="1"/>
          </p:cNvSpPr>
          <p:nvPr>
            <p:ph idx="1"/>
          </p:nvPr>
        </p:nvSpPr>
        <p:spPr/>
        <p:txBody>
          <a:bodyPr/>
          <a:lstStyle/>
          <a:p>
            <a:r>
              <a:rPr lang="en-GB" sz="1800" dirty="0" smtClean="0"/>
              <a:t>Light </a:t>
            </a:r>
            <a:r>
              <a:rPr lang="en-GB" sz="1800" dirty="0" smtClean="0"/>
              <a:t>(and other electromagnetic radiations) consists of oscillating electric and magnetic fields. </a:t>
            </a:r>
            <a:endParaRPr lang="en-GB" sz="1800" dirty="0" smtClean="0"/>
          </a:p>
          <a:p>
            <a:r>
              <a:rPr lang="en-GB" sz="1800" dirty="0" smtClean="0"/>
              <a:t>Polaroid </a:t>
            </a:r>
            <a:r>
              <a:rPr lang="en-GB" sz="1800" dirty="0" smtClean="0"/>
              <a:t>is a type of plastic; its molecules are long chains, oriented parallel to one another. </a:t>
            </a:r>
            <a:r>
              <a:rPr lang="en-GB" sz="1800" dirty="0" smtClean="0"/>
              <a:t>There </a:t>
            </a:r>
            <a:r>
              <a:rPr lang="en-GB" sz="1800" dirty="0" smtClean="0"/>
              <a:t>are electrons that are free to run up and down the chains.</a:t>
            </a:r>
            <a:endParaRPr lang="es-ES" sz="1800" dirty="0" smtClean="0"/>
          </a:p>
          <a:p>
            <a:r>
              <a:rPr lang="en-GB" sz="1800" dirty="0" smtClean="0"/>
              <a:t>When the oscillating electric field is vertical, and the chains are vertical, the electrons are caused to move up and down with the same frequency. </a:t>
            </a:r>
            <a:endParaRPr lang="en-GB" sz="1800" dirty="0" smtClean="0"/>
          </a:p>
          <a:p>
            <a:r>
              <a:rPr lang="en-GB" sz="1800" dirty="0" smtClean="0"/>
              <a:t>At </a:t>
            </a:r>
            <a:r>
              <a:rPr lang="en-GB" sz="1800" dirty="0" smtClean="0"/>
              <a:t>the same time, the electrons re-emit the radiation in all directions, and the result is that not much radiation passes straight through.</a:t>
            </a:r>
            <a:endParaRPr lang="es-ES" sz="1800" dirty="0" smtClean="0"/>
          </a:p>
          <a:p>
            <a:r>
              <a:rPr lang="en-GB" sz="1800" dirty="0" smtClean="0"/>
              <a:t>If the polymer chains are at right angles to the electric field, the electrons cannot move very far and thus do not absorb much energy from the wave, so it passes through. </a:t>
            </a:r>
            <a:endParaRPr lang="en-GB" sz="1800" dirty="0" smtClean="0"/>
          </a:p>
          <a:p>
            <a:r>
              <a:rPr lang="en-GB" sz="1800" dirty="0" smtClean="0"/>
              <a:t>At </a:t>
            </a:r>
            <a:r>
              <a:rPr lang="en-GB" sz="1800" dirty="0" smtClean="0"/>
              <a:t>any other angle, it is the component of the electric field perpendicular to the chains which passes through; this explains why the light dims as you rotate the filters.</a:t>
            </a:r>
            <a:endParaRPr lang="es-ES" sz="1800"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Demo 1</a:t>
            </a:r>
            <a:endParaRPr lang="es-ES" dirty="0"/>
          </a:p>
        </p:txBody>
      </p:sp>
      <p:sp>
        <p:nvSpPr>
          <p:cNvPr id="3" name="2 Marcador de contenido"/>
          <p:cNvSpPr>
            <a:spLocks noGrp="1"/>
          </p:cNvSpPr>
          <p:nvPr>
            <p:ph idx="1"/>
          </p:nvPr>
        </p:nvSpPr>
        <p:spPr/>
        <p:txBody>
          <a:bodyPr/>
          <a:lstStyle/>
          <a:p>
            <a:r>
              <a:rPr lang="es-ES" dirty="0" err="1" smtClean="0"/>
              <a:t>Watch</a:t>
            </a:r>
            <a:r>
              <a:rPr lang="es-ES" dirty="0" smtClean="0"/>
              <a:t> </a:t>
            </a:r>
            <a:r>
              <a:rPr lang="es-ES" dirty="0" err="1" smtClean="0"/>
              <a:t>the</a:t>
            </a:r>
            <a:r>
              <a:rPr lang="es-ES" dirty="0" smtClean="0"/>
              <a:t> demo.</a:t>
            </a:r>
          </a:p>
          <a:p>
            <a:r>
              <a:rPr lang="es-ES" dirty="0" err="1" smtClean="0"/>
              <a:t>Write</a:t>
            </a:r>
            <a:r>
              <a:rPr lang="es-ES" dirty="0" smtClean="0"/>
              <a:t> a </a:t>
            </a:r>
            <a:r>
              <a:rPr lang="es-ES" dirty="0" err="1" smtClean="0"/>
              <a:t>paragraph</a:t>
            </a:r>
            <a:r>
              <a:rPr lang="es-ES" dirty="0" smtClean="0"/>
              <a:t> in </a:t>
            </a:r>
            <a:r>
              <a:rPr lang="es-ES" dirty="0" err="1" smtClean="0"/>
              <a:t>your</a:t>
            </a:r>
            <a:r>
              <a:rPr lang="es-ES" dirty="0" smtClean="0"/>
              <a:t> notes </a:t>
            </a:r>
            <a:r>
              <a:rPr lang="es-ES" dirty="0" err="1" smtClean="0"/>
              <a:t>to</a:t>
            </a:r>
            <a:r>
              <a:rPr lang="es-ES" dirty="0" smtClean="0"/>
              <a:t> </a:t>
            </a:r>
            <a:r>
              <a:rPr lang="es-ES" dirty="0" err="1" smtClean="0"/>
              <a:t>explain</a:t>
            </a:r>
            <a:r>
              <a:rPr lang="es-ES" dirty="0" smtClean="0"/>
              <a:t> </a:t>
            </a:r>
            <a:r>
              <a:rPr lang="es-ES" dirty="0" err="1" smtClean="0"/>
              <a:t>why</a:t>
            </a:r>
            <a:r>
              <a:rPr lang="es-ES" dirty="0" smtClean="0"/>
              <a:t> </a:t>
            </a:r>
            <a:r>
              <a:rPr lang="es-ES" dirty="0" err="1" smtClean="0"/>
              <a:t>only</a:t>
            </a:r>
            <a:r>
              <a:rPr lang="es-ES" dirty="0" smtClean="0"/>
              <a:t> </a:t>
            </a:r>
            <a:r>
              <a:rPr lang="es-ES" dirty="0" err="1" smtClean="0"/>
              <a:t>transverse</a:t>
            </a:r>
            <a:r>
              <a:rPr lang="es-ES" dirty="0" smtClean="0"/>
              <a:t>  </a:t>
            </a:r>
            <a:r>
              <a:rPr lang="es-ES" dirty="0" err="1" smtClean="0"/>
              <a:t>waves</a:t>
            </a:r>
            <a:r>
              <a:rPr lang="es-ES" dirty="0" smtClean="0"/>
              <a:t> can </a:t>
            </a:r>
            <a:r>
              <a:rPr lang="es-ES" dirty="0" err="1" smtClean="0"/>
              <a:t>be</a:t>
            </a:r>
            <a:r>
              <a:rPr lang="es-ES" dirty="0" smtClean="0"/>
              <a:t> </a:t>
            </a:r>
            <a:r>
              <a:rPr lang="es-ES" dirty="0" err="1" smtClean="0"/>
              <a:t>polarised</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How</a:t>
            </a:r>
            <a:r>
              <a:rPr lang="es-ES" dirty="0" smtClean="0"/>
              <a:t> do </a:t>
            </a:r>
            <a:r>
              <a:rPr lang="es-ES" dirty="0" err="1" smtClean="0"/>
              <a:t>we</a:t>
            </a:r>
            <a:r>
              <a:rPr lang="es-ES" dirty="0" smtClean="0"/>
              <a:t> </a:t>
            </a:r>
            <a:r>
              <a:rPr lang="es-ES" dirty="0" err="1" smtClean="0"/>
              <a:t>polarise</a:t>
            </a:r>
            <a:r>
              <a:rPr lang="es-ES" dirty="0" smtClean="0"/>
              <a:t> light?</a:t>
            </a:r>
            <a:endParaRPr lang="es-ES" dirty="0"/>
          </a:p>
        </p:txBody>
      </p:sp>
      <p:sp>
        <p:nvSpPr>
          <p:cNvPr id="3" name="2 Marcador de contenido"/>
          <p:cNvSpPr>
            <a:spLocks noGrp="1"/>
          </p:cNvSpPr>
          <p:nvPr>
            <p:ph idx="1"/>
          </p:nvPr>
        </p:nvSpPr>
        <p:spPr/>
        <p:txBody>
          <a:bodyPr/>
          <a:lstStyle/>
          <a:p>
            <a:r>
              <a:rPr lang="es-ES" dirty="0" err="1" smtClean="0"/>
              <a:t>Using</a:t>
            </a:r>
            <a:r>
              <a:rPr lang="es-ES" dirty="0" smtClean="0"/>
              <a:t> a </a:t>
            </a:r>
            <a:r>
              <a:rPr lang="es-ES" dirty="0" err="1" smtClean="0"/>
              <a:t>polarising</a:t>
            </a:r>
            <a:r>
              <a:rPr lang="es-ES" dirty="0" smtClean="0"/>
              <a:t> </a:t>
            </a:r>
            <a:r>
              <a:rPr lang="es-ES" dirty="0" err="1" smtClean="0"/>
              <a:t>filter</a:t>
            </a:r>
            <a:endParaRPr lang="es-ES" dirty="0" smtClean="0"/>
          </a:p>
          <a:p>
            <a:r>
              <a:rPr lang="es-ES" dirty="0" err="1" smtClean="0"/>
              <a:t>By</a:t>
            </a:r>
            <a:r>
              <a:rPr lang="es-ES" dirty="0" smtClean="0"/>
              <a:t> </a:t>
            </a:r>
            <a:r>
              <a:rPr lang="es-ES" dirty="0" err="1" smtClean="0"/>
              <a:t>reflection</a:t>
            </a:r>
            <a:r>
              <a:rPr lang="es-ES" dirty="0" smtClean="0"/>
              <a:t> </a:t>
            </a:r>
          </a:p>
          <a:p>
            <a:r>
              <a:rPr lang="es-ES" dirty="0" err="1" smtClean="0"/>
              <a:t>By</a:t>
            </a:r>
            <a:r>
              <a:rPr lang="es-ES" dirty="0" smtClean="0"/>
              <a:t> </a:t>
            </a:r>
            <a:r>
              <a:rPr lang="es-ES" dirty="0" err="1" smtClean="0"/>
              <a:t>scattering</a:t>
            </a:r>
            <a:endParaRPr lang="es-ES" dirty="0" smtClean="0"/>
          </a:p>
          <a:p>
            <a:r>
              <a:rPr lang="es-ES" dirty="0" smtClean="0"/>
              <a:t>Use Adams and </a:t>
            </a:r>
            <a:r>
              <a:rPr lang="es-ES" dirty="0" err="1" smtClean="0"/>
              <a:t>Allday</a:t>
            </a:r>
            <a:r>
              <a:rPr lang="es-ES" dirty="0" smtClean="0"/>
              <a:t> </a:t>
            </a:r>
            <a:r>
              <a:rPr lang="es-ES" dirty="0" err="1" smtClean="0"/>
              <a:t>to</a:t>
            </a:r>
            <a:r>
              <a:rPr lang="es-ES" dirty="0" smtClean="0"/>
              <a:t> </a:t>
            </a:r>
            <a:r>
              <a:rPr lang="es-ES" dirty="0" err="1" smtClean="0"/>
              <a:t>make</a:t>
            </a:r>
            <a:r>
              <a:rPr lang="es-ES" dirty="0" smtClean="0"/>
              <a:t> notes </a:t>
            </a:r>
            <a:r>
              <a:rPr lang="es-ES" dirty="0" err="1" smtClean="0"/>
              <a:t>on</a:t>
            </a:r>
            <a:r>
              <a:rPr lang="es-ES" dirty="0" smtClean="0"/>
              <a:t> </a:t>
            </a:r>
            <a:r>
              <a:rPr lang="es-ES" dirty="0" err="1" smtClean="0"/>
              <a:t>each</a:t>
            </a:r>
            <a:r>
              <a:rPr lang="es-ES" dirty="0" smtClean="0"/>
              <a:t> </a:t>
            </a:r>
            <a:r>
              <a:rPr lang="es-ES" dirty="0" err="1" smtClean="0"/>
              <a:t>method</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Demo 2</a:t>
            </a:r>
            <a:endParaRPr lang="es-ES" dirty="0"/>
          </a:p>
        </p:txBody>
      </p:sp>
      <p:sp>
        <p:nvSpPr>
          <p:cNvPr id="3" name="2 Marcador de contenido"/>
          <p:cNvSpPr>
            <a:spLocks noGrp="1"/>
          </p:cNvSpPr>
          <p:nvPr>
            <p:ph idx="1"/>
          </p:nvPr>
        </p:nvSpPr>
        <p:spPr/>
        <p:txBody>
          <a:bodyPr/>
          <a:lstStyle/>
          <a:p>
            <a:r>
              <a:rPr lang="es-ES" dirty="0" err="1" smtClean="0"/>
              <a:t>Watch</a:t>
            </a:r>
            <a:r>
              <a:rPr lang="es-ES" dirty="0" smtClean="0"/>
              <a:t> </a:t>
            </a:r>
            <a:r>
              <a:rPr lang="es-ES" dirty="0" err="1" smtClean="0"/>
              <a:t>the</a:t>
            </a:r>
            <a:r>
              <a:rPr lang="es-ES" dirty="0" smtClean="0"/>
              <a:t> </a:t>
            </a:r>
            <a:r>
              <a:rPr lang="es-ES" dirty="0" err="1" smtClean="0"/>
              <a:t>scatering</a:t>
            </a:r>
            <a:r>
              <a:rPr lang="es-ES" dirty="0" smtClean="0"/>
              <a:t> demo can </a:t>
            </a:r>
            <a:r>
              <a:rPr lang="es-ES" dirty="0" err="1" smtClean="0"/>
              <a:t>you</a:t>
            </a:r>
            <a:r>
              <a:rPr lang="es-ES" dirty="0" smtClean="0"/>
              <a:t> </a:t>
            </a:r>
            <a:r>
              <a:rPr lang="es-ES" dirty="0" err="1" smtClean="0"/>
              <a:t>explain</a:t>
            </a:r>
            <a:r>
              <a:rPr lang="es-ES" dirty="0" smtClean="0"/>
              <a:t> </a:t>
            </a:r>
            <a:r>
              <a:rPr lang="es-ES" dirty="0" err="1" smtClean="0"/>
              <a:t>what</a:t>
            </a:r>
            <a:r>
              <a:rPr lang="es-ES" dirty="0" smtClean="0"/>
              <a:t> </a:t>
            </a:r>
            <a:r>
              <a:rPr lang="es-ES" dirty="0" err="1" smtClean="0"/>
              <a:t>is</a:t>
            </a:r>
            <a:r>
              <a:rPr lang="es-ES" dirty="0" smtClean="0"/>
              <a:t> </a:t>
            </a:r>
            <a:r>
              <a:rPr lang="es-ES" dirty="0" err="1" smtClean="0"/>
              <a:t>going</a:t>
            </a:r>
            <a:r>
              <a:rPr lang="es-ES" dirty="0" smtClean="0"/>
              <a:t> </a:t>
            </a:r>
            <a:r>
              <a:rPr lang="es-ES" dirty="0" err="1" smtClean="0"/>
              <a:t>on</a:t>
            </a:r>
            <a:r>
              <a:rPr lang="es-ES" dirty="0" smtClean="0"/>
              <a:t>?</a:t>
            </a:r>
            <a:endParaRPr lang="es-E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1796</TotalTime>
  <Words>674</Words>
  <Application>Microsoft Office PowerPoint</Application>
  <PresentationFormat>Presentación en pantalla (4:3)</PresentationFormat>
  <Paragraphs>62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Polarization</vt:lpstr>
      <vt:lpstr>Polarisation</vt:lpstr>
      <vt:lpstr>Using polarising filters to observe polarisation effects</vt:lpstr>
      <vt:lpstr>A simple explanation of polarisation</vt:lpstr>
      <vt:lpstr>Diagram</vt:lpstr>
      <vt:lpstr>Why longitudinal waves cannot be polarised.</vt:lpstr>
      <vt:lpstr>Demo 1</vt:lpstr>
      <vt:lpstr>How do we polarise light?</vt:lpstr>
      <vt:lpstr>Demo 2</vt:lpstr>
      <vt:lpstr>The results</vt:lpstr>
      <vt:lpstr>Diapositiva 11</vt:lpstr>
      <vt:lpstr>THINK</vt:lpstr>
      <vt:lpstr>Diapositiva 13</vt:lpstr>
      <vt:lpstr>THINK</vt:lpstr>
      <vt:lpstr>Diapositiva 15</vt:lpstr>
      <vt:lpstr>THINK</vt:lpstr>
      <vt:lpstr>Diapositiva 17</vt:lpstr>
      <vt:lpstr>Uses of polarisation</vt:lpstr>
      <vt:lpstr>To 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waves</dc:title>
  <dc:creator>jonathanb</dc:creator>
  <cp:lastModifiedBy>sciencia</cp:lastModifiedBy>
  <cp:revision>160</cp:revision>
  <dcterms:created xsi:type="dcterms:W3CDTF">2008-11-11T23:37:43Z</dcterms:created>
  <dcterms:modified xsi:type="dcterms:W3CDTF">2010-09-27T14:03:10Z</dcterms:modified>
</cp:coreProperties>
</file>