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69" r:id="rId8"/>
    <p:sldId id="270" r:id="rId9"/>
    <p:sldId id="259" r:id="rId10"/>
    <p:sldId id="258" r:id="rId11"/>
    <p:sldId id="260" r:id="rId12"/>
    <p:sldId id="271" r:id="rId13"/>
    <p:sldId id="261" r:id="rId14"/>
    <p:sldId id="272" r:id="rId15"/>
    <p:sldId id="273" r:id="rId16"/>
    <p:sldId id="274" r:id="rId17"/>
    <p:sldId id="262" r:id="rId18"/>
    <p:sldId id="26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948" autoAdjust="0"/>
    <p:restoredTop sz="94660"/>
  </p:normalViewPr>
  <p:slideViewPr>
    <p:cSldViewPr>
      <p:cViewPr varScale="1">
        <p:scale>
          <a:sx n="68" d="100"/>
          <a:sy n="68" d="100"/>
        </p:scale>
        <p:origin x="-16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solidFill>
            <a:schemeClr val="tx2">
              <a:lumMod val="50000"/>
              <a:alpha val="50000"/>
            </a:schemeClr>
          </a:solidFill>
        </p:spPr>
        <p:txBody>
          <a:bodyPr/>
          <a:lstStyle>
            <a:lvl1pPr>
              <a:defRPr>
                <a:solidFill>
                  <a:srgbClr val="FFFF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solidFill>
            <a:schemeClr val="tx2">
              <a:lumMod val="50000"/>
              <a:alpha val="50000"/>
            </a:schemeClr>
          </a:solidFill>
        </p:spPr>
        <p:txBody>
          <a:bodyPr/>
          <a:lstStyle>
            <a:lvl1pPr marL="0" indent="0" algn="l">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717EAF33-5419-4A5F-A8F2-4843DD4B2B9B}" type="datetimeFigureOut">
              <a:rPr lang="en-US"/>
              <a:pPr/>
              <a:t>1/22/2014</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FEFD52A-E635-429C-B53F-CDFAA82C260E}" type="slidenum">
              <a:rPr lang="en-US"/>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ED84570-1717-41BF-8C1F-868D2B49E6A0}" type="datetimeFigureOut">
              <a:rPr lang="en-US"/>
              <a:pPr/>
              <a:t>1/22/2014</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E0FF059-60B2-4753-B92B-6D35210F79DA}" type="slidenum">
              <a:rPr lang="en-US"/>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0A3327D-7917-4BE9-B158-5E2C40E2241C}" type="datetimeFigureOut">
              <a:rPr lang="en-US"/>
              <a:pPr/>
              <a:t>1/22/2014</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D9BB740-F7F3-45CB-BDD1-FFF03ACA665B}" type="slidenum">
              <a:rPr lang="en-US"/>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A4279AE-854A-4A07-AF1B-00D086739660}" type="datetimeFigureOut">
              <a:rPr lang="en-US"/>
              <a:pPr/>
              <a:t>1/22/2014</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7E0AD6A0-AD0B-4C15-8FD4-DA68808757A3}" type="slidenum">
              <a:rPr lang="en-US"/>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BEDDDAB-BC5C-498F-8AEB-12FDD5F3CD46}" type="datetimeFigureOut">
              <a:rPr lang="en-US"/>
              <a:pPr/>
              <a:t>1/22/2014</a:t>
            </a:fld>
            <a:endParaRPr lang="en-U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C7473EF-EAE5-4541-A98E-F7A21313E7C8}" type="slidenum">
              <a:rPr lang="en-US"/>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48604EB1-C54C-4B99-ACFD-C5C32F950E3C}" type="datetimeFigureOut">
              <a:rPr lang="en-US"/>
              <a:pPr/>
              <a:t>1/22/2014</a:t>
            </a:fld>
            <a:endParaRPr lang="en-US"/>
          </a:p>
        </p:txBody>
      </p:sp>
      <p:sp>
        <p:nvSpPr>
          <p:cNvPr id="6" name="Footer Placeholder 4"/>
          <p:cNvSpPr>
            <a:spLocks noGrp="1"/>
          </p:cNvSpPr>
          <p:nvPr>
            <p:ph type="ftr" sz="quarter" idx="11"/>
          </p:nvPr>
        </p:nvSpPr>
        <p:spPr/>
        <p:txBody>
          <a:bodyPr/>
          <a:lstStyle>
            <a:lvl1pPr>
              <a:defRPr/>
            </a:lvl1pPr>
          </a:lstStyle>
          <a:p>
            <a:endParaRPr lang="es-ES"/>
          </a:p>
        </p:txBody>
      </p:sp>
      <p:sp>
        <p:nvSpPr>
          <p:cNvPr id="7" name="Slide Number Placeholder 5"/>
          <p:cNvSpPr>
            <a:spLocks noGrp="1"/>
          </p:cNvSpPr>
          <p:nvPr>
            <p:ph type="sldNum" sz="quarter" idx="12"/>
          </p:nvPr>
        </p:nvSpPr>
        <p:spPr/>
        <p:txBody>
          <a:bodyPr/>
          <a:lstStyle>
            <a:lvl1pPr>
              <a:defRPr/>
            </a:lvl1pPr>
          </a:lstStyle>
          <a:p>
            <a:fld id="{323397D9-4A0A-4C8B-9032-CD8510DB590C}" type="slidenum">
              <a:rPr lang="en-US"/>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9164618A-BA60-470F-9A72-35AC23D45AF8}" type="datetimeFigureOut">
              <a:rPr lang="en-US"/>
              <a:pPr/>
              <a:t>1/22/2014</a:t>
            </a:fld>
            <a:endParaRPr lang="en-US"/>
          </a:p>
        </p:txBody>
      </p:sp>
      <p:sp>
        <p:nvSpPr>
          <p:cNvPr id="8" name="Footer Placeholder 4"/>
          <p:cNvSpPr>
            <a:spLocks noGrp="1"/>
          </p:cNvSpPr>
          <p:nvPr>
            <p:ph type="ftr" sz="quarter" idx="11"/>
          </p:nvPr>
        </p:nvSpPr>
        <p:spPr/>
        <p:txBody>
          <a:bodyPr/>
          <a:lstStyle>
            <a:lvl1pPr>
              <a:defRPr/>
            </a:lvl1pPr>
          </a:lstStyle>
          <a:p>
            <a:endParaRPr lang="es-ES"/>
          </a:p>
        </p:txBody>
      </p:sp>
      <p:sp>
        <p:nvSpPr>
          <p:cNvPr id="9" name="Slide Number Placeholder 5"/>
          <p:cNvSpPr>
            <a:spLocks noGrp="1"/>
          </p:cNvSpPr>
          <p:nvPr>
            <p:ph type="sldNum" sz="quarter" idx="12"/>
          </p:nvPr>
        </p:nvSpPr>
        <p:spPr/>
        <p:txBody>
          <a:bodyPr/>
          <a:lstStyle>
            <a:lvl1pPr>
              <a:defRPr/>
            </a:lvl1pPr>
          </a:lstStyle>
          <a:p>
            <a:fld id="{E6F220B3-0CB7-4EA1-B352-9D9E02A401F9}" type="slidenum">
              <a:rPr lang="en-US"/>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96621D9-D0BE-4D58-81F3-62B1B684E48A}" type="datetimeFigureOut">
              <a:rPr lang="en-US"/>
              <a:pPr/>
              <a:t>1/22/2014</a:t>
            </a:fld>
            <a:endParaRPr lang="en-US"/>
          </a:p>
        </p:txBody>
      </p:sp>
      <p:sp>
        <p:nvSpPr>
          <p:cNvPr id="4" name="Footer Placeholder 4"/>
          <p:cNvSpPr>
            <a:spLocks noGrp="1"/>
          </p:cNvSpPr>
          <p:nvPr>
            <p:ph type="ftr" sz="quarter" idx="11"/>
          </p:nvPr>
        </p:nvSpPr>
        <p:spPr/>
        <p:txBody>
          <a:bodyPr/>
          <a:lstStyle>
            <a:lvl1pPr>
              <a:defRPr/>
            </a:lvl1pPr>
          </a:lstStyle>
          <a:p>
            <a:endParaRPr lang="es-ES"/>
          </a:p>
        </p:txBody>
      </p:sp>
      <p:sp>
        <p:nvSpPr>
          <p:cNvPr id="5" name="Slide Number Placeholder 5"/>
          <p:cNvSpPr>
            <a:spLocks noGrp="1"/>
          </p:cNvSpPr>
          <p:nvPr>
            <p:ph type="sldNum" sz="quarter" idx="12"/>
          </p:nvPr>
        </p:nvSpPr>
        <p:spPr/>
        <p:txBody>
          <a:bodyPr/>
          <a:lstStyle>
            <a:lvl1pPr>
              <a:defRPr/>
            </a:lvl1pPr>
          </a:lstStyle>
          <a:p>
            <a:fld id="{9C133364-3A4C-4FE0-9575-666F99954A1F}" type="slidenum">
              <a:rPr lang="en-US"/>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994ECB2-2672-4460-9A73-9634D9FCDFDC}" type="datetimeFigureOut">
              <a:rPr lang="en-US"/>
              <a:pPr/>
              <a:t>1/22/2014</a:t>
            </a:fld>
            <a:endParaRPr lang="en-US"/>
          </a:p>
        </p:txBody>
      </p:sp>
      <p:sp>
        <p:nvSpPr>
          <p:cNvPr id="3" name="Footer Placeholder 4"/>
          <p:cNvSpPr>
            <a:spLocks noGrp="1"/>
          </p:cNvSpPr>
          <p:nvPr>
            <p:ph type="ftr" sz="quarter" idx="11"/>
          </p:nvPr>
        </p:nvSpPr>
        <p:spPr/>
        <p:txBody>
          <a:bodyPr/>
          <a:lstStyle>
            <a:lvl1pPr>
              <a:defRPr/>
            </a:lvl1pPr>
          </a:lstStyle>
          <a:p>
            <a:endParaRPr lang="es-ES"/>
          </a:p>
        </p:txBody>
      </p:sp>
      <p:sp>
        <p:nvSpPr>
          <p:cNvPr id="4" name="Slide Number Placeholder 5"/>
          <p:cNvSpPr>
            <a:spLocks noGrp="1"/>
          </p:cNvSpPr>
          <p:nvPr>
            <p:ph type="sldNum" sz="quarter" idx="12"/>
          </p:nvPr>
        </p:nvSpPr>
        <p:spPr/>
        <p:txBody>
          <a:bodyPr/>
          <a:lstStyle>
            <a:lvl1pPr>
              <a:defRPr/>
            </a:lvl1pPr>
          </a:lstStyle>
          <a:p>
            <a:fld id="{852154DE-9F79-4356-8A10-EA33C1071415}" type="slidenum">
              <a:rPr lang="en-US"/>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BC9AF0A-AB80-4008-84A9-C6682879BF51}" type="datetimeFigureOut">
              <a:rPr lang="en-US"/>
              <a:pPr/>
              <a:t>1/22/2014</a:t>
            </a:fld>
            <a:endParaRPr lang="en-US"/>
          </a:p>
        </p:txBody>
      </p:sp>
      <p:sp>
        <p:nvSpPr>
          <p:cNvPr id="6" name="Footer Placeholder 4"/>
          <p:cNvSpPr>
            <a:spLocks noGrp="1"/>
          </p:cNvSpPr>
          <p:nvPr>
            <p:ph type="ftr" sz="quarter" idx="11"/>
          </p:nvPr>
        </p:nvSpPr>
        <p:spPr/>
        <p:txBody>
          <a:bodyPr/>
          <a:lstStyle>
            <a:lvl1pPr>
              <a:defRPr/>
            </a:lvl1pPr>
          </a:lstStyle>
          <a:p>
            <a:endParaRPr lang="es-ES"/>
          </a:p>
        </p:txBody>
      </p:sp>
      <p:sp>
        <p:nvSpPr>
          <p:cNvPr id="7" name="Slide Number Placeholder 5"/>
          <p:cNvSpPr>
            <a:spLocks noGrp="1"/>
          </p:cNvSpPr>
          <p:nvPr>
            <p:ph type="sldNum" sz="quarter" idx="12"/>
          </p:nvPr>
        </p:nvSpPr>
        <p:spPr/>
        <p:txBody>
          <a:bodyPr/>
          <a:lstStyle>
            <a:lvl1pPr>
              <a:defRPr/>
            </a:lvl1pPr>
          </a:lstStyle>
          <a:p>
            <a:fld id="{79776B34-68F1-4E40-9ED8-BBF85EC13D4D}" type="slidenum">
              <a:rPr lang="en-US"/>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04F94DF-9CDA-4A19-982E-9FA50B810D39}" type="datetimeFigureOut">
              <a:rPr lang="en-US"/>
              <a:pPr/>
              <a:t>1/22/2014</a:t>
            </a:fld>
            <a:endParaRPr lang="en-US"/>
          </a:p>
        </p:txBody>
      </p:sp>
      <p:sp>
        <p:nvSpPr>
          <p:cNvPr id="6" name="Footer Placeholder 4"/>
          <p:cNvSpPr>
            <a:spLocks noGrp="1"/>
          </p:cNvSpPr>
          <p:nvPr>
            <p:ph type="ftr" sz="quarter" idx="11"/>
          </p:nvPr>
        </p:nvSpPr>
        <p:spPr/>
        <p:txBody>
          <a:bodyPr/>
          <a:lstStyle>
            <a:lvl1pPr>
              <a:defRPr/>
            </a:lvl1pPr>
          </a:lstStyle>
          <a:p>
            <a:endParaRPr lang="es-ES"/>
          </a:p>
        </p:txBody>
      </p:sp>
      <p:sp>
        <p:nvSpPr>
          <p:cNvPr id="7" name="Slide Number Placeholder 5"/>
          <p:cNvSpPr>
            <a:spLocks noGrp="1"/>
          </p:cNvSpPr>
          <p:nvPr>
            <p:ph type="sldNum" sz="quarter" idx="12"/>
          </p:nvPr>
        </p:nvSpPr>
        <p:spPr/>
        <p:txBody>
          <a:bodyPr/>
          <a:lstStyle>
            <a:lvl1pPr>
              <a:defRPr/>
            </a:lvl1pPr>
          </a:lstStyle>
          <a:p>
            <a:fld id="{AB1432C8-AEC8-4AB2-87B4-1E872FCDF85B}" type="slidenum">
              <a:rPr lang="en-US"/>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4000" b="-4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chemeClr val="tx2">
              <a:lumMod val="50000"/>
              <a:alpha val="50000"/>
            </a:schemeClr>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solidFill>
            <a:schemeClr val="tx2">
              <a:lumMod val="50000"/>
              <a:alpha val="90000"/>
            </a:schemeClr>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E242C037-BB48-4596-B93F-809E80112421}" type="datetimeFigureOut">
              <a:rPr lang="en-US"/>
              <a:pPr/>
              <a:t>1/22/2014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31620ADF-DC09-45FF-A711-BF9BE17D629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tmplLst>
          <p:tmpl lvl="1">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2">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3">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4">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5">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Lst>
      </p:bldP>
    </p:bldLst>
  </p:timing>
  <p:txStyles>
    <p:titleStyle>
      <a:lvl1pPr algn="ctr" rtl="0" eaLnBrk="0" fontAlgn="base" hangingPunct="0">
        <a:spcBef>
          <a:spcPct val="0"/>
        </a:spcBef>
        <a:spcAft>
          <a:spcPct val="0"/>
        </a:spcAft>
        <a:defRPr sz="4400" kern="12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FF00"/>
          </a:solidFill>
          <a:latin typeface="Calibri" pitchFamily="34" charset="0"/>
        </a:defRPr>
      </a:lvl6pPr>
      <a:lvl7pPr marL="914400" algn="ctr" rtl="0" fontAlgn="base">
        <a:spcBef>
          <a:spcPct val="0"/>
        </a:spcBef>
        <a:spcAft>
          <a:spcPct val="0"/>
        </a:spcAft>
        <a:defRPr sz="4400">
          <a:solidFill>
            <a:srgbClr val="FFFF00"/>
          </a:solidFill>
          <a:latin typeface="Calibri" pitchFamily="34" charset="0"/>
        </a:defRPr>
      </a:lvl7pPr>
      <a:lvl8pPr marL="1371600" algn="ctr" rtl="0" fontAlgn="base">
        <a:spcBef>
          <a:spcPct val="0"/>
        </a:spcBef>
        <a:spcAft>
          <a:spcPct val="0"/>
        </a:spcAft>
        <a:defRPr sz="4400">
          <a:solidFill>
            <a:srgbClr val="FFFF00"/>
          </a:solidFill>
          <a:latin typeface="Calibri" pitchFamily="34" charset="0"/>
        </a:defRPr>
      </a:lvl8pPr>
      <a:lvl9pPr marL="1828800" algn="ctr" rtl="0" fontAlgn="base">
        <a:spcBef>
          <a:spcPct val="0"/>
        </a:spcBef>
        <a:spcAft>
          <a:spcPct val="0"/>
        </a:spcAft>
        <a:defRPr sz="4400">
          <a:solidFill>
            <a:srgbClr val="FFFF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FFC000"/>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FFC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FFC000"/>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FFC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FFC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bwMode="auto">
          <a:xfrm>
            <a:off x="685800" y="1371600"/>
            <a:ext cx="7772400" cy="1470025"/>
          </a:xfrm>
        </p:spPr>
        <p:txBody>
          <a:bodyPr wrap="square" numCol="1" anchorCtr="0" compatLnSpc="1">
            <a:prstTxWarp prst="textNoShape">
              <a:avLst/>
            </a:prstTxWarp>
          </a:bodyPr>
          <a:lstStyle/>
          <a:p>
            <a:pPr eaLnBrk="1" hangingPunct="1"/>
            <a:r>
              <a:rPr lang="en-US" smtClean="0"/>
              <a:t>Potential dividers</a:t>
            </a:r>
          </a:p>
        </p:txBody>
      </p:sp>
      <p:sp>
        <p:nvSpPr>
          <p:cNvPr id="2051" name="Subtitle 2"/>
          <p:cNvSpPr>
            <a:spLocks noGrp="1"/>
          </p:cNvSpPr>
          <p:nvPr>
            <p:ph type="subTitle" idx="1"/>
          </p:nvPr>
        </p:nvSpPr>
        <p:spPr bwMode="auto">
          <a:xfrm>
            <a:off x="1371600" y="3429000"/>
            <a:ext cx="6400800" cy="3124200"/>
          </a:xfrm>
        </p:spPr>
        <p:txBody>
          <a:bodyPr wrap="square" numCol="1" anchor="t" anchorCtr="0" compatLnSpc="1">
            <a:prstTxWarp prst="textNoShape">
              <a:avLst/>
            </a:prstTxWarp>
            <a:normAutofit fontScale="70000" lnSpcReduction="20000"/>
          </a:bodyPr>
          <a:lstStyle/>
          <a:p>
            <a:r>
              <a:rPr lang="en-US" i="1" dirty="0" smtClean="0"/>
              <a:t>(j) show an understanding of the use of a potential divider circuit as a </a:t>
            </a:r>
            <a:r>
              <a:rPr lang="es-ES" dirty="0" err="1" smtClean="0"/>
              <a:t>source</a:t>
            </a:r>
            <a:r>
              <a:rPr lang="es-ES" dirty="0" smtClean="0"/>
              <a:t> of variable </a:t>
            </a:r>
            <a:r>
              <a:rPr lang="es-ES" dirty="0" err="1" smtClean="0"/>
              <a:t>p.d.</a:t>
            </a:r>
            <a:endParaRPr lang="es-ES" dirty="0" smtClean="0"/>
          </a:p>
          <a:p>
            <a:r>
              <a:rPr lang="en-US" i="1" dirty="0" smtClean="0"/>
              <a:t>(k) explain the use of </a:t>
            </a:r>
            <a:r>
              <a:rPr lang="en-US" i="1" dirty="0" err="1" smtClean="0"/>
              <a:t>thermistors</a:t>
            </a:r>
            <a:r>
              <a:rPr lang="en-US" i="1" dirty="0" smtClean="0"/>
              <a:t> and light-dependent resistors in </a:t>
            </a:r>
            <a:r>
              <a:rPr lang="en-US" dirty="0" smtClean="0"/>
              <a:t>potential dividers to provide a potential difference that is dependent on </a:t>
            </a:r>
            <a:r>
              <a:rPr lang="es-ES" dirty="0" err="1" smtClean="0"/>
              <a:t>temperature</a:t>
            </a:r>
            <a:r>
              <a:rPr lang="es-ES" dirty="0" smtClean="0"/>
              <a:t> and </a:t>
            </a:r>
            <a:r>
              <a:rPr lang="es-ES" dirty="0" err="1" smtClean="0"/>
              <a:t>illumination</a:t>
            </a:r>
            <a:r>
              <a:rPr lang="es-ES" dirty="0" smtClean="0"/>
              <a:t> </a:t>
            </a:r>
            <a:r>
              <a:rPr lang="es-ES" dirty="0" err="1" smtClean="0"/>
              <a:t>respectively</a:t>
            </a:r>
            <a:endParaRPr lang="es-ES" dirty="0" smtClean="0"/>
          </a:p>
          <a:p>
            <a:r>
              <a:rPr lang="en-US" i="1" dirty="0" smtClean="0"/>
              <a:t>(l) recall and solve problems using the principle of the potentiometer as a </a:t>
            </a:r>
            <a:r>
              <a:rPr lang="en-US" dirty="0" smtClean="0"/>
              <a:t>means of comparing potential differences.</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p:txBody>
          <a:bodyPr wrap="square" numCol="1" anchorCtr="0" compatLnSpc="1">
            <a:prstTxWarp prst="textNoShape">
              <a:avLst/>
            </a:prstTxWarp>
          </a:bodyPr>
          <a:lstStyle/>
          <a:p>
            <a:r>
              <a:rPr lang="en-GB" b="1" smtClean="0"/>
              <a:t>The potential divider formula</a:t>
            </a:r>
            <a:endParaRPr lang="en-US" smtClean="0"/>
          </a:p>
        </p:txBody>
      </p:sp>
      <p:sp>
        <p:nvSpPr>
          <p:cNvPr id="3" name="Content Placeholder 2"/>
          <p:cNvSpPr>
            <a:spLocks noGrp="1"/>
          </p:cNvSpPr>
          <p:nvPr>
            <p:ph idx="1"/>
          </p:nvPr>
        </p:nvSpPr>
        <p:spPr>
          <a:xfrm>
            <a:off x="457200" y="1600200"/>
            <a:ext cx="4114800" cy="4525963"/>
          </a:xfrm>
        </p:spPr>
        <p:txBody>
          <a:bodyPr wrap="square" numCol="1" anchor="t" anchorCtr="0" compatLnSpc="1">
            <a:prstTxWarp prst="textNoShape">
              <a:avLst/>
            </a:prstTxWarp>
            <a:normAutofit fontScale="85000" lnSpcReduction="10000"/>
          </a:bodyPr>
          <a:lstStyle/>
          <a:p>
            <a:pPr>
              <a:lnSpc>
                <a:spcPct val="80000"/>
              </a:lnSpc>
            </a:pPr>
            <a:r>
              <a:rPr lang="en-GB" sz="3000" dirty="0" smtClean="0"/>
              <a:t>V</a:t>
            </a:r>
            <a:r>
              <a:rPr lang="en-GB" sz="3000" baseline="-25000" dirty="0" smtClean="0"/>
              <a:t>1 </a:t>
            </a:r>
            <a:r>
              <a:rPr lang="en-GB" sz="3000" dirty="0" smtClean="0"/>
              <a:t>/ V</a:t>
            </a:r>
            <a:r>
              <a:rPr lang="en-GB" sz="3000" baseline="-25000" dirty="0" smtClean="0"/>
              <a:t>2</a:t>
            </a:r>
            <a:r>
              <a:rPr lang="en-GB" sz="3000" dirty="0" smtClean="0"/>
              <a:t> = I R</a:t>
            </a:r>
            <a:r>
              <a:rPr lang="en-GB" sz="3000" baseline="-25000" dirty="0" smtClean="0"/>
              <a:t>1 </a:t>
            </a:r>
            <a:r>
              <a:rPr lang="en-GB" sz="3000" dirty="0" smtClean="0"/>
              <a:t>/ I R</a:t>
            </a:r>
            <a:r>
              <a:rPr lang="en-GB" sz="3000" baseline="-25000" dirty="0" smtClean="0"/>
              <a:t>2</a:t>
            </a:r>
            <a:r>
              <a:rPr lang="en-GB" sz="3000" dirty="0" smtClean="0"/>
              <a:t>    </a:t>
            </a:r>
          </a:p>
          <a:p>
            <a:pPr>
              <a:lnSpc>
                <a:spcPct val="80000"/>
              </a:lnSpc>
            </a:pPr>
            <a:r>
              <a:rPr lang="en-GB" sz="3000" dirty="0" smtClean="0"/>
              <a:t> or    </a:t>
            </a:r>
          </a:p>
          <a:p>
            <a:pPr>
              <a:lnSpc>
                <a:spcPct val="80000"/>
              </a:lnSpc>
            </a:pPr>
            <a:r>
              <a:rPr lang="en-GB" sz="3000" dirty="0" smtClean="0"/>
              <a:t>V</a:t>
            </a:r>
            <a:r>
              <a:rPr lang="en-GB" sz="3000" baseline="-25000" dirty="0" smtClean="0"/>
              <a:t>1 </a:t>
            </a:r>
            <a:r>
              <a:rPr lang="en-GB" sz="3000" dirty="0" smtClean="0"/>
              <a:t>/ V</a:t>
            </a:r>
            <a:r>
              <a:rPr lang="en-GB" sz="3000" baseline="-25000" dirty="0" smtClean="0"/>
              <a:t>2</a:t>
            </a:r>
            <a:r>
              <a:rPr lang="en-GB" sz="3000" dirty="0" smtClean="0"/>
              <a:t> = R</a:t>
            </a:r>
            <a:r>
              <a:rPr lang="en-GB" sz="3000" baseline="-25000" dirty="0" smtClean="0"/>
              <a:t>1 </a:t>
            </a:r>
            <a:r>
              <a:rPr lang="en-GB" sz="3000" dirty="0" smtClean="0"/>
              <a:t>/ R</a:t>
            </a:r>
            <a:r>
              <a:rPr lang="en-GB" sz="3000" baseline="-25000" dirty="0" smtClean="0"/>
              <a:t>2</a:t>
            </a:r>
            <a:endParaRPr lang="en-US" sz="3000" dirty="0" smtClean="0"/>
          </a:p>
          <a:p>
            <a:pPr>
              <a:lnSpc>
                <a:spcPct val="80000"/>
              </a:lnSpc>
            </a:pPr>
            <a:r>
              <a:rPr lang="en-GB" sz="3000" dirty="0" smtClean="0"/>
              <a:t>if R</a:t>
            </a:r>
            <a:r>
              <a:rPr lang="en-GB" sz="3000" baseline="-25000" dirty="0" smtClean="0"/>
              <a:t>1</a:t>
            </a:r>
            <a:r>
              <a:rPr lang="en-GB" sz="3000" dirty="0" smtClean="0"/>
              <a:t> &gt;&gt; R</a:t>
            </a:r>
            <a:r>
              <a:rPr lang="en-GB" sz="3000" baseline="-25000" dirty="0" smtClean="0"/>
              <a:t>2</a:t>
            </a:r>
            <a:r>
              <a:rPr lang="en-GB" sz="3000" dirty="0" smtClean="0"/>
              <a:t> then V</a:t>
            </a:r>
            <a:r>
              <a:rPr lang="en-GB" sz="3000" baseline="-25000" dirty="0" smtClean="0"/>
              <a:t>1</a:t>
            </a:r>
            <a:r>
              <a:rPr lang="en-GB" sz="3000" dirty="0" smtClean="0"/>
              <a:t> is more or less the supply voltage </a:t>
            </a:r>
          </a:p>
          <a:p>
            <a:pPr>
              <a:lnSpc>
                <a:spcPct val="80000"/>
              </a:lnSpc>
            </a:pPr>
            <a:r>
              <a:rPr lang="en-GB" sz="3000" dirty="0" smtClean="0"/>
              <a:t>If R</a:t>
            </a:r>
            <a:r>
              <a:rPr lang="en-GB" sz="3000" baseline="-25000" dirty="0" smtClean="0"/>
              <a:t>1</a:t>
            </a:r>
            <a:r>
              <a:rPr lang="en-GB" sz="3000" dirty="0" smtClean="0"/>
              <a:t> &lt;&lt; R</a:t>
            </a:r>
            <a:r>
              <a:rPr lang="en-GB" sz="3000" baseline="-25000" dirty="0" smtClean="0"/>
              <a:t>2</a:t>
            </a:r>
            <a:r>
              <a:rPr lang="en-GB" sz="3000" dirty="0" smtClean="0"/>
              <a:t> then V</a:t>
            </a:r>
            <a:r>
              <a:rPr lang="en-GB" sz="3000" baseline="-25000" dirty="0" smtClean="0"/>
              <a:t>1</a:t>
            </a:r>
            <a:r>
              <a:rPr lang="en-GB" sz="3000" dirty="0" smtClean="0"/>
              <a:t> is close to 0 V. </a:t>
            </a:r>
          </a:p>
          <a:p>
            <a:pPr>
              <a:lnSpc>
                <a:spcPct val="80000"/>
              </a:lnSpc>
            </a:pPr>
            <a:r>
              <a:rPr lang="en-GB" sz="3000" dirty="0" smtClean="0"/>
              <a:t>You could look at V</a:t>
            </a:r>
            <a:r>
              <a:rPr lang="en-GB" sz="3000" baseline="-25000" dirty="0" smtClean="0"/>
              <a:t>S</a:t>
            </a:r>
            <a:r>
              <a:rPr lang="en-GB" sz="3000" dirty="0" smtClean="0"/>
              <a:t> as an input to the potential divider and V</a:t>
            </a:r>
            <a:r>
              <a:rPr lang="en-GB" sz="3000" baseline="-25000" dirty="0" smtClean="0"/>
              <a:t>1</a:t>
            </a:r>
            <a:r>
              <a:rPr lang="en-GB" sz="3000" dirty="0" smtClean="0"/>
              <a:t> as an output. </a:t>
            </a:r>
          </a:p>
          <a:p>
            <a:pPr>
              <a:lnSpc>
                <a:spcPct val="80000"/>
              </a:lnSpc>
            </a:pPr>
            <a:r>
              <a:rPr lang="en-GB" sz="3000" dirty="0" smtClean="0"/>
              <a:t>The circuit itself provides a way to tap off a voltage between 0 V and V</a:t>
            </a:r>
            <a:r>
              <a:rPr lang="en-GB" sz="3000" baseline="-25000" dirty="0" smtClean="0"/>
              <a:t>S</a:t>
            </a:r>
            <a:r>
              <a:rPr lang="en-GB" sz="3000" dirty="0" smtClean="0"/>
              <a:t>.</a:t>
            </a:r>
            <a:endParaRPr lang="en-US" sz="3000" dirty="0" smtClean="0"/>
          </a:p>
          <a:p>
            <a:pPr>
              <a:lnSpc>
                <a:spcPct val="80000"/>
              </a:lnSpc>
            </a:pPr>
            <a:endParaRPr lang="en-US" sz="3000" dirty="0" smtClean="0"/>
          </a:p>
        </p:txBody>
      </p:sp>
      <p:grpSp>
        <p:nvGrpSpPr>
          <p:cNvPr id="4" name="Group 2"/>
          <p:cNvGrpSpPr>
            <a:grpSpLocks/>
          </p:cNvGrpSpPr>
          <p:nvPr/>
        </p:nvGrpSpPr>
        <p:grpSpPr bwMode="auto">
          <a:xfrm>
            <a:off x="4953000" y="1828800"/>
            <a:ext cx="3962400" cy="4038600"/>
            <a:chOff x="3383" y="4373"/>
            <a:chExt cx="3345" cy="3255"/>
          </a:xfrm>
        </p:grpSpPr>
        <p:grpSp>
          <p:nvGrpSpPr>
            <p:cNvPr id="5" name="Group 3"/>
            <p:cNvGrpSpPr>
              <a:grpSpLocks/>
            </p:cNvGrpSpPr>
            <p:nvPr/>
          </p:nvGrpSpPr>
          <p:grpSpPr bwMode="auto">
            <a:xfrm>
              <a:off x="3383" y="4373"/>
              <a:ext cx="3345" cy="3255"/>
              <a:chOff x="3510" y="4380"/>
              <a:chExt cx="3345" cy="3255"/>
            </a:xfrm>
          </p:grpSpPr>
          <p:grpSp>
            <p:nvGrpSpPr>
              <p:cNvPr id="11" name="Group 4"/>
              <p:cNvGrpSpPr>
                <a:grpSpLocks/>
              </p:cNvGrpSpPr>
              <p:nvPr/>
            </p:nvGrpSpPr>
            <p:grpSpPr bwMode="auto">
              <a:xfrm>
                <a:off x="3510" y="4380"/>
                <a:ext cx="3345" cy="3255"/>
                <a:chOff x="3480" y="4200"/>
                <a:chExt cx="3345" cy="3255"/>
              </a:xfrm>
            </p:grpSpPr>
            <p:sp>
              <p:nvSpPr>
                <p:cNvPr id="15" name="Line 5"/>
                <p:cNvSpPr>
                  <a:spLocks noChangeShapeType="1"/>
                </p:cNvSpPr>
                <p:nvPr/>
              </p:nvSpPr>
              <p:spPr bwMode="auto">
                <a:xfrm>
                  <a:off x="5100" y="4305"/>
                  <a:ext cx="1" cy="3075"/>
                </a:xfrm>
                <a:prstGeom prst="line">
                  <a:avLst/>
                </a:prstGeom>
                <a:noFill/>
                <a:ln w="19050">
                  <a:solidFill>
                    <a:srgbClr val="000000"/>
                  </a:solidFill>
                  <a:round/>
                  <a:headEnd/>
                  <a:tailEnd/>
                </a:ln>
              </p:spPr>
              <p:txBody>
                <a:bodyPr/>
                <a:lstStyle/>
                <a:p>
                  <a:endParaRPr lang="es-ES"/>
                </a:p>
              </p:txBody>
            </p:sp>
            <p:grpSp>
              <p:nvGrpSpPr>
                <p:cNvPr id="16" name="Group 6"/>
                <p:cNvGrpSpPr>
                  <a:grpSpLocks/>
                </p:cNvGrpSpPr>
                <p:nvPr/>
              </p:nvGrpSpPr>
              <p:grpSpPr bwMode="auto">
                <a:xfrm>
                  <a:off x="3480" y="4200"/>
                  <a:ext cx="3345" cy="3255"/>
                  <a:chOff x="3480" y="4200"/>
                  <a:chExt cx="3345" cy="3255"/>
                </a:xfrm>
              </p:grpSpPr>
              <p:sp>
                <p:nvSpPr>
                  <p:cNvPr id="17" name="Line 7"/>
                  <p:cNvSpPr>
                    <a:spLocks noChangeShapeType="1"/>
                  </p:cNvSpPr>
                  <p:nvPr/>
                </p:nvSpPr>
                <p:spPr bwMode="auto">
                  <a:xfrm>
                    <a:off x="3555" y="4305"/>
                    <a:ext cx="3105" cy="1"/>
                  </a:xfrm>
                  <a:prstGeom prst="line">
                    <a:avLst/>
                  </a:prstGeom>
                  <a:noFill/>
                  <a:ln w="19050">
                    <a:solidFill>
                      <a:srgbClr val="000000"/>
                    </a:solidFill>
                    <a:round/>
                    <a:headEnd/>
                    <a:tailEnd/>
                  </a:ln>
                </p:spPr>
                <p:txBody>
                  <a:bodyPr/>
                  <a:lstStyle/>
                  <a:p>
                    <a:endParaRPr lang="es-ES"/>
                  </a:p>
                </p:txBody>
              </p:sp>
              <p:sp>
                <p:nvSpPr>
                  <p:cNvPr id="18" name="Line 8"/>
                  <p:cNvSpPr>
                    <a:spLocks noChangeShapeType="1"/>
                  </p:cNvSpPr>
                  <p:nvPr/>
                </p:nvSpPr>
                <p:spPr bwMode="auto">
                  <a:xfrm>
                    <a:off x="3570" y="7380"/>
                    <a:ext cx="3105" cy="1"/>
                  </a:xfrm>
                  <a:prstGeom prst="line">
                    <a:avLst/>
                  </a:prstGeom>
                  <a:noFill/>
                  <a:ln w="19050">
                    <a:solidFill>
                      <a:srgbClr val="000000"/>
                    </a:solidFill>
                    <a:round/>
                    <a:headEnd/>
                    <a:tailEnd/>
                  </a:ln>
                </p:spPr>
                <p:txBody>
                  <a:bodyPr/>
                  <a:lstStyle/>
                  <a:p>
                    <a:endParaRPr lang="es-ES"/>
                  </a:p>
                </p:txBody>
              </p:sp>
              <p:sp>
                <p:nvSpPr>
                  <p:cNvPr id="19" name="Rectangle 9"/>
                  <p:cNvSpPr>
                    <a:spLocks noChangeArrowheads="1"/>
                  </p:cNvSpPr>
                  <p:nvPr/>
                </p:nvSpPr>
                <p:spPr bwMode="auto">
                  <a:xfrm>
                    <a:off x="4950" y="4665"/>
                    <a:ext cx="300" cy="855"/>
                  </a:xfrm>
                  <a:prstGeom prst="rect">
                    <a:avLst/>
                  </a:prstGeom>
                  <a:solidFill>
                    <a:srgbClr val="FFFFFF"/>
                  </a:solidFill>
                  <a:ln w="19050">
                    <a:solidFill>
                      <a:srgbClr val="000000"/>
                    </a:solidFill>
                    <a:miter lim="800000"/>
                    <a:headEnd/>
                    <a:tailEnd/>
                  </a:ln>
                </p:spPr>
                <p:txBody>
                  <a:bodyPr/>
                  <a:lstStyle/>
                  <a:p>
                    <a:endParaRPr lang="es-ES"/>
                  </a:p>
                </p:txBody>
              </p:sp>
              <p:sp>
                <p:nvSpPr>
                  <p:cNvPr id="20" name="Rectangle 10"/>
                  <p:cNvSpPr>
                    <a:spLocks noChangeArrowheads="1"/>
                  </p:cNvSpPr>
                  <p:nvPr/>
                </p:nvSpPr>
                <p:spPr bwMode="auto">
                  <a:xfrm>
                    <a:off x="4950" y="6090"/>
                    <a:ext cx="300" cy="855"/>
                  </a:xfrm>
                  <a:prstGeom prst="rect">
                    <a:avLst/>
                  </a:prstGeom>
                  <a:solidFill>
                    <a:srgbClr val="FFFFFF"/>
                  </a:solidFill>
                  <a:ln w="19050">
                    <a:solidFill>
                      <a:srgbClr val="000000"/>
                    </a:solidFill>
                    <a:miter lim="800000"/>
                    <a:headEnd/>
                    <a:tailEnd/>
                  </a:ln>
                </p:spPr>
                <p:txBody>
                  <a:bodyPr/>
                  <a:lstStyle/>
                  <a:p>
                    <a:endParaRPr lang="es-ES"/>
                  </a:p>
                </p:txBody>
              </p:sp>
              <p:sp>
                <p:nvSpPr>
                  <p:cNvPr id="21" name="Line 11"/>
                  <p:cNvSpPr>
                    <a:spLocks noChangeShapeType="1"/>
                  </p:cNvSpPr>
                  <p:nvPr/>
                </p:nvSpPr>
                <p:spPr bwMode="auto">
                  <a:xfrm>
                    <a:off x="5100" y="5805"/>
                    <a:ext cx="1590" cy="1"/>
                  </a:xfrm>
                  <a:prstGeom prst="line">
                    <a:avLst/>
                  </a:prstGeom>
                  <a:noFill/>
                  <a:ln w="19050">
                    <a:solidFill>
                      <a:srgbClr val="000000"/>
                    </a:solidFill>
                    <a:round/>
                    <a:headEnd/>
                    <a:tailEnd/>
                  </a:ln>
                </p:spPr>
                <p:txBody>
                  <a:bodyPr/>
                  <a:lstStyle/>
                  <a:p>
                    <a:endParaRPr lang="es-ES"/>
                  </a:p>
                </p:txBody>
              </p:sp>
              <p:sp>
                <p:nvSpPr>
                  <p:cNvPr id="22" name="Oval 12"/>
                  <p:cNvSpPr>
                    <a:spLocks noChangeArrowheads="1"/>
                  </p:cNvSpPr>
                  <p:nvPr/>
                </p:nvSpPr>
                <p:spPr bwMode="auto">
                  <a:xfrm>
                    <a:off x="6615" y="4200"/>
                    <a:ext cx="195" cy="195"/>
                  </a:xfrm>
                  <a:prstGeom prst="ellipse">
                    <a:avLst/>
                  </a:prstGeom>
                  <a:solidFill>
                    <a:srgbClr val="FFFFFF"/>
                  </a:solidFill>
                  <a:ln w="19050">
                    <a:solidFill>
                      <a:srgbClr val="000000"/>
                    </a:solidFill>
                    <a:round/>
                    <a:headEnd/>
                    <a:tailEnd/>
                  </a:ln>
                </p:spPr>
                <p:txBody>
                  <a:bodyPr/>
                  <a:lstStyle/>
                  <a:p>
                    <a:endParaRPr lang="es-ES"/>
                  </a:p>
                </p:txBody>
              </p:sp>
              <p:sp>
                <p:nvSpPr>
                  <p:cNvPr id="23" name="Oval 13"/>
                  <p:cNvSpPr>
                    <a:spLocks noChangeArrowheads="1"/>
                  </p:cNvSpPr>
                  <p:nvPr/>
                </p:nvSpPr>
                <p:spPr bwMode="auto">
                  <a:xfrm>
                    <a:off x="5040" y="5730"/>
                    <a:ext cx="120" cy="120"/>
                  </a:xfrm>
                  <a:prstGeom prst="ellipse">
                    <a:avLst/>
                  </a:prstGeom>
                  <a:solidFill>
                    <a:srgbClr val="000000"/>
                  </a:solidFill>
                  <a:ln w="19050">
                    <a:solidFill>
                      <a:srgbClr val="000000"/>
                    </a:solidFill>
                    <a:round/>
                    <a:headEnd/>
                    <a:tailEnd/>
                  </a:ln>
                </p:spPr>
                <p:txBody>
                  <a:bodyPr/>
                  <a:lstStyle/>
                  <a:p>
                    <a:endParaRPr lang="es-ES"/>
                  </a:p>
                </p:txBody>
              </p:sp>
              <p:sp>
                <p:nvSpPr>
                  <p:cNvPr id="24" name="Oval 14"/>
                  <p:cNvSpPr>
                    <a:spLocks noChangeArrowheads="1"/>
                  </p:cNvSpPr>
                  <p:nvPr/>
                </p:nvSpPr>
                <p:spPr bwMode="auto">
                  <a:xfrm>
                    <a:off x="6615" y="5700"/>
                    <a:ext cx="195" cy="195"/>
                  </a:xfrm>
                  <a:prstGeom prst="ellipse">
                    <a:avLst/>
                  </a:prstGeom>
                  <a:solidFill>
                    <a:srgbClr val="FFFFFF"/>
                  </a:solidFill>
                  <a:ln w="19050">
                    <a:solidFill>
                      <a:srgbClr val="000000"/>
                    </a:solidFill>
                    <a:round/>
                    <a:headEnd/>
                    <a:tailEnd/>
                  </a:ln>
                </p:spPr>
                <p:txBody>
                  <a:bodyPr/>
                  <a:lstStyle/>
                  <a:p>
                    <a:endParaRPr lang="es-ES"/>
                  </a:p>
                </p:txBody>
              </p:sp>
              <p:sp>
                <p:nvSpPr>
                  <p:cNvPr id="25" name="Oval 15"/>
                  <p:cNvSpPr>
                    <a:spLocks noChangeArrowheads="1"/>
                  </p:cNvSpPr>
                  <p:nvPr/>
                </p:nvSpPr>
                <p:spPr bwMode="auto">
                  <a:xfrm>
                    <a:off x="6630" y="7260"/>
                    <a:ext cx="195" cy="195"/>
                  </a:xfrm>
                  <a:prstGeom prst="ellipse">
                    <a:avLst/>
                  </a:prstGeom>
                  <a:solidFill>
                    <a:srgbClr val="FFFFFF"/>
                  </a:solidFill>
                  <a:ln w="19050">
                    <a:solidFill>
                      <a:srgbClr val="000000"/>
                    </a:solidFill>
                    <a:round/>
                    <a:headEnd/>
                    <a:tailEnd/>
                  </a:ln>
                </p:spPr>
                <p:txBody>
                  <a:bodyPr/>
                  <a:lstStyle/>
                  <a:p>
                    <a:endParaRPr lang="es-ES"/>
                  </a:p>
                </p:txBody>
              </p:sp>
              <p:sp>
                <p:nvSpPr>
                  <p:cNvPr id="26" name="Oval 16"/>
                  <p:cNvSpPr>
                    <a:spLocks noChangeArrowheads="1"/>
                  </p:cNvSpPr>
                  <p:nvPr/>
                </p:nvSpPr>
                <p:spPr bwMode="auto">
                  <a:xfrm>
                    <a:off x="5040" y="4230"/>
                    <a:ext cx="120" cy="120"/>
                  </a:xfrm>
                  <a:prstGeom prst="ellipse">
                    <a:avLst/>
                  </a:prstGeom>
                  <a:solidFill>
                    <a:srgbClr val="000000"/>
                  </a:solidFill>
                  <a:ln w="19050">
                    <a:solidFill>
                      <a:srgbClr val="000000"/>
                    </a:solidFill>
                    <a:round/>
                    <a:headEnd/>
                    <a:tailEnd/>
                  </a:ln>
                </p:spPr>
                <p:txBody>
                  <a:bodyPr/>
                  <a:lstStyle/>
                  <a:p>
                    <a:endParaRPr lang="es-ES"/>
                  </a:p>
                </p:txBody>
              </p:sp>
              <p:sp>
                <p:nvSpPr>
                  <p:cNvPr id="27" name="Oval 17"/>
                  <p:cNvSpPr>
                    <a:spLocks noChangeArrowheads="1"/>
                  </p:cNvSpPr>
                  <p:nvPr/>
                </p:nvSpPr>
                <p:spPr bwMode="auto">
                  <a:xfrm>
                    <a:off x="5040" y="7320"/>
                    <a:ext cx="120" cy="120"/>
                  </a:xfrm>
                  <a:prstGeom prst="ellipse">
                    <a:avLst/>
                  </a:prstGeom>
                  <a:solidFill>
                    <a:srgbClr val="000000"/>
                  </a:solidFill>
                  <a:ln w="19050">
                    <a:solidFill>
                      <a:srgbClr val="000000"/>
                    </a:solidFill>
                    <a:round/>
                    <a:headEnd/>
                    <a:tailEnd/>
                  </a:ln>
                </p:spPr>
                <p:txBody>
                  <a:bodyPr/>
                  <a:lstStyle/>
                  <a:p>
                    <a:endParaRPr lang="es-ES"/>
                  </a:p>
                </p:txBody>
              </p:sp>
              <p:sp>
                <p:nvSpPr>
                  <p:cNvPr id="28" name="Oval 18"/>
                  <p:cNvSpPr>
                    <a:spLocks noChangeArrowheads="1"/>
                  </p:cNvSpPr>
                  <p:nvPr/>
                </p:nvSpPr>
                <p:spPr bwMode="auto">
                  <a:xfrm>
                    <a:off x="3480" y="4200"/>
                    <a:ext cx="195" cy="195"/>
                  </a:xfrm>
                  <a:prstGeom prst="ellipse">
                    <a:avLst/>
                  </a:prstGeom>
                  <a:solidFill>
                    <a:srgbClr val="FFFFFF"/>
                  </a:solidFill>
                  <a:ln w="19050">
                    <a:solidFill>
                      <a:srgbClr val="000000"/>
                    </a:solidFill>
                    <a:round/>
                    <a:headEnd/>
                    <a:tailEnd/>
                  </a:ln>
                </p:spPr>
                <p:txBody>
                  <a:bodyPr/>
                  <a:lstStyle/>
                  <a:p>
                    <a:endParaRPr lang="es-ES"/>
                  </a:p>
                </p:txBody>
              </p:sp>
              <p:sp>
                <p:nvSpPr>
                  <p:cNvPr id="29" name="Oval 19"/>
                  <p:cNvSpPr>
                    <a:spLocks noChangeArrowheads="1"/>
                  </p:cNvSpPr>
                  <p:nvPr/>
                </p:nvSpPr>
                <p:spPr bwMode="auto">
                  <a:xfrm>
                    <a:off x="3495" y="7260"/>
                    <a:ext cx="195" cy="195"/>
                  </a:xfrm>
                  <a:prstGeom prst="ellipse">
                    <a:avLst/>
                  </a:prstGeom>
                  <a:solidFill>
                    <a:srgbClr val="FFFFFF"/>
                  </a:solidFill>
                  <a:ln w="19050">
                    <a:solidFill>
                      <a:srgbClr val="000000"/>
                    </a:solidFill>
                    <a:round/>
                    <a:headEnd/>
                    <a:tailEnd/>
                  </a:ln>
                </p:spPr>
                <p:txBody>
                  <a:bodyPr/>
                  <a:lstStyle/>
                  <a:p>
                    <a:endParaRPr lang="es-ES"/>
                  </a:p>
                </p:txBody>
              </p:sp>
            </p:grpSp>
          </p:grpSp>
          <p:sp>
            <p:nvSpPr>
              <p:cNvPr id="12" name="Line 20"/>
              <p:cNvSpPr>
                <a:spLocks noChangeShapeType="1"/>
              </p:cNvSpPr>
              <p:nvPr/>
            </p:nvSpPr>
            <p:spPr bwMode="auto">
              <a:xfrm flipH="1">
                <a:off x="4095" y="4485"/>
                <a:ext cx="0" cy="3060"/>
              </a:xfrm>
              <a:prstGeom prst="line">
                <a:avLst/>
              </a:prstGeom>
              <a:noFill/>
              <a:ln w="19050">
                <a:solidFill>
                  <a:srgbClr val="0000FF"/>
                </a:solidFill>
                <a:round/>
                <a:headEnd type="triangle" w="med" len="med"/>
                <a:tailEnd type="triangle" w="med" len="med"/>
              </a:ln>
            </p:spPr>
            <p:txBody>
              <a:bodyPr/>
              <a:lstStyle/>
              <a:p>
                <a:endParaRPr lang="es-ES"/>
              </a:p>
            </p:txBody>
          </p:sp>
          <p:sp>
            <p:nvSpPr>
              <p:cNvPr id="13" name="Line 21"/>
              <p:cNvSpPr>
                <a:spLocks noChangeShapeType="1"/>
              </p:cNvSpPr>
              <p:nvPr/>
            </p:nvSpPr>
            <p:spPr bwMode="auto">
              <a:xfrm flipH="1">
                <a:off x="6104" y="5983"/>
                <a:ext cx="0" cy="1567"/>
              </a:xfrm>
              <a:prstGeom prst="line">
                <a:avLst/>
              </a:prstGeom>
              <a:noFill/>
              <a:ln w="19050">
                <a:solidFill>
                  <a:srgbClr val="0000FF"/>
                </a:solidFill>
                <a:round/>
                <a:headEnd type="triangle" w="med" len="med"/>
                <a:tailEnd type="triangle" w="med" len="med"/>
              </a:ln>
            </p:spPr>
            <p:txBody>
              <a:bodyPr/>
              <a:lstStyle/>
              <a:p>
                <a:endParaRPr lang="es-ES"/>
              </a:p>
            </p:txBody>
          </p:sp>
          <p:sp>
            <p:nvSpPr>
              <p:cNvPr id="14" name="Line 22"/>
              <p:cNvSpPr>
                <a:spLocks noChangeShapeType="1"/>
              </p:cNvSpPr>
              <p:nvPr/>
            </p:nvSpPr>
            <p:spPr bwMode="auto">
              <a:xfrm>
                <a:off x="6105" y="4485"/>
                <a:ext cx="1" cy="1508"/>
              </a:xfrm>
              <a:prstGeom prst="line">
                <a:avLst/>
              </a:prstGeom>
              <a:noFill/>
              <a:ln w="19050">
                <a:solidFill>
                  <a:srgbClr val="0000FF"/>
                </a:solidFill>
                <a:round/>
                <a:headEnd type="triangle" w="med" len="med"/>
                <a:tailEnd type="triangle" w="med" len="med"/>
              </a:ln>
            </p:spPr>
            <p:txBody>
              <a:bodyPr/>
              <a:lstStyle/>
              <a:p>
                <a:endParaRPr lang="es-ES"/>
              </a:p>
            </p:txBody>
          </p:sp>
        </p:grpSp>
        <p:sp>
          <p:nvSpPr>
            <p:cNvPr id="6" name="Text Box 23"/>
            <p:cNvSpPr txBox="1">
              <a:spLocks noChangeArrowheads="1"/>
            </p:cNvSpPr>
            <p:nvPr/>
          </p:nvSpPr>
          <p:spPr bwMode="auto">
            <a:xfrm>
              <a:off x="3720" y="5720"/>
              <a:ext cx="500" cy="350"/>
            </a:xfrm>
            <a:prstGeom prst="rect">
              <a:avLst/>
            </a:prstGeom>
            <a:solidFill>
              <a:srgbClr val="FFFFFF"/>
            </a:solidFill>
            <a:ln w="9525">
              <a:noFill/>
              <a:miter lim="800000"/>
              <a:headEnd/>
              <a:tailEnd/>
            </a:ln>
          </p:spPr>
          <p:txBody>
            <a:bodyPr lIns="18000" tIns="10800" rIns="18000" bIns="10800"/>
            <a:lstStyle/>
            <a:p>
              <a:pPr algn="ctr">
                <a:spcAft>
                  <a:spcPts val="1000"/>
                </a:spcAft>
              </a:pPr>
              <a:r>
                <a:rPr lang="en-US" altLang="zh-CN" sz="2000" b="1" dirty="0"/>
                <a:t>V</a:t>
              </a:r>
              <a:r>
                <a:rPr lang="en-US" altLang="zh-CN" sz="2000" b="1" baseline="-25000" dirty="0"/>
                <a:t>S</a:t>
              </a:r>
              <a:endParaRPr lang="en-US" sz="3600" dirty="0"/>
            </a:p>
          </p:txBody>
        </p:sp>
        <p:sp>
          <p:nvSpPr>
            <p:cNvPr id="7" name="Text Box 24"/>
            <p:cNvSpPr txBox="1">
              <a:spLocks noChangeArrowheads="1"/>
            </p:cNvSpPr>
            <p:nvPr/>
          </p:nvSpPr>
          <p:spPr bwMode="auto">
            <a:xfrm>
              <a:off x="5730" y="6580"/>
              <a:ext cx="500" cy="350"/>
            </a:xfrm>
            <a:prstGeom prst="rect">
              <a:avLst/>
            </a:prstGeom>
            <a:solidFill>
              <a:srgbClr val="FFFFFF"/>
            </a:solidFill>
            <a:ln w="9525">
              <a:noFill/>
              <a:miter lim="800000"/>
              <a:headEnd/>
              <a:tailEnd/>
            </a:ln>
          </p:spPr>
          <p:txBody>
            <a:bodyPr lIns="18000" tIns="10800" rIns="18000" bIns="10800"/>
            <a:lstStyle/>
            <a:p>
              <a:pPr algn="ctr">
                <a:spcAft>
                  <a:spcPts val="1000"/>
                </a:spcAft>
              </a:pPr>
              <a:r>
                <a:rPr lang="en-US" altLang="zh-CN" sz="1600" b="1" dirty="0"/>
                <a:t>V</a:t>
              </a:r>
              <a:r>
                <a:rPr lang="en-US" altLang="zh-CN" sz="1600" b="1" baseline="-25000" dirty="0"/>
                <a:t>1</a:t>
              </a:r>
              <a:endParaRPr lang="en-US" sz="2800" dirty="0"/>
            </a:p>
          </p:txBody>
        </p:sp>
        <p:sp>
          <p:nvSpPr>
            <p:cNvPr id="8" name="Text Box 25"/>
            <p:cNvSpPr txBox="1">
              <a:spLocks noChangeArrowheads="1"/>
            </p:cNvSpPr>
            <p:nvPr/>
          </p:nvSpPr>
          <p:spPr bwMode="auto">
            <a:xfrm>
              <a:off x="5770" y="5040"/>
              <a:ext cx="500" cy="350"/>
            </a:xfrm>
            <a:prstGeom prst="rect">
              <a:avLst/>
            </a:prstGeom>
            <a:solidFill>
              <a:srgbClr val="FFFFFF"/>
            </a:solidFill>
            <a:ln w="9525">
              <a:noFill/>
              <a:miter lim="800000"/>
              <a:headEnd/>
              <a:tailEnd/>
            </a:ln>
          </p:spPr>
          <p:txBody>
            <a:bodyPr lIns="18000" tIns="10800" rIns="18000" bIns="10800"/>
            <a:lstStyle/>
            <a:p>
              <a:pPr algn="ctr">
                <a:spcAft>
                  <a:spcPts val="1000"/>
                </a:spcAft>
              </a:pPr>
              <a:r>
                <a:rPr lang="en-US" altLang="zh-CN" sz="1600" b="1"/>
                <a:t>V</a:t>
              </a:r>
              <a:r>
                <a:rPr lang="en-US" altLang="zh-CN" sz="1600" b="1" baseline="-25000"/>
                <a:t>2</a:t>
              </a:r>
              <a:endParaRPr lang="en-US" sz="2800"/>
            </a:p>
          </p:txBody>
        </p:sp>
        <p:sp>
          <p:nvSpPr>
            <p:cNvPr id="9" name="Text Box 26"/>
            <p:cNvSpPr txBox="1">
              <a:spLocks noChangeArrowheads="1"/>
            </p:cNvSpPr>
            <p:nvPr/>
          </p:nvSpPr>
          <p:spPr bwMode="auto">
            <a:xfrm>
              <a:off x="4760" y="5060"/>
              <a:ext cx="500" cy="350"/>
            </a:xfrm>
            <a:prstGeom prst="rect">
              <a:avLst/>
            </a:prstGeom>
            <a:noFill/>
            <a:ln w="9525">
              <a:noFill/>
              <a:miter lim="800000"/>
              <a:headEnd/>
              <a:tailEnd/>
            </a:ln>
          </p:spPr>
          <p:txBody>
            <a:bodyPr lIns="18000" tIns="10800" rIns="18000" bIns="10800"/>
            <a:lstStyle/>
            <a:p>
              <a:pPr algn="ctr">
                <a:spcAft>
                  <a:spcPts val="1000"/>
                </a:spcAft>
              </a:pPr>
              <a:r>
                <a:rPr lang="en-US" altLang="zh-CN" sz="1100" b="1"/>
                <a:t>R</a:t>
              </a:r>
              <a:r>
                <a:rPr lang="en-US" altLang="zh-CN" sz="1100" b="1" baseline="-25000"/>
                <a:t>2</a:t>
              </a:r>
              <a:endParaRPr lang="en-US"/>
            </a:p>
          </p:txBody>
        </p:sp>
        <p:sp>
          <p:nvSpPr>
            <p:cNvPr id="10" name="Text Box 27"/>
            <p:cNvSpPr txBox="1">
              <a:spLocks noChangeArrowheads="1"/>
            </p:cNvSpPr>
            <p:nvPr/>
          </p:nvSpPr>
          <p:spPr bwMode="auto">
            <a:xfrm>
              <a:off x="4760" y="6480"/>
              <a:ext cx="500" cy="350"/>
            </a:xfrm>
            <a:prstGeom prst="rect">
              <a:avLst/>
            </a:prstGeom>
            <a:noFill/>
            <a:ln w="9525">
              <a:noFill/>
              <a:miter lim="800000"/>
              <a:headEnd/>
              <a:tailEnd/>
            </a:ln>
          </p:spPr>
          <p:txBody>
            <a:bodyPr lIns="18000" tIns="10800" rIns="18000" bIns="10800"/>
            <a:lstStyle/>
            <a:p>
              <a:pPr algn="ctr">
                <a:spcAft>
                  <a:spcPts val="1000"/>
                </a:spcAft>
              </a:pPr>
              <a:r>
                <a:rPr lang="en-US" altLang="zh-CN" sz="1100" b="1"/>
                <a:t>R</a:t>
              </a:r>
              <a:r>
                <a:rPr lang="en-US" altLang="zh-CN" sz="1100" b="1" baseline="-25000"/>
                <a:t>1</a:t>
              </a:r>
              <a:endParaRPr lang="en-US"/>
            </a:p>
          </p:txBody>
        </p:sp>
      </p:gr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p:txBody>
          <a:bodyPr wrap="square" numCol="1" anchorCtr="0" compatLnSpc="1">
            <a:prstTxWarp prst="textNoShape">
              <a:avLst/>
            </a:prstTxWarp>
          </a:bodyPr>
          <a:lstStyle/>
          <a:p>
            <a:r>
              <a:rPr lang="en-US" smtClean="0"/>
              <a:t>Using a Rheostat</a:t>
            </a:r>
          </a:p>
        </p:txBody>
      </p:sp>
      <p:sp>
        <p:nvSpPr>
          <p:cNvPr id="3" name="Content Placeholder 2"/>
          <p:cNvSpPr>
            <a:spLocks noGrp="1"/>
          </p:cNvSpPr>
          <p:nvPr>
            <p:ph idx="1"/>
          </p:nvPr>
        </p:nvSpPr>
        <p:spPr>
          <a:xfrm>
            <a:off x="457200" y="1600200"/>
            <a:ext cx="3581400" cy="4876800"/>
          </a:xfrm>
        </p:spPr>
        <p:txBody>
          <a:bodyPr wrap="square" numCol="1" anchor="t" anchorCtr="0" compatLnSpc="1">
            <a:prstTxWarp prst="textNoShape">
              <a:avLst/>
            </a:prstTxWarp>
          </a:bodyPr>
          <a:lstStyle/>
          <a:p>
            <a:pPr>
              <a:lnSpc>
                <a:spcPct val="80000"/>
              </a:lnSpc>
            </a:pPr>
            <a:r>
              <a:rPr lang="en-GB" sz="2400" dirty="0" smtClean="0"/>
              <a:t>This can, of course be done continuously using a rheostat or potentiometer </a:t>
            </a:r>
            <a:endParaRPr lang="en-US" sz="2400" dirty="0" smtClean="0"/>
          </a:p>
          <a:p>
            <a:pPr>
              <a:lnSpc>
                <a:spcPct val="80000"/>
              </a:lnSpc>
            </a:pPr>
            <a:r>
              <a:rPr lang="en-GB" sz="2400" dirty="0" smtClean="0"/>
              <a:t>Observe a variety of these </a:t>
            </a:r>
          </a:p>
          <a:p>
            <a:pPr>
              <a:lnSpc>
                <a:spcPct val="80000"/>
              </a:lnSpc>
            </a:pPr>
            <a:r>
              <a:rPr lang="en-GB" sz="2400" dirty="0" smtClean="0"/>
              <a:t>Rotary potentiometers are used as volume controls in hi-fi systems.</a:t>
            </a:r>
            <a:endParaRPr lang="en-US" sz="2400" dirty="0" smtClean="0"/>
          </a:p>
          <a:p>
            <a:pPr>
              <a:lnSpc>
                <a:spcPct val="80000"/>
              </a:lnSpc>
            </a:pPr>
            <a:endParaRPr lang="en-US" sz="2200" dirty="0" smtClean="0"/>
          </a:p>
        </p:txBody>
      </p:sp>
      <p:sp>
        <p:nvSpPr>
          <p:cNvPr id="23" name="Rectangle 22"/>
          <p:cNvSpPr/>
          <p:nvPr/>
        </p:nvSpPr>
        <p:spPr>
          <a:xfrm>
            <a:off x="4114800" y="1600200"/>
            <a:ext cx="4800600" cy="487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S">
              <a:solidFill>
                <a:srgbClr val="FFFFFF"/>
              </a:solidFill>
            </a:endParaRPr>
          </a:p>
        </p:txBody>
      </p:sp>
      <p:grpSp>
        <p:nvGrpSpPr>
          <p:cNvPr id="13317" name="Group 19"/>
          <p:cNvGrpSpPr>
            <a:grpSpLocks/>
          </p:cNvGrpSpPr>
          <p:nvPr/>
        </p:nvGrpSpPr>
        <p:grpSpPr bwMode="auto">
          <a:xfrm>
            <a:off x="4724400" y="1905000"/>
            <a:ext cx="3352800" cy="3429000"/>
            <a:chOff x="6100" y="2955"/>
            <a:chExt cx="3380" cy="3195"/>
          </a:xfrm>
        </p:grpSpPr>
        <p:grpSp>
          <p:nvGrpSpPr>
            <p:cNvPr id="13318" name="Group 20"/>
            <p:cNvGrpSpPr>
              <a:grpSpLocks/>
            </p:cNvGrpSpPr>
            <p:nvPr/>
          </p:nvGrpSpPr>
          <p:grpSpPr bwMode="auto">
            <a:xfrm>
              <a:off x="6225" y="2955"/>
              <a:ext cx="2940" cy="3195"/>
              <a:chOff x="6225" y="2955"/>
              <a:chExt cx="2940" cy="3195"/>
            </a:xfrm>
          </p:grpSpPr>
          <p:grpSp>
            <p:nvGrpSpPr>
              <p:cNvPr id="13321" name="Group 21"/>
              <p:cNvGrpSpPr>
                <a:grpSpLocks/>
              </p:cNvGrpSpPr>
              <p:nvPr/>
            </p:nvGrpSpPr>
            <p:grpSpPr bwMode="auto">
              <a:xfrm>
                <a:off x="6225" y="2955"/>
                <a:ext cx="2940" cy="3195"/>
                <a:chOff x="6225" y="2955"/>
                <a:chExt cx="2940" cy="3195"/>
              </a:xfrm>
            </p:grpSpPr>
            <p:grpSp>
              <p:nvGrpSpPr>
                <p:cNvPr id="13324" name="Group 22"/>
                <p:cNvGrpSpPr>
                  <a:grpSpLocks/>
                </p:cNvGrpSpPr>
                <p:nvPr/>
              </p:nvGrpSpPr>
              <p:grpSpPr bwMode="auto">
                <a:xfrm>
                  <a:off x="6300" y="3045"/>
                  <a:ext cx="2775" cy="3045"/>
                  <a:chOff x="5595" y="1785"/>
                  <a:chExt cx="2775" cy="3045"/>
                </a:xfrm>
              </p:grpSpPr>
              <p:sp>
                <p:nvSpPr>
                  <p:cNvPr id="13331" name="Freeform 23"/>
                  <p:cNvSpPr>
                    <a:spLocks/>
                  </p:cNvSpPr>
                  <p:nvPr/>
                </p:nvSpPr>
                <p:spPr bwMode="auto">
                  <a:xfrm>
                    <a:off x="5595" y="1785"/>
                    <a:ext cx="1680" cy="3045"/>
                  </a:xfrm>
                  <a:custGeom>
                    <a:avLst/>
                    <a:gdLst>
                      <a:gd name="T0" fmla="*/ 0 w 1680"/>
                      <a:gd name="T1" fmla="*/ 0 h 3045"/>
                      <a:gd name="T2" fmla="*/ 1680 w 1680"/>
                      <a:gd name="T3" fmla="*/ 0 h 3045"/>
                      <a:gd name="T4" fmla="*/ 1680 w 1680"/>
                      <a:gd name="T5" fmla="*/ 3045 h 3045"/>
                      <a:gd name="T6" fmla="*/ 0 60000 65536"/>
                      <a:gd name="T7" fmla="*/ 0 60000 65536"/>
                      <a:gd name="T8" fmla="*/ 0 60000 65536"/>
                      <a:gd name="T9" fmla="*/ 0 w 1680"/>
                      <a:gd name="T10" fmla="*/ 0 h 3045"/>
                      <a:gd name="T11" fmla="*/ 1680 w 1680"/>
                      <a:gd name="T12" fmla="*/ 3045 h 3045"/>
                    </a:gdLst>
                    <a:ahLst/>
                    <a:cxnLst>
                      <a:cxn ang="T6">
                        <a:pos x="T0" y="T1"/>
                      </a:cxn>
                      <a:cxn ang="T7">
                        <a:pos x="T2" y="T3"/>
                      </a:cxn>
                      <a:cxn ang="T8">
                        <a:pos x="T4" y="T5"/>
                      </a:cxn>
                    </a:cxnLst>
                    <a:rect l="T9" t="T10" r="T11" b="T12"/>
                    <a:pathLst>
                      <a:path w="1680" h="3045">
                        <a:moveTo>
                          <a:pt x="0" y="0"/>
                        </a:moveTo>
                        <a:lnTo>
                          <a:pt x="1680" y="0"/>
                        </a:lnTo>
                        <a:lnTo>
                          <a:pt x="1680" y="3045"/>
                        </a:lnTo>
                      </a:path>
                    </a:pathLst>
                  </a:custGeom>
                  <a:noFill/>
                  <a:ln w="19050">
                    <a:solidFill>
                      <a:srgbClr val="000000"/>
                    </a:solidFill>
                    <a:round/>
                    <a:headEnd/>
                    <a:tailEnd/>
                  </a:ln>
                </p:spPr>
                <p:txBody>
                  <a:bodyPr/>
                  <a:lstStyle/>
                  <a:p>
                    <a:endParaRPr lang="es-ES"/>
                  </a:p>
                </p:txBody>
              </p:sp>
              <p:sp>
                <p:nvSpPr>
                  <p:cNvPr id="13332" name="Line 24"/>
                  <p:cNvSpPr>
                    <a:spLocks noChangeShapeType="1"/>
                  </p:cNvSpPr>
                  <p:nvPr/>
                </p:nvSpPr>
                <p:spPr bwMode="auto">
                  <a:xfrm>
                    <a:off x="5640" y="4815"/>
                    <a:ext cx="2730" cy="1"/>
                  </a:xfrm>
                  <a:prstGeom prst="line">
                    <a:avLst/>
                  </a:prstGeom>
                  <a:noFill/>
                  <a:ln w="19050">
                    <a:solidFill>
                      <a:srgbClr val="000000"/>
                    </a:solidFill>
                    <a:round/>
                    <a:headEnd/>
                    <a:tailEnd/>
                  </a:ln>
                </p:spPr>
                <p:txBody>
                  <a:bodyPr/>
                  <a:lstStyle/>
                  <a:p>
                    <a:endParaRPr lang="es-ES"/>
                  </a:p>
                </p:txBody>
              </p:sp>
              <p:sp>
                <p:nvSpPr>
                  <p:cNvPr id="13333" name="Rectangle 25"/>
                  <p:cNvSpPr>
                    <a:spLocks noChangeArrowheads="1"/>
                  </p:cNvSpPr>
                  <p:nvPr/>
                </p:nvSpPr>
                <p:spPr bwMode="auto">
                  <a:xfrm>
                    <a:off x="7110" y="2685"/>
                    <a:ext cx="315" cy="1200"/>
                  </a:xfrm>
                  <a:prstGeom prst="rect">
                    <a:avLst/>
                  </a:prstGeom>
                  <a:solidFill>
                    <a:srgbClr val="FFFFFF"/>
                  </a:solidFill>
                  <a:ln w="19050">
                    <a:solidFill>
                      <a:srgbClr val="000000"/>
                    </a:solidFill>
                    <a:miter lim="800000"/>
                    <a:headEnd/>
                    <a:tailEnd/>
                  </a:ln>
                </p:spPr>
                <p:txBody>
                  <a:bodyPr/>
                  <a:lstStyle/>
                  <a:p>
                    <a:endParaRPr lang="es-ES"/>
                  </a:p>
                </p:txBody>
              </p:sp>
            </p:grpSp>
            <p:sp>
              <p:nvSpPr>
                <p:cNvPr id="13325" name="Oval 26"/>
                <p:cNvSpPr>
                  <a:spLocks noChangeArrowheads="1"/>
                </p:cNvSpPr>
                <p:nvPr/>
              </p:nvSpPr>
              <p:spPr bwMode="auto">
                <a:xfrm>
                  <a:off x="7905" y="6000"/>
                  <a:ext cx="113" cy="113"/>
                </a:xfrm>
                <a:prstGeom prst="ellipse">
                  <a:avLst/>
                </a:prstGeom>
                <a:solidFill>
                  <a:srgbClr val="000000"/>
                </a:solidFill>
                <a:ln w="9525">
                  <a:solidFill>
                    <a:srgbClr val="000000"/>
                  </a:solidFill>
                  <a:round/>
                  <a:headEnd/>
                  <a:tailEnd/>
                </a:ln>
              </p:spPr>
              <p:txBody>
                <a:bodyPr/>
                <a:lstStyle/>
                <a:p>
                  <a:endParaRPr lang="es-ES"/>
                </a:p>
              </p:txBody>
            </p:sp>
            <p:sp>
              <p:nvSpPr>
                <p:cNvPr id="13326" name="Oval 27"/>
                <p:cNvSpPr>
                  <a:spLocks noChangeArrowheads="1"/>
                </p:cNvSpPr>
                <p:nvPr/>
              </p:nvSpPr>
              <p:spPr bwMode="auto">
                <a:xfrm>
                  <a:off x="6225" y="2955"/>
                  <a:ext cx="165" cy="165"/>
                </a:xfrm>
                <a:prstGeom prst="ellipse">
                  <a:avLst/>
                </a:prstGeom>
                <a:solidFill>
                  <a:srgbClr val="FFFFFF"/>
                </a:solidFill>
                <a:ln w="19050">
                  <a:solidFill>
                    <a:srgbClr val="000000"/>
                  </a:solidFill>
                  <a:round/>
                  <a:headEnd/>
                  <a:tailEnd/>
                </a:ln>
              </p:spPr>
              <p:txBody>
                <a:bodyPr/>
                <a:lstStyle/>
                <a:p>
                  <a:endParaRPr lang="es-ES"/>
                </a:p>
              </p:txBody>
            </p:sp>
            <p:sp>
              <p:nvSpPr>
                <p:cNvPr id="13327" name="Oval 28"/>
                <p:cNvSpPr>
                  <a:spLocks noChangeArrowheads="1"/>
                </p:cNvSpPr>
                <p:nvPr/>
              </p:nvSpPr>
              <p:spPr bwMode="auto">
                <a:xfrm>
                  <a:off x="8995" y="5985"/>
                  <a:ext cx="165" cy="165"/>
                </a:xfrm>
                <a:prstGeom prst="ellipse">
                  <a:avLst/>
                </a:prstGeom>
                <a:solidFill>
                  <a:srgbClr val="FFFFFF"/>
                </a:solidFill>
                <a:ln w="19050">
                  <a:solidFill>
                    <a:srgbClr val="000000"/>
                  </a:solidFill>
                  <a:round/>
                  <a:headEnd/>
                  <a:tailEnd/>
                </a:ln>
              </p:spPr>
              <p:txBody>
                <a:bodyPr/>
                <a:lstStyle/>
                <a:p>
                  <a:endParaRPr lang="es-ES"/>
                </a:p>
              </p:txBody>
            </p:sp>
            <p:sp>
              <p:nvSpPr>
                <p:cNvPr id="13328" name="Oval 29"/>
                <p:cNvSpPr>
                  <a:spLocks noChangeArrowheads="1"/>
                </p:cNvSpPr>
                <p:nvPr/>
              </p:nvSpPr>
              <p:spPr bwMode="auto">
                <a:xfrm>
                  <a:off x="6238" y="5985"/>
                  <a:ext cx="165" cy="165"/>
                </a:xfrm>
                <a:prstGeom prst="ellipse">
                  <a:avLst/>
                </a:prstGeom>
                <a:solidFill>
                  <a:srgbClr val="FFFFFF"/>
                </a:solidFill>
                <a:ln w="19050">
                  <a:solidFill>
                    <a:srgbClr val="000000"/>
                  </a:solidFill>
                  <a:round/>
                  <a:headEnd/>
                  <a:tailEnd/>
                </a:ln>
              </p:spPr>
              <p:txBody>
                <a:bodyPr/>
                <a:lstStyle/>
                <a:p>
                  <a:endParaRPr lang="es-ES"/>
                </a:p>
              </p:txBody>
            </p:sp>
            <p:sp>
              <p:nvSpPr>
                <p:cNvPr id="13329" name="Oval 30"/>
                <p:cNvSpPr>
                  <a:spLocks noChangeArrowheads="1"/>
                </p:cNvSpPr>
                <p:nvPr/>
              </p:nvSpPr>
              <p:spPr bwMode="auto">
                <a:xfrm>
                  <a:off x="9000" y="4410"/>
                  <a:ext cx="165" cy="165"/>
                </a:xfrm>
                <a:prstGeom prst="ellipse">
                  <a:avLst/>
                </a:prstGeom>
                <a:solidFill>
                  <a:srgbClr val="FFFFFF"/>
                </a:solidFill>
                <a:ln w="19050">
                  <a:solidFill>
                    <a:srgbClr val="000000"/>
                  </a:solidFill>
                  <a:round/>
                  <a:headEnd/>
                  <a:tailEnd/>
                </a:ln>
              </p:spPr>
              <p:txBody>
                <a:bodyPr/>
                <a:lstStyle/>
                <a:p>
                  <a:endParaRPr lang="es-ES"/>
                </a:p>
              </p:txBody>
            </p:sp>
            <p:sp>
              <p:nvSpPr>
                <p:cNvPr id="13330" name="Line 31"/>
                <p:cNvSpPr>
                  <a:spLocks noChangeShapeType="1"/>
                </p:cNvSpPr>
                <p:nvPr/>
              </p:nvSpPr>
              <p:spPr bwMode="auto">
                <a:xfrm flipH="1">
                  <a:off x="8115" y="4500"/>
                  <a:ext cx="900" cy="0"/>
                </a:xfrm>
                <a:prstGeom prst="line">
                  <a:avLst/>
                </a:prstGeom>
                <a:noFill/>
                <a:ln w="19050">
                  <a:solidFill>
                    <a:srgbClr val="000000"/>
                  </a:solidFill>
                  <a:round/>
                  <a:headEnd/>
                  <a:tailEnd type="triangle" w="med" len="med"/>
                </a:ln>
              </p:spPr>
              <p:txBody>
                <a:bodyPr/>
                <a:lstStyle/>
                <a:p>
                  <a:endParaRPr lang="es-ES"/>
                </a:p>
              </p:txBody>
            </p:sp>
          </p:grpSp>
          <p:sp>
            <p:nvSpPr>
              <p:cNvPr id="13322" name="Line 32"/>
              <p:cNvSpPr>
                <a:spLocks noChangeShapeType="1"/>
              </p:cNvSpPr>
              <p:nvPr/>
            </p:nvSpPr>
            <p:spPr bwMode="auto">
              <a:xfrm>
                <a:off x="6300" y="3030"/>
                <a:ext cx="0" cy="3030"/>
              </a:xfrm>
              <a:prstGeom prst="line">
                <a:avLst/>
              </a:prstGeom>
              <a:noFill/>
              <a:ln w="19050">
                <a:solidFill>
                  <a:srgbClr val="0000FF"/>
                </a:solidFill>
                <a:round/>
                <a:headEnd type="triangle" w="med" len="med"/>
                <a:tailEnd type="triangle" w="med" len="med"/>
              </a:ln>
            </p:spPr>
            <p:txBody>
              <a:bodyPr/>
              <a:lstStyle/>
              <a:p>
                <a:endParaRPr lang="es-ES"/>
              </a:p>
            </p:txBody>
          </p:sp>
          <p:sp>
            <p:nvSpPr>
              <p:cNvPr id="13323" name="Line 33"/>
              <p:cNvSpPr>
                <a:spLocks noChangeShapeType="1"/>
              </p:cNvSpPr>
              <p:nvPr/>
            </p:nvSpPr>
            <p:spPr bwMode="auto">
              <a:xfrm>
                <a:off x="9090" y="4500"/>
                <a:ext cx="0" cy="1590"/>
              </a:xfrm>
              <a:prstGeom prst="line">
                <a:avLst/>
              </a:prstGeom>
              <a:noFill/>
              <a:ln w="19050">
                <a:solidFill>
                  <a:srgbClr val="0000FF"/>
                </a:solidFill>
                <a:round/>
                <a:headEnd type="triangle" w="med" len="med"/>
                <a:tailEnd type="triangle" w="med" len="med"/>
              </a:ln>
            </p:spPr>
            <p:txBody>
              <a:bodyPr/>
              <a:lstStyle/>
              <a:p>
                <a:endParaRPr lang="es-ES"/>
              </a:p>
            </p:txBody>
          </p:sp>
        </p:grpSp>
        <p:sp>
          <p:nvSpPr>
            <p:cNvPr id="13319" name="Text Box 34"/>
            <p:cNvSpPr txBox="1">
              <a:spLocks noChangeArrowheads="1"/>
            </p:cNvSpPr>
            <p:nvPr/>
          </p:nvSpPr>
          <p:spPr bwMode="auto">
            <a:xfrm>
              <a:off x="6100" y="4360"/>
              <a:ext cx="630" cy="350"/>
            </a:xfrm>
            <a:prstGeom prst="rect">
              <a:avLst/>
            </a:prstGeom>
            <a:solidFill>
              <a:srgbClr val="FFFFFF"/>
            </a:solidFill>
            <a:ln w="9525">
              <a:noFill/>
              <a:miter lim="800000"/>
              <a:headEnd/>
              <a:tailEnd/>
            </a:ln>
          </p:spPr>
          <p:txBody>
            <a:bodyPr lIns="18000" tIns="10800" rIns="18000" bIns="10800"/>
            <a:lstStyle/>
            <a:p>
              <a:pPr>
                <a:spcAft>
                  <a:spcPts val="1000"/>
                </a:spcAft>
              </a:pPr>
              <a:r>
                <a:rPr lang="en-US" altLang="zh-CN" sz="2000"/>
                <a:t>V</a:t>
              </a:r>
              <a:r>
                <a:rPr lang="en-US" altLang="zh-CN" sz="2000" baseline="-25000"/>
                <a:t>IN</a:t>
              </a:r>
              <a:endParaRPr lang="en-US" sz="3600"/>
            </a:p>
          </p:txBody>
        </p:sp>
        <p:sp>
          <p:nvSpPr>
            <p:cNvPr id="13320" name="Text Box 35"/>
            <p:cNvSpPr txBox="1">
              <a:spLocks noChangeArrowheads="1"/>
            </p:cNvSpPr>
            <p:nvPr/>
          </p:nvSpPr>
          <p:spPr bwMode="auto">
            <a:xfrm>
              <a:off x="8850" y="5070"/>
              <a:ext cx="630" cy="350"/>
            </a:xfrm>
            <a:prstGeom prst="rect">
              <a:avLst/>
            </a:prstGeom>
            <a:solidFill>
              <a:srgbClr val="FFFFFF"/>
            </a:solidFill>
            <a:ln w="9525">
              <a:noFill/>
              <a:miter lim="800000"/>
              <a:headEnd/>
              <a:tailEnd/>
            </a:ln>
          </p:spPr>
          <p:txBody>
            <a:bodyPr lIns="18000" tIns="10800" rIns="18000" bIns="10800"/>
            <a:lstStyle/>
            <a:p>
              <a:pPr>
                <a:spcAft>
                  <a:spcPts val="1000"/>
                </a:spcAft>
              </a:pPr>
              <a:r>
                <a:rPr lang="en-US" altLang="zh-CN" sz="2000"/>
                <a:t>V</a:t>
              </a:r>
              <a:r>
                <a:rPr lang="en-US" altLang="zh-CN" sz="2000" baseline="-25000"/>
                <a:t>OUT</a:t>
              </a:r>
              <a:endParaRPr lang="en-US" sz="3600"/>
            </a:p>
          </p:txBody>
        </p:sp>
      </p:gr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p:txBody>
          <a:bodyPr wrap="square" numCol="1" anchorCtr="0" compatLnSpc="1">
            <a:prstTxWarp prst="textNoShape">
              <a:avLst/>
            </a:prstTxWarp>
          </a:bodyPr>
          <a:lstStyle/>
          <a:p>
            <a:r>
              <a:rPr lang="en-US" smtClean="0"/>
              <a:t>Using a Rheostat</a:t>
            </a:r>
          </a:p>
        </p:txBody>
      </p:sp>
      <p:sp>
        <p:nvSpPr>
          <p:cNvPr id="3" name="Content Placeholder 2"/>
          <p:cNvSpPr>
            <a:spLocks noGrp="1"/>
          </p:cNvSpPr>
          <p:nvPr>
            <p:ph idx="1"/>
          </p:nvPr>
        </p:nvSpPr>
        <p:spPr>
          <a:xfrm>
            <a:off x="457200" y="1600200"/>
            <a:ext cx="3581400" cy="4876800"/>
          </a:xfrm>
        </p:spPr>
        <p:txBody>
          <a:bodyPr wrap="square" numCol="1" anchor="t" anchorCtr="0" compatLnSpc="1">
            <a:prstTxWarp prst="textNoShape">
              <a:avLst/>
            </a:prstTxWarp>
          </a:bodyPr>
          <a:lstStyle/>
          <a:p>
            <a:pPr lvl="0">
              <a:lnSpc>
                <a:spcPct val="80000"/>
              </a:lnSpc>
            </a:pPr>
            <a:r>
              <a:rPr lang="en-GB" sz="2800" dirty="0" smtClean="0"/>
              <a:t>V</a:t>
            </a:r>
            <a:r>
              <a:rPr lang="en-GB" sz="2800" baseline="-25000" dirty="0" smtClean="0"/>
              <a:t>1</a:t>
            </a:r>
            <a:r>
              <a:rPr lang="en-GB" sz="2800" dirty="0" smtClean="0"/>
              <a:t> = IR</a:t>
            </a:r>
            <a:r>
              <a:rPr lang="en-GB" sz="2800" baseline="-25000" dirty="0" smtClean="0"/>
              <a:t>1</a:t>
            </a:r>
          </a:p>
          <a:p>
            <a:pPr lvl="0">
              <a:lnSpc>
                <a:spcPct val="80000"/>
              </a:lnSpc>
            </a:pPr>
            <a:r>
              <a:rPr lang="en-GB" sz="2800" dirty="0" smtClean="0"/>
              <a:t>V</a:t>
            </a:r>
            <a:r>
              <a:rPr lang="en-GB" sz="2800" baseline="-25000" dirty="0" smtClean="0"/>
              <a:t>s</a:t>
            </a:r>
            <a:r>
              <a:rPr lang="en-GB" sz="2800" dirty="0" smtClean="0"/>
              <a:t>=IR</a:t>
            </a:r>
            <a:r>
              <a:rPr lang="en-GB" sz="2800" baseline="-25000" dirty="0" smtClean="0"/>
              <a:t>1</a:t>
            </a:r>
            <a:r>
              <a:rPr lang="en-GB" sz="2800" dirty="0" smtClean="0"/>
              <a:t>+IR</a:t>
            </a:r>
            <a:r>
              <a:rPr lang="en-GB" sz="2800" baseline="-25000" dirty="0" smtClean="0"/>
              <a:t>2</a:t>
            </a:r>
          </a:p>
          <a:p>
            <a:pPr lvl="0">
              <a:lnSpc>
                <a:spcPct val="80000"/>
              </a:lnSpc>
            </a:pPr>
            <a:r>
              <a:rPr lang="en-GB" sz="2800" dirty="0" smtClean="0"/>
              <a:t>V</a:t>
            </a:r>
            <a:r>
              <a:rPr lang="en-GB" sz="2800" baseline="-25000" dirty="0" smtClean="0"/>
              <a:t>s</a:t>
            </a:r>
            <a:r>
              <a:rPr lang="en-GB" sz="2800" dirty="0" smtClean="0"/>
              <a:t>=I(R</a:t>
            </a:r>
            <a:r>
              <a:rPr lang="en-GB" sz="2800" baseline="-25000" dirty="0" smtClean="0"/>
              <a:t>1</a:t>
            </a:r>
            <a:r>
              <a:rPr lang="en-GB" sz="2800" dirty="0" smtClean="0"/>
              <a:t>+R</a:t>
            </a:r>
            <a:r>
              <a:rPr lang="en-GB" sz="2800" baseline="-25000" dirty="0" smtClean="0"/>
              <a:t>2</a:t>
            </a:r>
            <a:r>
              <a:rPr lang="en-GB" sz="2800" dirty="0" smtClean="0"/>
              <a:t>)</a:t>
            </a:r>
          </a:p>
          <a:p>
            <a:pPr lvl="0">
              <a:lnSpc>
                <a:spcPct val="80000"/>
              </a:lnSpc>
            </a:pPr>
            <a:r>
              <a:rPr lang="en-GB" sz="2800" dirty="0" smtClean="0"/>
              <a:t>V</a:t>
            </a:r>
            <a:r>
              <a:rPr lang="en-GB" sz="2800" baseline="-25000" dirty="0" smtClean="0"/>
              <a:t>1</a:t>
            </a:r>
            <a:r>
              <a:rPr lang="en-GB" sz="2800" dirty="0" smtClean="0"/>
              <a:t>/V</a:t>
            </a:r>
            <a:r>
              <a:rPr lang="en-GB" sz="2800" baseline="-25000" dirty="0" smtClean="0"/>
              <a:t>s</a:t>
            </a:r>
            <a:r>
              <a:rPr lang="en-GB" sz="2800" dirty="0" smtClean="0"/>
              <a:t>= IR</a:t>
            </a:r>
            <a:r>
              <a:rPr lang="en-GB" sz="2800" baseline="-25000" dirty="0" smtClean="0"/>
              <a:t>1  </a:t>
            </a:r>
            <a:r>
              <a:rPr lang="en-GB" sz="2800" dirty="0" smtClean="0"/>
              <a:t>/I(R</a:t>
            </a:r>
            <a:r>
              <a:rPr lang="en-GB" sz="2800" baseline="-25000" dirty="0" smtClean="0"/>
              <a:t>1</a:t>
            </a:r>
            <a:r>
              <a:rPr lang="en-GB" sz="2800" dirty="0" smtClean="0"/>
              <a:t>+R</a:t>
            </a:r>
            <a:r>
              <a:rPr lang="en-GB" sz="2800" baseline="-25000" dirty="0" smtClean="0"/>
              <a:t>2</a:t>
            </a:r>
            <a:r>
              <a:rPr lang="en-GB" sz="2800" dirty="0" smtClean="0"/>
              <a:t>)</a:t>
            </a:r>
          </a:p>
          <a:p>
            <a:pPr>
              <a:lnSpc>
                <a:spcPct val="80000"/>
              </a:lnSpc>
            </a:pPr>
            <a:r>
              <a:rPr lang="en-GB" sz="2800" dirty="0" smtClean="0"/>
              <a:t>V</a:t>
            </a:r>
            <a:r>
              <a:rPr lang="en-GB" sz="2800" baseline="-25000" dirty="0" smtClean="0"/>
              <a:t>1</a:t>
            </a:r>
            <a:r>
              <a:rPr lang="en-GB" sz="2800" dirty="0" smtClean="0"/>
              <a:t>/V</a:t>
            </a:r>
            <a:r>
              <a:rPr lang="en-GB" sz="2800" baseline="-25000" dirty="0" smtClean="0"/>
              <a:t>s</a:t>
            </a:r>
            <a:r>
              <a:rPr lang="en-GB" sz="2800" dirty="0" smtClean="0"/>
              <a:t>= R</a:t>
            </a:r>
            <a:r>
              <a:rPr lang="en-GB" sz="2800" baseline="-25000" dirty="0" smtClean="0"/>
              <a:t>1  </a:t>
            </a:r>
            <a:r>
              <a:rPr lang="en-GB" sz="2800" dirty="0" smtClean="0"/>
              <a:t>/(R</a:t>
            </a:r>
            <a:r>
              <a:rPr lang="en-GB" sz="2800" baseline="-25000" dirty="0" smtClean="0"/>
              <a:t>1</a:t>
            </a:r>
            <a:r>
              <a:rPr lang="en-GB" sz="2800" dirty="0" smtClean="0"/>
              <a:t>+R</a:t>
            </a:r>
            <a:r>
              <a:rPr lang="en-GB" sz="2800" baseline="-25000" dirty="0" smtClean="0"/>
              <a:t>2</a:t>
            </a:r>
            <a:r>
              <a:rPr lang="en-GB" sz="2800" dirty="0" smtClean="0"/>
              <a:t>)</a:t>
            </a:r>
          </a:p>
          <a:p>
            <a:pPr lvl="0">
              <a:lnSpc>
                <a:spcPct val="80000"/>
              </a:lnSpc>
            </a:pPr>
            <a:r>
              <a:rPr lang="en-GB" sz="2800" dirty="0" smtClean="0"/>
              <a:t>The potential divider equation can be derived by rearranging the ratios to give:</a:t>
            </a:r>
            <a:endParaRPr lang="en-US" sz="2800" dirty="0" smtClean="0"/>
          </a:p>
          <a:p>
            <a:pPr lvl="0">
              <a:lnSpc>
                <a:spcPct val="80000"/>
              </a:lnSpc>
            </a:pPr>
            <a:r>
              <a:rPr lang="en-GB" sz="2800" dirty="0" smtClean="0"/>
              <a:t>V</a:t>
            </a:r>
            <a:r>
              <a:rPr lang="en-GB" sz="2800" baseline="-25000" dirty="0" smtClean="0"/>
              <a:t>1</a:t>
            </a:r>
            <a:r>
              <a:rPr lang="en-GB" sz="2800" dirty="0" smtClean="0"/>
              <a:t> = R</a:t>
            </a:r>
            <a:r>
              <a:rPr lang="en-GB" sz="2800" baseline="-25000" dirty="0" smtClean="0"/>
              <a:t>1 </a:t>
            </a:r>
            <a:r>
              <a:rPr lang="en-GB" sz="2800" dirty="0" smtClean="0"/>
              <a:t>/ (R</a:t>
            </a:r>
            <a:r>
              <a:rPr lang="en-GB" sz="2800" baseline="-25000" dirty="0" smtClean="0"/>
              <a:t>1</a:t>
            </a:r>
            <a:r>
              <a:rPr lang="en-GB" sz="2800" dirty="0" smtClean="0"/>
              <a:t>+R</a:t>
            </a:r>
            <a:r>
              <a:rPr lang="en-GB" sz="2800" baseline="-25000" dirty="0" smtClean="0"/>
              <a:t>2</a:t>
            </a:r>
            <a:r>
              <a:rPr lang="en-GB" sz="2800" dirty="0" smtClean="0"/>
              <a:t>) </a:t>
            </a:r>
            <a:r>
              <a:rPr lang="en-GB" sz="2800" dirty="0" smtClean="0">
                <a:sym typeface="Symbol" pitchFamily="18" charset="2"/>
              </a:rPr>
              <a:t></a:t>
            </a:r>
            <a:r>
              <a:rPr lang="en-GB" sz="2800" dirty="0" smtClean="0"/>
              <a:t> V</a:t>
            </a:r>
            <a:r>
              <a:rPr lang="en-GB" sz="2800" baseline="-25000" dirty="0" smtClean="0"/>
              <a:t>S</a:t>
            </a:r>
            <a:endParaRPr lang="en-US" sz="2800" dirty="0" smtClean="0"/>
          </a:p>
          <a:p>
            <a:pPr>
              <a:lnSpc>
                <a:spcPct val="80000"/>
              </a:lnSpc>
            </a:pPr>
            <a:endParaRPr lang="en-US" sz="2200" dirty="0" smtClean="0"/>
          </a:p>
        </p:txBody>
      </p:sp>
      <p:sp>
        <p:nvSpPr>
          <p:cNvPr id="23" name="Rectangle 22"/>
          <p:cNvSpPr/>
          <p:nvPr/>
        </p:nvSpPr>
        <p:spPr>
          <a:xfrm>
            <a:off x="4114800" y="1600200"/>
            <a:ext cx="4800600" cy="487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S">
              <a:solidFill>
                <a:srgbClr val="FFFFFF"/>
              </a:solidFill>
            </a:endParaRPr>
          </a:p>
        </p:txBody>
      </p:sp>
      <p:grpSp>
        <p:nvGrpSpPr>
          <p:cNvPr id="24" name="Group 2"/>
          <p:cNvGrpSpPr>
            <a:grpSpLocks/>
          </p:cNvGrpSpPr>
          <p:nvPr/>
        </p:nvGrpSpPr>
        <p:grpSpPr bwMode="auto">
          <a:xfrm>
            <a:off x="4495800" y="1828800"/>
            <a:ext cx="3962400" cy="4038600"/>
            <a:chOff x="3383" y="4373"/>
            <a:chExt cx="3345" cy="3255"/>
          </a:xfrm>
        </p:grpSpPr>
        <p:grpSp>
          <p:nvGrpSpPr>
            <p:cNvPr id="25" name="Group 3"/>
            <p:cNvGrpSpPr>
              <a:grpSpLocks/>
            </p:cNvGrpSpPr>
            <p:nvPr/>
          </p:nvGrpSpPr>
          <p:grpSpPr bwMode="auto">
            <a:xfrm>
              <a:off x="3383" y="4373"/>
              <a:ext cx="3345" cy="3255"/>
              <a:chOff x="3510" y="4380"/>
              <a:chExt cx="3345" cy="3255"/>
            </a:xfrm>
          </p:grpSpPr>
          <p:grpSp>
            <p:nvGrpSpPr>
              <p:cNvPr id="31" name="Group 4"/>
              <p:cNvGrpSpPr>
                <a:grpSpLocks/>
              </p:cNvGrpSpPr>
              <p:nvPr/>
            </p:nvGrpSpPr>
            <p:grpSpPr bwMode="auto">
              <a:xfrm>
                <a:off x="3510" y="4380"/>
                <a:ext cx="3345" cy="3255"/>
                <a:chOff x="3480" y="4200"/>
                <a:chExt cx="3345" cy="3255"/>
              </a:xfrm>
            </p:grpSpPr>
            <p:sp>
              <p:nvSpPr>
                <p:cNvPr id="35" name="Line 5"/>
                <p:cNvSpPr>
                  <a:spLocks noChangeShapeType="1"/>
                </p:cNvSpPr>
                <p:nvPr/>
              </p:nvSpPr>
              <p:spPr bwMode="auto">
                <a:xfrm>
                  <a:off x="5100" y="4305"/>
                  <a:ext cx="1" cy="3075"/>
                </a:xfrm>
                <a:prstGeom prst="line">
                  <a:avLst/>
                </a:prstGeom>
                <a:noFill/>
                <a:ln w="19050">
                  <a:solidFill>
                    <a:srgbClr val="000000"/>
                  </a:solidFill>
                  <a:round/>
                  <a:headEnd/>
                  <a:tailEnd/>
                </a:ln>
              </p:spPr>
              <p:txBody>
                <a:bodyPr/>
                <a:lstStyle/>
                <a:p>
                  <a:endParaRPr lang="es-ES"/>
                </a:p>
              </p:txBody>
            </p:sp>
            <p:grpSp>
              <p:nvGrpSpPr>
                <p:cNvPr id="36" name="Group 6"/>
                <p:cNvGrpSpPr>
                  <a:grpSpLocks/>
                </p:cNvGrpSpPr>
                <p:nvPr/>
              </p:nvGrpSpPr>
              <p:grpSpPr bwMode="auto">
                <a:xfrm>
                  <a:off x="3480" y="4200"/>
                  <a:ext cx="3345" cy="3255"/>
                  <a:chOff x="3480" y="4200"/>
                  <a:chExt cx="3345" cy="3255"/>
                </a:xfrm>
              </p:grpSpPr>
              <p:sp>
                <p:nvSpPr>
                  <p:cNvPr id="37" name="Line 7"/>
                  <p:cNvSpPr>
                    <a:spLocks noChangeShapeType="1"/>
                  </p:cNvSpPr>
                  <p:nvPr/>
                </p:nvSpPr>
                <p:spPr bwMode="auto">
                  <a:xfrm>
                    <a:off x="3555" y="4305"/>
                    <a:ext cx="3105" cy="1"/>
                  </a:xfrm>
                  <a:prstGeom prst="line">
                    <a:avLst/>
                  </a:prstGeom>
                  <a:noFill/>
                  <a:ln w="19050">
                    <a:solidFill>
                      <a:srgbClr val="000000"/>
                    </a:solidFill>
                    <a:round/>
                    <a:headEnd/>
                    <a:tailEnd/>
                  </a:ln>
                </p:spPr>
                <p:txBody>
                  <a:bodyPr/>
                  <a:lstStyle/>
                  <a:p>
                    <a:endParaRPr lang="es-ES"/>
                  </a:p>
                </p:txBody>
              </p:sp>
              <p:sp>
                <p:nvSpPr>
                  <p:cNvPr id="38" name="Line 8"/>
                  <p:cNvSpPr>
                    <a:spLocks noChangeShapeType="1"/>
                  </p:cNvSpPr>
                  <p:nvPr/>
                </p:nvSpPr>
                <p:spPr bwMode="auto">
                  <a:xfrm>
                    <a:off x="3570" y="7380"/>
                    <a:ext cx="3105" cy="1"/>
                  </a:xfrm>
                  <a:prstGeom prst="line">
                    <a:avLst/>
                  </a:prstGeom>
                  <a:noFill/>
                  <a:ln w="19050">
                    <a:solidFill>
                      <a:srgbClr val="000000"/>
                    </a:solidFill>
                    <a:round/>
                    <a:headEnd/>
                    <a:tailEnd/>
                  </a:ln>
                </p:spPr>
                <p:txBody>
                  <a:bodyPr/>
                  <a:lstStyle/>
                  <a:p>
                    <a:endParaRPr lang="es-ES"/>
                  </a:p>
                </p:txBody>
              </p:sp>
              <p:sp>
                <p:nvSpPr>
                  <p:cNvPr id="39" name="Rectangle 9"/>
                  <p:cNvSpPr>
                    <a:spLocks noChangeArrowheads="1"/>
                  </p:cNvSpPr>
                  <p:nvPr/>
                </p:nvSpPr>
                <p:spPr bwMode="auto">
                  <a:xfrm>
                    <a:off x="4950" y="4665"/>
                    <a:ext cx="300" cy="855"/>
                  </a:xfrm>
                  <a:prstGeom prst="rect">
                    <a:avLst/>
                  </a:prstGeom>
                  <a:solidFill>
                    <a:srgbClr val="FFFFFF"/>
                  </a:solidFill>
                  <a:ln w="19050">
                    <a:solidFill>
                      <a:srgbClr val="000000"/>
                    </a:solidFill>
                    <a:miter lim="800000"/>
                    <a:headEnd/>
                    <a:tailEnd/>
                  </a:ln>
                </p:spPr>
                <p:txBody>
                  <a:bodyPr/>
                  <a:lstStyle/>
                  <a:p>
                    <a:endParaRPr lang="es-ES"/>
                  </a:p>
                </p:txBody>
              </p:sp>
              <p:sp>
                <p:nvSpPr>
                  <p:cNvPr id="40" name="Rectangle 10"/>
                  <p:cNvSpPr>
                    <a:spLocks noChangeArrowheads="1"/>
                  </p:cNvSpPr>
                  <p:nvPr/>
                </p:nvSpPr>
                <p:spPr bwMode="auto">
                  <a:xfrm>
                    <a:off x="4950" y="6090"/>
                    <a:ext cx="300" cy="855"/>
                  </a:xfrm>
                  <a:prstGeom prst="rect">
                    <a:avLst/>
                  </a:prstGeom>
                  <a:solidFill>
                    <a:srgbClr val="FFFFFF"/>
                  </a:solidFill>
                  <a:ln w="19050">
                    <a:solidFill>
                      <a:srgbClr val="000000"/>
                    </a:solidFill>
                    <a:miter lim="800000"/>
                    <a:headEnd/>
                    <a:tailEnd/>
                  </a:ln>
                </p:spPr>
                <p:txBody>
                  <a:bodyPr/>
                  <a:lstStyle/>
                  <a:p>
                    <a:endParaRPr lang="es-ES"/>
                  </a:p>
                </p:txBody>
              </p:sp>
              <p:sp>
                <p:nvSpPr>
                  <p:cNvPr id="41" name="Line 11"/>
                  <p:cNvSpPr>
                    <a:spLocks noChangeShapeType="1"/>
                  </p:cNvSpPr>
                  <p:nvPr/>
                </p:nvSpPr>
                <p:spPr bwMode="auto">
                  <a:xfrm>
                    <a:off x="5100" y="5805"/>
                    <a:ext cx="1590" cy="1"/>
                  </a:xfrm>
                  <a:prstGeom prst="line">
                    <a:avLst/>
                  </a:prstGeom>
                  <a:noFill/>
                  <a:ln w="19050">
                    <a:solidFill>
                      <a:srgbClr val="000000"/>
                    </a:solidFill>
                    <a:round/>
                    <a:headEnd/>
                    <a:tailEnd/>
                  </a:ln>
                </p:spPr>
                <p:txBody>
                  <a:bodyPr/>
                  <a:lstStyle/>
                  <a:p>
                    <a:endParaRPr lang="es-ES"/>
                  </a:p>
                </p:txBody>
              </p:sp>
              <p:sp>
                <p:nvSpPr>
                  <p:cNvPr id="42" name="Oval 12"/>
                  <p:cNvSpPr>
                    <a:spLocks noChangeArrowheads="1"/>
                  </p:cNvSpPr>
                  <p:nvPr/>
                </p:nvSpPr>
                <p:spPr bwMode="auto">
                  <a:xfrm>
                    <a:off x="6615" y="4200"/>
                    <a:ext cx="195" cy="195"/>
                  </a:xfrm>
                  <a:prstGeom prst="ellipse">
                    <a:avLst/>
                  </a:prstGeom>
                  <a:solidFill>
                    <a:srgbClr val="FFFFFF"/>
                  </a:solidFill>
                  <a:ln w="19050">
                    <a:solidFill>
                      <a:srgbClr val="000000"/>
                    </a:solidFill>
                    <a:round/>
                    <a:headEnd/>
                    <a:tailEnd/>
                  </a:ln>
                </p:spPr>
                <p:txBody>
                  <a:bodyPr/>
                  <a:lstStyle/>
                  <a:p>
                    <a:endParaRPr lang="es-ES"/>
                  </a:p>
                </p:txBody>
              </p:sp>
              <p:sp>
                <p:nvSpPr>
                  <p:cNvPr id="43" name="Oval 13"/>
                  <p:cNvSpPr>
                    <a:spLocks noChangeArrowheads="1"/>
                  </p:cNvSpPr>
                  <p:nvPr/>
                </p:nvSpPr>
                <p:spPr bwMode="auto">
                  <a:xfrm>
                    <a:off x="5040" y="5730"/>
                    <a:ext cx="120" cy="120"/>
                  </a:xfrm>
                  <a:prstGeom prst="ellipse">
                    <a:avLst/>
                  </a:prstGeom>
                  <a:solidFill>
                    <a:srgbClr val="000000"/>
                  </a:solidFill>
                  <a:ln w="19050">
                    <a:solidFill>
                      <a:srgbClr val="000000"/>
                    </a:solidFill>
                    <a:round/>
                    <a:headEnd/>
                    <a:tailEnd/>
                  </a:ln>
                </p:spPr>
                <p:txBody>
                  <a:bodyPr/>
                  <a:lstStyle/>
                  <a:p>
                    <a:endParaRPr lang="es-ES"/>
                  </a:p>
                </p:txBody>
              </p:sp>
              <p:sp>
                <p:nvSpPr>
                  <p:cNvPr id="44" name="Oval 14"/>
                  <p:cNvSpPr>
                    <a:spLocks noChangeArrowheads="1"/>
                  </p:cNvSpPr>
                  <p:nvPr/>
                </p:nvSpPr>
                <p:spPr bwMode="auto">
                  <a:xfrm>
                    <a:off x="6615" y="5700"/>
                    <a:ext cx="195" cy="195"/>
                  </a:xfrm>
                  <a:prstGeom prst="ellipse">
                    <a:avLst/>
                  </a:prstGeom>
                  <a:solidFill>
                    <a:srgbClr val="FFFFFF"/>
                  </a:solidFill>
                  <a:ln w="19050">
                    <a:solidFill>
                      <a:srgbClr val="000000"/>
                    </a:solidFill>
                    <a:round/>
                    <a:headEnd/>
                    <a:tailEnd/>
                  </a:ln>
                </p:spPr>
                <p:txBody>
                  <a:bodyPr/>
                  <a:lstStyle/>
                  <a:p>
                    <a:endParaRPr lang="es-ES"/>
                  </a:p>
                </p:txBody>
              </p:sp>
              <p:sp>
                <p:nvSpPr>
                  <p:cNvPr id="45" name="Oval 15"/>
                  <p:cNvSpPr>
                    <a:spLocks noChangeArrowheads="1"/>
                  </p:cNvSpPr>
                  <p:nvPr/>
                </p:nvSpPr>
                <p:spPr bwMode="auto">
                  <a:xfrm>
                    <a:off x="6630" y="7260"/>
                    <a:ext cx="195" cy="195"/>
                  </a:xfrm>
                  <a:prstGeom prst="ellipse">
                    <a:avLst/>
                  </a:prstGeom>
                  <a:solidFill>
                    <a:srgbClr val="FFFFFF"/>
                  </a:solidFill>
                  <a:ln w="19050">
                    <a:solidFill>
                      <a:srgbClr val="000000"/>
                    </a:solidFill>
                    <a:round/>
                    <a:headEnd/>
                    <a:tailEnd/>
                  </a:ln>
                </p:spPr>
                <p:txBody>
                  <a:bodyPr/>
                  <a:lstStyle/>
                  <a:p>
                    <a:endParaRPr lang="es-ES"/>
                  </a:p>
                </p:txBody>
              </p:sp>
              <p:sp>
                <p:nvSpPr>
                  <p:cNvPr id="46" name="Oval 16"/>
                  <p:cNvSpPr>
                    <a:spLocks noChangeArrowheads="1"/>
                  </p:cNvSpPr>
                  <p:nvPr/>
                </p:nvSpPr>
                <p:spPr bwMode="auto">
                  <a:xfrm>
                    <a:off x="5040" y="4230"/>
                    <a:ext cx="120" cy="120"/>
                  </a:xfrm>
                  <a:prstGeom prst="ellipse">
                    <a:avLst/>
                  </a:prstGeom>
                  <a:solidFill>
                    <a:srgbClr val="000000"/>
                  </a:solidFill>
                  <a:ln w="19050">
                    <a:solidFill>
                      <a:srgbClr val="000000"/>
                    </a:solidFill>
                    <a:round/>
                    <a:headEnd/>
                    <a:tailEnd/>
                  </a:ln>
                </p:spPr>
                <p:txBody>
                  <a:bodyPr/>
                  <a:lstStyle/>
                  <a:p>
                    <a:endParaRPr lang="es-ES"/>
                  </a:p>
                </p:txBody>
              </p:sp>
              <p:sp>
                <p:nvSpPr>
                  <p:cNvPr id="47" name="Oval 17"/>
                  <p:cNvSpPr>
                    <a:spLocks noChangeArrowheads="1"/>
                  </p:cNvSpPr>
                  <p:nvPr/>
                </p:nvSpPr>
                <p:spPr bwMode="auto">
                  <a:xfrm>
                    <a:off x="5040" y="7320"/>
                    <a:ext cx="120" cy="120"/>
                  </a:xfrm>
                  <a:prstGeom prst="ellipse">
                    <a:avLst/>
                  </a:prstGeom>
                  <a:solidFill>
                    <a:srgbClr val="000000"/>
                  </a:solidFill>
                  <a:ln w="19050">
                    <a:solidFill>
                      <a:srgbClr val="000000"/>
                    </a:solidFill>
                    <a:round/>
                    <a:headEnd/>
                    <a:tailEnd/>
                  </a:ln>
                </p:spPr>
                <p:txBody>
                  <a:bodyPr/>
                  <a:lstStyle/>
                  <a:p>
                    <a:endParaRPr lang="es-ES"/>
                  </a:p>
                </p:txBody>
              </p:sp>
              <p:sp>
                <p:nvSpPr>
                  <p:cNvPr id="48" name="Oval 18"/>
                  <p:cNvSpPr>
                    <a:spLocks noChangeArrowheads="1"/>
                  </p:cNvSpPr>
                  <p:nvPr/>
                </p:nvSpPr>
                <p:spPr bwMode="auto">
                  <a:xfrm>
                    <a:off x="3480" y="4200"/>
                    <a:ext cx="195" cy="195"/>
                  </a:xfrm>
                  <a:prstGeom prst="ellipse">
                    <a:avLst/>
                  </a:prstGeom>
                  <a:solidFill>
                    <a:srgbClr val="FFFFFF"/>
                  </a:solidFill>
                  <a:ln w="19050">
                    <a:solidFill>
                      <a:srgbClr val="000000"/>
                    </a:solidFill>
                    <a:round/>
                    <a:headEnd/>
                    <a:tailEnd/>
                  </a:ln>
                </p:spPr>
                <p:txBody>
                  <a:bodyPr/>
                  <a:lstStyle/>
                  <a:p>
                    <a:endParaRPr lang="es-ES"/>
                  </a:p>
                </p:txBody>
              </p:sp>
              <p:sp>
                <p:nvSpPr>
                  <p:cNvPr id="49" name="Oval 19"/>
                  <p:cNvSpPr>
                    <a:spLocks noChangeArrowheads="1"/>
                  </p:cNvSpPr>
                  <p:nvPr/>
                </p:nvSpPr>
                <p:spPr bwMode="auto">
                  <a:xfrm>
                    <a:off x="3495" y="7260"/>
                    <a:ext cx="195" cy="195"/>
                  </a:xfrm>
                  <a:prstGeom prst="ellipse">
                    <a:avLst/>
                  </a:prstGeom>
                  <a:solidFill>
                    <a:srgbClr val="FFFFFF"/>
                  </a:solidFill>
                  <a:ln w="19050">
                    <a:solidFill>
                      <a:srgbClr val="000000"/>
                    </a:solidFill>
                    <a:round/>
                    <a:headEnd/>
                    <a:tailEnd/>
                  </a:ln>
                </p:spPr>
                <p:txBody>
                  <a:bodyPr/>
                  <a:lstStyle/>
                  <a:p>
                    <a:endParaRPr lang="es-ES"/>
                  </a:p>
                </p:txBody>
              </p:sp>
            </p:grpSp>
          </p:grpSp>
          <p:sp>
            <p:nvSpPr>
              <p:cNvPr id="32" name="Line 20"/>
              <p:cNvSpPr>
                <a:spLocks noChangeShapeType="1"/>
              </p:cNvSpPr>
              <p:nvPr/>
            </p:nvSpPr>
            <p:spPr bwMode="auto">
              <a:xfrm flipH="1">
                <a:off x="4095" y="4485"/>
                <a:ext cx="0" cy="3060"/>
              </a:xfrm>
              <a:prstGeom prst="line">
                <a:avLst/>
              </a:prstGeom>
              <a:noFill/>
              <a:ln w="19050">
                <a:solidFill>
                  <a:srgbClr val="0000FF"/>
                </a:solidFill>
                <a:round/>
                <a:headEnd type="triangle" w="med" len="med"/>
                <a:tailEnd type="triangle" w="med" len="med"/>
              </a:ln>
            </p:spPr>
            <p:txBody>
              <a:bodyPr/>
              <a:lstStyle/>
              <a:p>
                <a:endParaRPr lang="es-ES"/>
              </a:p>
            </p:txBody>
          </p:sp>
          <p:sp>
            <p:nvSpPr>
              <p:cNvPr id="33" name="Line 21"/>
              <p:cNvSpPr>
                <a:spLocks noChangeShapeType="1"/>
              </p:cNvSpPr>
              <p:nvPr/>
            </p:nvSpPr>
            <p:spPr bwMode="auto">
              <a:xfrm flipH="1">
                <a:off x="6104" y="5983"/>
                <a:ext cx="0" cy="1567"/>
              </a:xfrm>
              <a:prstGeom prst="line">
                <a:avLst/>
              </a:prstGeom>
              <a:noFill/>
              <a:ln w="19050">
                <a:solidFill>
                  <a:srgbClr val="0000FF"/>
                </a:solidFill>
                <a:round/>
                <a:headEnd type="triangle" w="med" len="med"/>
                <a:tailEnd type="triangle" w="med" len="med"/>
              </a:ln>
            </p:spPr>
            <p:txBody>
              <a:bodyPr/>
              <a:lstStyle/>
              <a:p>
                <a:endParaRPr lang="es-ES"/>
              </a:p>
            </p:txBody>
          </p:sp>
          <p:sp>
            <p:nvSpPr>
              <p:cNvPr id="34" name="Line 22"/>
              <p:cNvSpPr>
                <a:spLocks noChangeShapeType="1"/>
              </p:cNvSpPr>
              <p:nvPr/>
            </p:nvSpPr>
            <p:spPr bwMode="auto">
              <a:xfrm>
                <a:off x="6105" y="4485"/>
                <a:ext cx="1" cy="1508"/>
              </a:xfrm>
              <a:prstGeom prst="line">
                <a:avLst/>
              </a:prstGeom>
              <a:noFill/>
              <a:ln w="19050">
                <a:solidFill>
                  <a:srgbClr val="0000FF"/>
                </a:solidFill>
                <a:round/>
                <a:headEnd type="triangle" w="med" len="med"/>
                <a:tailEnd type="triangle" w="med" len="med"/>
              </a:ln>
            </p:spPr>
            <p:txBody>
              <a:bodyPr/>
              <a:lstStyle/>
              <a:p>
                <a:endParaRPr lang="es-ES"/>
              </a:p>
            </p:txBody>
          </p:sp>
        </p:grpSp>
        <p:sp>
          <p:nvSpPr>
            <p:cNvPr id="26" name="Text Box 23"/>
            <p:cNvSpPr txBox="1">
              <a:spLocks noChangeArrowheads="1"/>
            </p:cNvSpPr>
            <p:nvPr/>
          </p:nvSpPr>
          <p:spPr bwMode="auto">
            <a:xfrm>
              <a:off x="3720" y="5720"/>
              <a:ext cx="500" cy="350"/>
            </a:xfrm>
            <a:prstGeom prst="rect">
              <a:avLst/>
            </a:prstGeom>
            <a:solidFill>
              <a:srgbClr val="FFFFFF"/>
            </a:solidFill>
            <a:ln w="9525">
              <a:noFill/>
              <a:miter lim="800000"/>
              <a:headEnd/>
              <a:tailEnd/>
            </a:ln>
          </p:spPr>
          <p:txBody>
            <a:bodyPr lIns="18000" tIns="10800" rIns="18000" bIns="10800"/>
            <a:lstStyle/>
            <a:p>
              <a:pPr algn="ctr">
                <a:spcAft>
                  <a:spcPts val="1000"/>
                </a:spcAft>
              </a:pPr>
              <a:r>
                <a:rPr lang="en-US" altLang="zh-CN" sz="2000" b="1" dirty="0"/>
                <a:t>V</a:t>
              </a:r>
              <a:r>
                <a:rPr lang="en-US" altLang="zh-CN" sz="2000" b="1" baseline="-25000" dirty="0"/>
                <a:t>S</a:t>
              </a:r>
              <a:endParaRPr lang="en-US" sz="3600" dirty="0"/>
            </a:p>
          </p:txBody>
        </p:sp>
        <p:sp>
          <p:nvSpPr>
            <p:cNvPr id="27" name="Text Box 24"/>
            <p:cNvSpPr txBox="1">
              <a:spLocks noChangeArrowheads="1"/>
            </p:cNvSpPr>
            <p:nvPr/>
          </p:nvSpPr>
          <p:spPr bwMode="auto">
            <a:xfrm>
              <a:off x="5730" y="6580"/>
              <a:ext cx="500" cy="350"/>
            </a:xfrm>
            <a:prstGeom prst="rect">
              <a:avLst/>
            </a:prstGeom>
            <a:solidFill>
              <a:srgbClr val="FFFFFF"/>
            </a:solidFill>
            <a:ln w="9525">
              <a:noFill/>
              <a:miter lim="800000"/>
              <a:headEnd/>
              <a:tailEnd/>
            </a:ln>
          </p:spPr>
          <p:txBody>
            <a:bodyPr lIns="18000" tIns="10800" rIns="18000" bIns="10800"/>
            <a:lstStyle/>
            <a:p>
              <a:pPr algn="ctr">
                <a:spcAft>
                  <a:spcPts val="1000"/>
                </a:spcAft>
              </a:pPr>
              <a:r>
                <a:rPr lang="en-US" altLang="zh-CN" sz="1600" b="1" dirty="0"/>
                <a:t>V</a:t>
              </a:r>
              <a:r>
                <a:rPr lang="en-US" altLang="zh-CN" sz="1600" b="1" baseline="-25000" dirty="0"/>
                <a:t>1</a:t>
              </a:r>
              <a:endParaRPr lang="en-US" sz="2800" dirty="0"/>
            </a:p>
          </p:txBody>
        </p:sp>
        <p:sp>
          <p:nvSpPr>
            <p:cNvPr id="28" name="Text Box 25"/>
            <p:cNvSpPr txBox="1">
              <a:spLocks noChangeArrowheads="1"/>
            </p:cNvSpPr>
            <p:nvPr/>
          </p:nvSpPr>
          <p:spPr bwMode="auto">
            <a:xfrm>
              <a:off x="5770" y="5040"/>
              <a:ext cx="500" cy="350"/>
            </a:xfrm>
            <a:prstGeom prst="rect">
              <a:avLst/>
            </a:prstGeom>
            <a:solidFill>
              <a:srgbClr val="FFFFFF"/>
            </a:solidFill>
            <a:ln w="9525">
              <a:noFill/>
              <a:miter lim="800000"/>
              <a:headEnd/>
              <a:tailEnd/>
            </a:ln>
          </p:spPr>
          <p:txBody>
            <a:bodyPr lIns="18000" tIns="10800" rIns="18000" bIns="10800"/>
            <a:lstStyle/>
            <a:p>
              <a:pPr algn="ctr">
                <a:spcAft>
                  <a:spcPts val="1000"/>
                </a:spcAft>
              </a:pPr>
              <a:r>
                <a:rPr lang="en-US" altLang="zh-CN" sz="1600" b="1"/>
                <a:t>V</a:t>
              </a:r>
              <a:r>
                <a:rPr lang="en-US" altLang="zh-CN" sz="1600" b="1" baseline="-25000"/>
                <a:t>2</a:t>
              </a:r>
              <a:endParaRPr lang="en-US" sz="2800"/>
            </a:p>
          </p:txBody>
        </p:sp>
        <p:sp>
          <p:nvSpPr>
            <p:cNvPr id="29" name="Text Box 26"/>
            <p:cNvSpPr txBox="1">
              <a:spLocks noChangeArrowheads="1"/>
            </p:cNvSpPr>
            <p:nvPr/>
          </p:nvSpPr>
          <p:spPr bwMode="auto">
            <a:xfrm>
              <a:off x="4760" y="5060"/>
              <a:ext cx="500" cy="350"/>
            </a:xfrm>
            <a:prstGeom prst="rect">
              <a:avLst/>
            </a:prstGeom>
            <a:noFill/>
            <a:ln w="9525">
              <a:noFill/>
              <a:miter lim="800000"/>
              <a:headEnd/>
              <a:tailEnd/>
            </a:ln>
          </p:spPr>
          <p:txBody>
            <a:bodyPr lIns="18000" tIns="10800" rIns="18000" bIns="10800"/>
            <a:lstStyle/>
            <a:p>
              <a:pPr algn="ctr">
                <a:spcAft>
                  <a:spcPts val="1000"/>
                </a:spcAft>
              </a:pPr>
              <a:r>
                <a:rPr lang="en-US" altLang="zh-CN" sz="1100" b="1"/>
                <a:t>R</a:t>
              </a:r>
              <a:r>
                <a:rPr lang="en-US" altLang="zh-CN" sz="1100" b="1" baseline="-25000"/>
                <a:t>2</a:t>
              </a:r>
              <a:endParaRPr lang="en-US"/>
            </a:p>
          </p:txBody>
        </p:sp>
        <p:sp>
          <p:nvSpPr>
            <p:cNvPr id="30" name="Text Box 27"/>
            <p:cNvSpPr txBox="1">
              <a:spLocks noChangeArrowheads="1"/>
            </p:cNvSpPr>
            <p:nvPr/>
          </p:nvSpPr>
          <p:spPr bwMode="auto">
            <a:xfrm>
              <a:off x="4760" y="6480"/>
              <a:ext cx="500" cy="350"/>
            </a:xfrm>
            <a:prstGeom prst="rect">
              <a:avLst/>
            </a:prstGeom>
            <a:noFill/>
            <a:ln w="9525">
              <a:noFill/>
              <a:miter lim="800000"/>
              <a:headEnd/>
              <a:tailEnd/>
            </a:ln>
          </p:spPr>
          <p:txBody>
            <a:bodyPr lIns="18000" tIns="10800" rIns="18000" bIns="10800"/>
            <a:lstStyle/>
            <a:p>
              <a:pPr algn="ctr">
                <a:spcAft>
                  <a:spcPts val="1000"/>
                </a:spcAft>
              </a:pPr>
              <a:r>
                <a:rPr lang="en-US" altLang="zh-CN" sz="1100" b="1"/>
                <a:t>R</a:t>
              </a:r>
              <a:r>
                <a:rPr lang="en-US" altLang="zh-CN" sz="1100" b="1" baseline="-25000"/>
                <a:t>1</a:t>
              </a:r>
              <a:endParaRPr lang="en-US"/>
            </a:p>
          </p:txBody>
        </p:sp>
      </p:gr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p:txBody>
          <a:bodyPr wrap="square" numCol="1" anchorCtr="0" compatLnSpc="1">
            <a:prstTxWarp prst="textNoShape">
              <a:avLst/>
            </a:prstTxWarp>
          </a:bodyPr>
          <a:lstStyle/>
          <a:p>
            <a:r>
              <a:rPr lang="en-US" smtClean="0"/>
              <a:t>To Do</a:t>
            </a:r>
          </a:p>
        </p:txBody>
      </p:sp>
      <p:sp>
        <p:nvSpPr>
          <p:cNvPr id="14339" name="Content Placeholder 2"/>
          <p:cNvSpPr>
            <a:spLocks noGrp="1"/>
          </p:cNvSpPr>
          <p:nvPr>
            <p:ph idx="1"/>
          </p:nvPr>
        </p:nvSpPr>
        <p:spPr bwMode="auto"/>
        <p:txBody>
          <a:bodyPr wrap="square" numCol="1" anchor="t" anchorCtr="0" compatLnSpc="1">
            <a:prstTxWarp prst="textNoShape">
              <a:avLst/>
            </a:prstTxWarp>
          </a:bodyPr>
          <a:lstStyle/>
          <a:p>
            <a:r>
              <a:rPr lang="en-US" smtClean="0"/>
              <a:t>Carry out the experiment</a:t>
            </a:r>
          </a:p>
          <a:p>
            <a:r>
              <a:rPr lang="en-US" smtClean="0"/>
              <a:t>Complete the worksheet</a:t>
            </a:r>
          </a:p>
          <a:p>
            <a:r>
              <a:rPr lang="en-US" smtClean="0"/>
              <a:t>Written report and answers due next lesson</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err="1" smtClean="0"/>
              <a:t>Null</a:t>
            </a:r>
            <a:r>
              <a:rPr lang="es-ES" dirty="0" smtClean="0"/>
              <a:t> </a:t>
            </a:r>
            <a:r>
              <a:rPr lang="es-ES" dirty="0" err="1" smtClean="0"/>
              <a:t>methods</a:t>
            </a:r>
            <a:endParaRPr lang="es-ES" dirty="0"/>
          </a:p>
        </p:txBody>
      </p:sp>
      <p:sp>
        <p:nvSpPr>
          <p:cNvPr id="5" name="4 Marcador de contenido"/>
          <p:cNvSpPr>
            <a:spLocks noGrp="1"/>
          </p:cNvSpPr>
          <p:nvPr>
            <p:ph idx="1"/>
          </p:nvPr>
        </p:nvSpPr>
        <p:spPr>
          <a:xfrm>
            <a:off x="457200" y="1600200"/>
            <a:ext cx="3200400" cy="4525963"/>
          </a:xfrm>
        </p:spPr>
        <p:txBody>
          <a:bodyPr/>
          <a:lstStyle/>
          <a:p>
            <a:r>
              <a:rPr lang="es-ES" dirty="0" smtClean="0"/>
              <a:t>A B </a:t>
            </a:r>
            <a:r>
              <a:rPr lang="es-ES" dirty="0" err="1" smtClean="0"/>
              <a:t>is</a:t>
            </a:r>
            <a:r>
              <a:rPr lang="es-ES" dirty="0" smtClean="0"/>
              <a:t> a </a:t>
            </a:r>
            <a:r>
              <a:rPr lang="es-ES" dirty="0" err="1" smtClean="0"/>
              <a:t>length</a:t>
            </a:r>
            <a:r>
              <a:rPr lang="es-ES" dirty="0" smtClean="0"/>
              <a:t> of </a:t>
            </a:r>
            <a:r>
              <a:rPr lang="es-ES" dirty="0" err="1" smtClean="0"/>
              <a:t>wire</a:t>
            </a:r>
            <a:endParaRPr lang="es-ES" dirty="0" smtClean="0"/>
          </a:p>
          <a:p>
            <a:r>
              <a:rPr lang="es-ES" dirty="0" smtClean="0"/>
              <a:t>C </a:t>
            </a:r>
            <a:r>
              <a:rPr lang="es-ES" dirty="0" err="1" smtClean="0"/>
              <a:t>is</a:t>
            </a:r>
            <a:r>
              <a:rPr lang="es-ES" dirty="0" smtClean="0"/>
              <a:t> a </a:t>
            </a:r>
            <a:r>
              <a:rPr lang="es-ES" dirty="0" err="1" smtClean="0"/>
              <a:t>moveable</a:t>
            </a:r>
            <a:r>
              <a:rPr lang="es-ES" dirty="0" smtClean="0"/>
              <a:t> </a:t>
            </a:r>
            <a:r>
              <a:rPr lang="es-ES" dirty="0" err="1" smtClean="0"/>
              <a:t>contact</a:t>
            </a:r>
            <a:endParaRPr lang="es-ES" dirty="0" smtClean="0"/>
          </a:p>
          <a:p>
            <a:r>
              <a:rPr lang="es-ES" dirty="0" smtClean="0"/>
              <a:t>G </a:t>
            </a:r>
            <a:r>
              <a:rPr lang="es-ES" dirty="0" err="1" smtClean="0"/>
              <a:t>is</a:t>
            </a:r>
            <a:r>
              <a:rPr lang="es-ES" dirty="0" smtClean="0"/>
              <a:t> a </a:t>
            </a:r>
            <a:r>
              <a:rPr lang="es-ES" dirty="0" err="1" smtClean="0"/>
              <a:t>galvanometer</a:t>
            </a:r>
            <a:endParaRPr lang="es-ES" dirty="0" smtClean="0"/>
          </a:p>
          <a:p>
            <a:r>
              <a:rPr lang="es-ES" dirty="0" smtClean="0"/>
              <a:t>E </a:t>
            </a:r>
            <a:r>
              <a:rPr lang="es-ES" dirty="0" err="1" smtClean="0"/>
              <a:t>is</a:t>
            </a:r>
            <a:r>
              <a:rPr lang="es-ES" dirty="0" smtClean="0"/>
              <a:t> a </a:t>
            </a:r>
            <a:r>
              <a:rPr lang="es-ES" dirty="0" err="1" smtClean="0"/>
              <a:t>source</a:t>
            </a:r>
            <a:r>
              <a:rPr lang="es-ES" dirty="0" smtClean="0"/>
              <a:t> of </a:t>
            </a:r>
            <a:r>
              <a:rPr lang="es-ES" dirty="0" err="1" smtClean="0"/>
              <a:t>emf</a:t>
            </a:r>
            <a:endParaRPr lang="es-ES" dirty="0"/>
          </a:p>
        </p:txBody>
      </p:sp>
      <p:pic>
        <p:nvPicPr>
          <p:cNvPr id="1026" name="Picture 2" descr="http://ualr.edu/dcwold/phys2122/p23man/p23pot1.jpg"/>
          <p:cNvPicPr>
            <a:picLocks noChangeAspect="1" noChangeArrowheads="1"/>
          </p:cNvPicPr>
          <p:nvPr/>
        </p:nvPicPr>
        <p:blipFill>
          <a:blip r:embed="rId2" cstate="print"/>
          <a:srcRect/>
          <a:stretch>
            <a:fillRect/>
          </a:stretch>
        </p:blipFill>
        <p:spPr bwMode="auto">
          <a:xfrm>
            <a:off x="3810000" y="1905000"/>
            <a:ext cx="5334000" cy="4000501"/>
          </a:xfrm>
          <a:prstGeom prst="rect">
            <a:avLst/>
          </a:prstGeom>
          <a:noFill/>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err="1" smtClean="0"/>
              <a:t>Calibration</a:t>
            </a:r>
            <a:endParaRPr lang="es-ES" dirty="0"/>
          </a:p>
        </p:txBody>
      </p:sp>
      <p:sp>
        <p:nvSpPr>
          <p:cNvPr id="5" name="4 Marcador de contenido"/>
          <p:cNvSpPr>
            <a:spLocks noGrp="1"/>
          </p:cNvSpPr>
          <p:nvPr>
            <p:ph idx="1"/>
          </p:nvPr>
        </p:nvSpPr>
        <p:spPr>
          <a:xfrm>
            <a:off x="304800" y="1600200"/>
            <a:ext cx="3505200" cy="4525963"/>
          </a:xfrm>
        </p:spPr>
        <p:txBody>
          <a:bodyPr>
            <a:normAutofit fontScale="77500" lnSpcReduction="20000"/>
          </a:bodyPr>
          <a:lstStyle/>
          <a:p>
            <a:r>
              <a:rPr lang="es-ES" dirty="0" err="1" smtClean="0"/>
              <a:t>Using</a:t>
            </a:r>
            <a:r>
              <a:rPr lang="es-ES" dirty="0" smtClean="0"/>
              <a:t> a </a:t>
            </a:r>
            <a:r>
              <a:rPr lang="es-ES" dirty="0" err="1" smtClean="0"/>
              <a:t>standard</a:t>
            </a:r>
            <a:r>
              <a:rPr lang="es-ES" dirty="0" smtClean="0"/>
              <a:t> </a:t>
            </a:r>
            <a:r>
              <a:rPr lang="es-ES" dirty="0" err="1" smtClean="0"/>
              <a:t>cell</a:t>
            </a:r>
            <a:r>
              <a:rPr lang="es-ES" dirty="0" smtClean="0"/>
              <a:t> (</a:t>
            </a:r>
            <a:r>
              <a:rPr lang="es-ES" dirty="0" err="1" smtClean="0"/>
              <a:t>known</a:t>
            </a:r>
            <a:r>
              <a:rPr lang="es-ES" dirty="0" smtClean="0"/>
              <a:t> </a:t>
            </a:r>
            <a:r>
              <a:rPr lang="es-ES" dirty="0" err="1" smtClean="0"/>
              <a:t>emf</a:t>
            </a:r>
            <a:r>
              <a:rPr lang="es-ES" dirty="0" smtClean="0"/>
              <a:t>)</a:t>
            </a:r>
          </a:p>
          <a:p>
            <a:r>
              <a:rPr lang="es-ES" dirty="0" smtClean="0"/>
              <a:t>C </a:t>
            </a:r>
            <a:r>
              <a:rPr lang="es-ES" dirty="0" err="1" smtClean="0"/>
              <a:t>is</a:t>
            </a:r>
            <a:r>
              <a:rPr lang="es-ES" dirty="0" smtClean="0"/>
              <a:t> </a:t>
            </a:r>
            <a:r>
              <a:rPr lang="es-ES" dirty="0" err="1" smtClean="0"/>
              <a:t>adjusted</a:t>
            </a:r>
            <a:r>
              <a:rPr lang="es-ES" dirty="0" smtClean="0"/>
              <a:t> </a:t>
            </a:r>
            <a:r>
              <a:rPr lang="es-ES" dirty="0" err="1" smtClean="0"/>
              <a:t>until</a:t>
            </a:r>
            <a:r>
              <a:rPr lang="es-ES" dirty="0" smtClean="0"/>
              <a:t> </a:t>
            </a:r>
            <a:r>
              <a:rPr lang="es-ES" dirty="0" err="1" smtClean="0"/>
              <a:t>Galvanometer</a:t>
            </a:r>
            <a:r>
              <a:rPr lang="es-ES" dirty="0" smtClean="0"/>
              <a:t> </a:t>
            </a:r>
            <a:r>
              <a:rPr lang="es-ES" dirty="0" err="1" smtClean="0"/>
              <a:t>reads</a:t>
            </a:r>
            <a:r>
              <a:rPr lang="es-ES" dirty="0" smtClean="0"/>
              <a:t> </a:t>
            </a:r>
            <a:r>
              <a:rPr lang="es-ES" dirty="0" err="1" smtClean="0"/>
              <a:t>zero</a:t>
            </a:r>
            <a:endParaRPr lang="es-ES" dirty="0" smtClean="0"/>
          </a:p>
          <a:p>
            <a:r>
              <a:rPr lang="es-ES" dirty="0" smtClean="0"/>
              <a:t>At </a:t>
            </a:r>
            <a:r>
              <a:rPr lang="es-ES" dirty="0" err="1" smtClean="0"/>
              <a:t>this</a:t>
            </a:r>
            <a:r>
              <a:rPr lang="es-ES" dirty="0" smtClean="0"/>
              <a:t> </a:t>
            </a:r>
            <a:r>
              <a:rPr lang="es-ES" dirty="0" err="1" smtClean="0"/>
              <a:t>point</a:t>
            </a:r>
            <a:r>
              <a:rPr lang="es-ES" dirty="0" smtClean="0"/>
              <a:t> </a:t>
            </a:r>
            <a:r>
              <a:rPr lang="es-ES" dirty="0" err="1" smtClean="0"/>
              <a:t>the</a:t>
            </a:r>
            <a:r>
              <a:rPr lang="es-ES" dirty="0" smtClean="0"/>
              <a:t> </a:t>
            </a:r>
            <a:r>
              <a:rPr lang="es-ES" dirty="0" err="1" smtClean="0"/>
              <a:t>circuit</a:t>
            </a:r>
            <a:r>
              <a:rPr lang="es-ES" dirty="0" smtClean="0"/>
              <a:t> </a:t>
            </a:r>
            <a:r>
              <a:rPr lang="es-ES" dirty="0" err="1" smtClean="0"/>
              <a:t>is</a:t>
            </a:r>
            <a:r>
              <a:rPr lang="es-ES" dirty="0" smtClean="0"/>
              <a:t> </a:t>
            </a:r>
            <a:r>
              <a:rPr lang="es-ES" dirty="0" err="1" smtClean="0"/>
              <a:t>balanced</a:t>
            </a:r>
            <a:r>
              <a:rPr lang="es-ES" dirty="0" smtClean="0"/>
              <a:t> (</a:t>
            </a:r>
            <a:r>
              <a:rPr lang="es-ES" dirty="0" err="1" smtClean="0"/>
              <a:t>p.d.</a:t>
            </a:r>
            <a:r>
              <a:rPr lang="es-ES" dirty="0" smtClean="0"/>
              <a:t> </a:t>
            </a:r>
            <a:r>
              <a:rPr lang="es-ES" dirty="0" err="1" smtClean="0"/>
              <a:t>across</a:t>
            </a:r>
            <a:r>
              <a:rPr lang="es-ES" dirty="0" smtClean="0"/>
              <a:t> AC = </a:t>
            </a:r>
            <a:r>
              <a:rPr lang="es-ES" dirty="0" err="1" smtClean="0"/>
              <a:t>emf</a:t>
            </a:r>
            <a:r>
              <a:rPr lang="es-ES" dirty="0" smtClean="0"/>
              <a:t>).</a:t>
            </a:r>
          </a:p>
          <a:p>
            <a:r>
              <a:rPr lang="es-ES" dirty="0" err="1" smtClean="0"/>
              <a:t>The</a:t>
            </a:r>
            <a:r>
              <a:rPr lang="es-ES" dirty="0" smtClean="0"/>
              <a:t> </a:t>
            </a:r>
            <a:r>
              <a:rPr lang="es-ES" dirty="0" err="1" smtClean="0"/>
              <a:t>length</a:t>
            </a:r>
            <a:r>
              <a:rPr lang="es-ES" dirty="0" smtClean="0"/>
              <a:t> AC </a:t>
            </a:r>
            <a:r>
              <a:rPr lang="es-ES" dirty="0" err="1" smtClean="0"/>
              <a:t>is</a:t>
            </a:r>
            <a:r>
              <a:rPr lang="es-ES" dirty="0" smtClean="0"/>
              <a:t> </a:t>
            </a:r>
            <a:r>
              <a:rPr lang="es-ES" dirty="0" err="1" smtClean="0"/>
              <a:t>measured</a:t>
            </a:r>
            <a:endParaRPr lang="es-ES" dirty="0" smtClean="0"/>
          </a:p>
          <a:p>
            <a:r>
              <a:rPr lang="es-ES" dirty="0" err="1" smtClean="0"/>
              <a:t>Emf</a:t>
            </a:r>
            <a:r>
              <a:rPr lang="es-ES" dirty="0" smtClean="0"/>
              <a:t> / L </a:t>
            </a:r>
            <a:r>
              <a:rPr lang="es-ES" dirty="0" err="1" smtClean="0"/>
              <a:t>gives</a:t>
            </a:r>
            <a:r>
              <a:rPr lang="es-ES" dirty="0" smtClean="0"/>
              <a:t> a </a:t>
            </a:r>
            <a:r>
              <a:rPr lang="es-ES" dirty="0" err="1" smtClean="0"/>
              <a:t>value</a:t>
            </a:r>
            <a:r>
              <a:rPr lang="es-ES" dirty="0" smtClean="0"/>
              <a:t> in Vm-1</a:t>
            </a:r>
          </a:p>
          <a:p>
            <a:r>
              <a:rPr lang="es-ES" dirty="0" err="1" smtClean="0"/>
              <a:t>The</a:t>
            </a:r>
            <a:r>
              <a:rPr lang="es-ES" dirty="0" smtClean="0"/>
              <a:t> </a:t>
            </a:r>
            <a:r>
              <a:rPr lang="es-ES" dirty="0" err="1" smtClean="0"/>
              <a:t>circuit</a:t>
            </a:r>
            <a:r>
              <a:rPr lang="es-ES" dirty="0" smtClean="0"/>
              <a:t> </a:t>
            </a:r>
            <a:r>
              <a:rPr lang="es-ES" dirty="0" err="1" smtClean="0"/>
              <a:t>is</a:t>
            </a:r>
            <a:r>
              <a:rPr lang="es-ES" dirty="0" smtClean="0"/>
              <a:t> </a:t>
            </a:r>
            <a:r>
              <a:rPr lang="es-ES" dirty="0" err="1" smtClean="0"/>
              <a:t>calibrated</a:t>
            </a:r>
            <a:endParaRPr lang="es-ES" dirty="0"/>
          </a:p>
        </p:txBody>
      </p:sp>
      <p:pic>
        <p:nvPicPr>
          <p:cNvPr id="1026" name="Picture 2" descr="http://ualr.edu/dcwold/phys2122/p23man/p23pot1.jpg"/>
          <p:cNvPicPr>
            <a:picLocks noChangeAspect="1" noChangeArrowheads="1"/>
          </p:cNvPicPr>
          <p:nvPr/>
        </p:nvPicPr>
        <p:blipFill>
          <a:blip r:embed="rId2" cstate="print"/>
          <a:srcRect/>
          <a:stretch>
            <a:fillRect/>
          </a:stretch>
        </p:blipFill>
        <p:spPr bwMode="auto">
          <a:xfrm>
            <a:off x="3810000" y="1905000"/>
            <a:ext cx="5334000" cy="4000501"/>
          </a:xfrm>
          <a:prstGeom prst="rect">
            <a:avLst/>
          </a:prstGeom>
          <a:noFill/>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err="1" smtClean="0"/>
              <a:t>Measuring</a:t>
            </a:r>
            <a:r>
              <a:rPr lang="es-ES" dirty="0" smtClean="0"/>
              <a:t> </a:t>
            </a:r>
            <a:r>
              <a:rPr lang="es-ES" dirty="0" err="1" smtClean="0"/>
              <a:t>emf</a:t>
            </a:r>
            <a:endParaRPr lang="es-ES" dirty="0"/>
          </a:p>
        </p:txBody>
      </p:sp>
      <p:sp>
        <p:nvSpPr>
          <p:cNvPr id="5" name="4 Marcador de contenido"/>
          <p:cNvSpPr>
            <a:spLocks noGrp="1"/>
          </p:cNvSpPr>
          <p:nvPr>
            <p:ph idx="1"/>
          </p:nvPr>
        </p:nvSpPr>
        <p:spPr>
          <a:xfrm>
            <a:off x="457200" y="1600200"/>
            <a:ext cx="3200400" cy="4525963"/>
          </a:xfrm>
        </p:spPr>
        <p:txBody>
          <a:bodyPr>
            <a:normAutofit fontScale="92500" lnSpcReduction="10000"/>
          </a:bodyPr>
          <a:lstStyle/>
          <a:p>
            <a:r>
              <a:rPr lang="es-ES" dirty="0" smtClean="0"/>
              <a:t>Place </a:t>
            </a:r>
            <a:r>
              <a:rPr lang="es-ES" dirty="0" err="1" smtClean="0"/>
              <a:t>unknown</a:t>
            </a:r>
            <a:r>
              <a:rPr lang="es-ES" dirty="0" smtClean="0"/>
              <a:t> </a:t>
            </a:r>
            <a:r>
              <a:rPr lang="es-ES" dirty="0" err="1" smtClean="0"/>
              <a:t>emf</a:t>
            </a:r>
            <a:r>
              <a:rPr lang="es-ES" dirty="0" smtClean="0"/>
              <a:t> at E</a:t>
            </a:r>
          </a:p>
          <a:p>
            <a:r>
              <a:rPr lang="es-ES" dirty="0" err="1" smtClean="0"/>
              <a:t>Find</a:t>
            </a:r>
            <a:r>
              <a:rPr lang="es-ES" dirty="0" smtClean="0"/>
              <a:t> balance </a:t>
            </a:r>
            <a:r>
              <a:rPr lang="es-ES" dirty="0" err="1" smtClean="0"/>
              <a:t>point</a:t>
            </a:r>
            <a:r>
              <a:rPr lang="es-ES" dirty="0" smtClean="0"/>
              <a:t> as </a:t>
            </a:r>
            <a:r>
              <a:rPr lang="es-ES" dirty="0" err="1" smtClean="0"/>
              <a:t>before</a:t>
            </a:r>
            <a:endParaRPr lang="es-ES" dirty="0" smtClean="0"/>
          </a:p>
          <a:p>
            <a:r>
              <a:rPr lang="es-ES" dirty="0" err="1" smtClean="0"/>
              <a:t>Measure</a:t>
            </a:r>
            <a:r>
              <a:rPr lang="es-ES" dirty="0" smtClean="0"/>
              <a:t> </a:t>
            </a:r>
            <a:r>
              <a:rPr lang="es-ES" dirty="0" err="1" smtClean="0"/>
              <a:t>length</a:t>
            </a:r>
            <a:r>
              <a:rPr lang="es-ES" dirty="0" smtClean="0"/>
              <a:t> </a:t>
            </a:r>
            <a:r>
              <a:rPr lang="es-ES" dirty="0" err="1" smtClean="0"/>
              <a:t>from</a:t>
            </a:r>
            <a:r>
              <a:rPr lang="es-ES" dirty="0" smtClean="0"/>
              <a:t> A </a:t>
            </a:r>
            <a:r>
              <a:rPr lang="es-ES" dirty="0" err="1" smtClean="0"/>
              <a:t>to</a:t>
            </a:r>
            <a:r>
              <a:rPr lang="es-ES" dirty="0" smtClean="0"/>
              <a:t> C (L)</a:t>
            </a:r>
          </a:p>
          <a:p>
            <a:r>
              <a:rPr lang="es-ES" dirty="0" err="1" smtClean="0"/>
              <a:t>Multiply</a:t>
            </a:r>
            <a:r>
              <a:rPr lang="es-ES" dirty="0" smtClean="0"/>
              <a:t> L </a:t>
            </a:r>
            <a:r>
              <a:rPr lang="es-ES" dirty="0" err="1" smtClean="0"/>
              <a:t>by</a:t>
            </a:r>
            <a:r>
              <a:rPr lang="es-ES" dirty="0" smtClean="0"/>
              <a:t> </a:t>
            </a:r>
            <a:r>
              <a:rPr lang="es-ES" dirty="0" err="1" smtClean="0"/>
              <a:t>callibration</a:t>
            </a:r>
            <a:r>
              <a:rPr lang="es-ES" dirty="0" smtClean="0"/>
              <a:t> factor </a:t>
            </a:r>
            <a:r>
              <a:rPr lang="es-ES" dirty="0" err="1" smtClean="0"/>
              <a:t>to</a:t>
            </a:r>
            <a:r>
              <a:rPr lang="es-ES" dirty="0" smtClean="0"/>
              <a:t> </a:t>
            </a:r>
            <a:r>
              <a:rPr lang="es-ES" dirty="0" err="1" smtClean="0"/>
              <a:t>find</a:t>
            </a:r>
            <a:r>
              <a:rPr lang="es-ES" dirty="0" smtClean="0"/>
              <a:t> </a:t>
            </a:r>
            <a:r>
              <a:rPr lang="es-ES" dirty="0" err="1" smtClean="0"/>
              <a:t>unknown</a:t>
            </a:r>
            <a:r>
              <a:rPr lang="es-ES" smtClean="0"/>
              <a:t> E.</a:t>
            </a:r>
            <a:endParaRPr lang="es-ES" dirty="0"/>
          </a:p>
        </p:txBody>
      </p:sp>
      <p:pic>
        <p:nvPicPr>
          <p:cNvPr id="1026" name="Picture 2" descr="http://ualr.edu/dcwold/phys2122/p23man/p23pot1.jpg"/>
          <p:cNvPicPr>
            <a:picLocks noChangeAspect="1" noChangeArrowheads="1"/>
          </p:cNvPicPr>
          <p:nvPr/>
        </p:nvPicPr>
        <p:blipFill>
          <a:blip r:embed="rId2" cstate="print"/>
          <a:srcRect/>
          <a:stretch>
            <a:fillRect/>
          </a:stretch>
        </p:blipFill>
        <p:spPr bwMode="auto">
          <a:xfrm>
            <a:off x="3810000" y="1905000"/>
            <a:ext cx="5334000" cy="4000501"/>
          </a:xfrm>
          <a:prstGeom prst="rect">
            <a:avLst/>
          </a:prstGeom>
          <a:noFill/>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rmAutofit fontScale="90000"/>
          </a:bodyPr>
          <a:lstStyle/>
          <a:p>
            <a:r>
              <a:rPr lang="en-US" sz="4000" smtClean="0"/>
              <a:t>Extension - </a:t>
            </a:r>
            <a:r>
              <a:rPr lang="en-GB" sz="4000" b="1" smtClean="0"/>
              <a:t>The effect of the load on output</a:t>
            </a:r>
            <a:endParaRPr lang="en-US" sz="4000" smtClean="0"/>
          </a:p>
        </p:txBody>
      </p:sp>
      <p:sp>
        <p:nvSpPr>
          <p:cNvPr id="3" name="Content Placeholder 2"/>
          <p:cNvSpPr>
            <a:spLocks noGrp="1"/>
          </p:cNvSpPr>
          <p:nvPr>
            <p:ph idx="1"/>
          </p:nvPr>
        </p:nvSpPr>
        <p:spPr>
          <a:xfrm>
            <a:off x="457200" y="1600200"/>
            <a:ext cx="8229600" cy="4876800"/>
          </a:xfrm>
        </p:spPr>
        <p:txBody>
          <a:bodyPr wrap="square" numCol="1" anchor="t" anchorCtr="0" compatLnSpc="1">
            <a:prstTxWarp prst="textNoShape">
              <a:avLst/>
            </a:prstTxWarp>
          </a:bodyPr>
          <a:lstStyle/>
          <a:p>
            <a:pPr>
              <a:lnSpc>
                <a:spcPct val="80000"/>
              </a:lnSpc>
            </a:pPr>
            <a:r>
              <a:rPr lang="en-GB" sz="2200" smtClean="0"/>
              <a:t>What is the effect of loading a potential divider on its output voltage. </a:t>
            </a:r>
            <a:endParaRPr lang="en-US" sz="2200" smtClean="0"/>
          </a:p>
          <a:p>
            <a:pPr>
              <a:lnSpc>
                <a:spcPct val="80000"/>
              </a:lnSpc>
            </a:pPr>
            <a:r>
              <a:rPr lang="en-GB" sz="2200" smtClean="0"/>
              <a:t>Connecting a load across R</a:t>
            </a:r>
            <a:r>
              <a:rPr lang="en-GB" sz="2200" baseline="-25000" smtClean="0"/>
              <a:t>1</a:t>
            </a:r>
            <a:r>
              <a:rPr lang="en-GB" sz="2200" smtClean="0"/>
              <a:t> reduces the output voltage.</a:t>
            </a:r>
            <a:endParaRPr lang="en-US" sz="2200" smtClean="0"/>
          </a:p>
          <a:p>
            <a:pPr>
              <a:lnSpc>
                <a:spcPct val="80000"/>
              </a:lnSpc>
            </a:pPr>
            <a:r>
              <a:rPr lang="en-GB" sz="2200" smtClean="0"/>
              <a:t>This is because the effective resistance in the lower arm of the potential divider is now a parallel combination of R</a:t>
            </a:r>
            <a:r>
              <a:rPr lang="en-GB" sz="2200" baseline="-25000" smtClean="0"/>
              <a:t>1</a:t>
            </a:r>
            <a:r>
              <a:rPr lang="en-GB" sz="2200" smtClean="0"/>
              <a:t> and R </a:t>
            </a:r>
            <a:r>
              <a:rPr lang="en-GB" sz="2200" baseline="-25000" smtClean="0"/>
              <a:t>load</a:t>
            </a:r>
            <a:r>
              <a:rPr lang="en-GB" sz="2200" smtClean="0"/>
              <a:t> (less than R</a:t>
            </a:r>
            <a:r>
              <a:rPr lang="en-GB" sz="2200" baseline="-25000" smtClean="0"/>
              <a:t>1</a:t>
            </a:r>
            <a:r>
              <a:rPr lang="en-GB" sz="2200" smtClean="0"/>
              <a:t>) so a smaller fraction of the voltage is ‘tapped off’.</a:t>
            </a:r>
            <a:endParaRPr lang="en-US" sz="2200" smtClean="0"/>
          </a:p>
          <a:p>
            <a:pPr>
              <a:lnSpc>
                <a:spcPct val="80000"/>
              </a:lnSpc>
            </a:pPr>
            <a:r>
              <a:rPr lang="en-GB" sz="2200" smtClean="0"/>
              <a:t>If R</a:t>
            </a:r>
            <a:r>
              <a:rPr lang="en-GB" sz="2200" baseline="-25000" smtClean="0"/>
              <a:t>load</a:t>
            </a:r>
            <a:r>
              <a:rPr lang="en-GB" sz="2200" smtClean="0"/>
              <a:t> &gt;&gt; R</a:t>
            </a:r>
            <a:r>
              <a:rPr lang="en-GB" sz="2200" baseline="-25000" smtClean="0"/>
              <a:t>1</a:t>
            </a:r>
            <a:r>
              <a:rPr lang="en-GB" sz="2200" smtClean="0"/>
              <a:t> then there is no significant effect on the output voltage.</a:t>
            </a:r>
            <a:endParaRPr lang="en-US" sz="2200" smtClean="0"/>
          </a:p>
          <a:p>
            <a:pPr>
              <a:lnSpc>
                <a:spcPct val="80000"/>
              </a:lnSpc>
            </a:pPr>
            <a:r>
              <a:rPr lang="en-GB" sz="2200" smtClean="0"/>
              <a:t>Consider what is happening when a lit bulb goes out  when “shorted out” by a piece of wire. </a:t>
            </a:r>
          </a:p>
          <a:p>
            <a:pPr>
              <a:lnSpc>
                <a:spcPct val="80000"/>
              </a:lnSpc>
            </a:pPr>
            <a:r>
              <a:rPr lang="en-GB" sz="2200" smtClean="0"/>
              <a:t>Avoid using a current based explanation</a:t>
            </a:r>
          </a:p>
          <a:p>
            <a:pPr>
              <a:lnSpc>
                <a:spcPct val="80000"/>
              </a:lnSpc>
            </a:pPr>
            <a:r>
              <a:rPr lang="en-GB" sz="2200" smtClean="0"/>
              <a:t>Think in terms of potential difference, and resistance. </a:t>
            </a:r>
          </a:p>
          <a:p>
            <a:pPr>
              <a:lnSpc>
                <a:spcPct val="80000"/>
              </a:lnSpc>
            </a:pPr>
            <a:r>
              <a:rPr lang="en-GB" sz="2200" smtClean="0"/>
              <a:t>In the “shorting out” case it was not that “all the current wanted” to take the easier parallel route”, but that the low resistance of the wire in parallel reduced the combination’s total resistance, compared to the rest of the circuit.</a:t>
            </a:r>
            <a:endParaRPr lang="en-US" sz="2200" smtClean="0"/>
          </a:p>
          <a:p>
            <a:pPr>
              <a:lnSpc>
                <a:spcPct val="80000"/>
              </a:lnSpc>
            </a:pPr>
            <a:endParaRPr lang="en-US" sz="2200" smtClean="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wrap="square" numCol="1" anchorCtr="0" compatLnSpc="1">
            <a:prstTxWarp prst="textNoShape">
              <a:avLst/>
            </a:prstTxWarp>
          </a:bodyPr>
          <a:lstStyle/>
          <a:p>
            <a:r>
              <a:rPr lang="en-US" smtClean="0"/>
              <a:t>Extra task</a:t>
            </a:r>
          </a:p>
        </p:txBody>
      </p:sp>
      <p:sp>
        <p:nvSpPr>
          <p:cNvPr id="16387" name="Content Placeholder 2"/>
          <p:cNvSpPr>
            <a:spLocks noGrp="1"/>
          </p:cNvSpPr>
          <p:nvPr>
            <p:ph idx="1"/>
          </p:nvPr>
        </p:nvSpPr>
        <p:spPr bwMode="auto"/>
        <p:txBody>
          <a:bodyPr wrap="square" numCol="1" anchor="t" anchorCtr="0" compatLnSpc="1">
            <a:prstTxWarp prst="textNoShape">
              <a:avLst/>
            </a:prstTxWarp>
          </a:bodyPr>
          <a:lstStyle/>
          <a:p>
            <a:r>
              <a:rPr lang="en-US" smtClean="0"/>
              <a:t>Further worksheet for the keen and able</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p:txBody>
          <a:bodyPr wrap="square" numCol="1" anchorCtr="0" compatLnSpc="1">
            <a:prstTxWarp prst="textNoShape">
              <a:avLst/>
            </a:prstTxWarp>
          </a:bodyPr>
          <a:lstStyle/>
          <a:p>
            <a:pPr eaLnBrk="1" hangingPunct="1"/>
            <a:r>
              <a:rPr lang="en-US" smtClean="0"/>
              <a:t>Combining Resistors </a:t>
            </a:r>
          </a:p>
        </p:txBody>
      </p:sp>
      <p:pic>
        <p:nvPicPr>
          <p:cNvPr id="4099" name="Content Placeholder 5" descr="res_comb.gif"/>
          <p:cNvPicPr>
            <a:picLocks noGrp="1" noChangeAspect="1"/>
          </p:cNvPicPr>
          <p:nvPr>
            <p:ph idx="1"/>
          </p:nvPr>
        </p:nvPicPr>
        <p:blipFill>
          <a:blip r:embed="rId2"/>
          <a:srcRect/>
          <a:stretch>
            <a:fillRect/>
          </a:stretch>
        </p:blipFill>
        <p:spPr bwMode="auto">
          <a:xfrm>
            <a:off x="1193800" y="1524000"/>
            <a:ext cx="6932613" cy="4800600"/>
          </a:xfr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p:txBody>
          <a:bodyPr wrap="square" numCol="1" anchorCtr="0" compatLnSpc="1">
            <a:prstTxWarp prst="textNoShape">
              <a:avLst/>
            </a:prstTxWarp>
          </a:bodyPr>
          <a:lstStyle/>
          <a:p>
            <a:r>
              <a:rPr lang="en-US" smtClean="0"/>
              <a:t>In series</a:t>
            </a:r>
          </a:p>
        </p:txBody>
      </p:sp>
      <p:sp>
        <p:nvSpPr>
          <p:cNvPr id="3" name="Content Placeholder 2"/>
          <p:cNvSpPr>
            <a:spLocks noGrp="1"/>
          </p:cNvSpPr>
          <p:nvPr>
            <p:ph idx="1"/>
          </p:nvPr>
        </p:nvSpPr>
        <p:spPr/>
        <p:txBody>
          <a:bodyPr wrap="square" numCol="1" anchor="t" anchorCtr="0" compatLnSpc="1">
            <a:prstTxWarp prst="textNoShape">
              <a:avLst/>
            </a:prstTxWarp>
          </a:bodyPr>
          <a:lstStyle/>
          <a:p>
            <a:r>
              <a:rPr lang="en-US" sz="3000" smtClean="0"/>
              <a:t>The  first diagram shows three resistors connected in </a:t>
            </a:r>
            <a:r>
              <a:rPr lang="en-US" sz="3000" b="1" smtClean="0"/>
              <a:t>series </a:t>
            </a:r>
            <a:endParaRPr lang="en-US" sz="3000" smtClean="0"/>
          </a:p>
          <a:p>
            <a:r>
              <a:rPr lang="en-US" sz="3000" smtClean="0"/>
              <a:t>There are 3 facts that you should know for a series circuit: </a:t>
            </a:r>
          </a:p>
          <a:p>
            <a:pPr lvl="1"/>
            <a:r>
              <a:rPr lang="en-US" sz="2600" smtClean="0"/>
              <a:t>the current through each resistor in series is the same </a:t>
            </a:r>
          </a:p>
          <a:p>
            <a:pPr lvl="1"/>
            <a:r>
              <a:rPr lang="en-US" sz="2600" smtClean="0"/>
              <a:t>the total p.d., V across the resistors is the sum of the p.d.s across the separate resistors, so: V = V</a:t>
            </a:r>
            <a:r>
              <a:rPr lang="en-US" sz="2600" baseline="-25000" smtClean="0"/>
              <a:t>l</a:t>
            </a:r>
            <a:r>
              <a:rPr lang="en-US" sz="2600" smtClean="0"/>
              <a:t> + V</a:t>
            </a:r>
            <a:r>
              <a:rPr lang="en-US" sz="2600" baseline="-25000" smtClean="0"/>
              <a:t>2</a:t>
            </a:r>
            <a:r>
              <a:rPr lang="en-US" sz="2600" smtClean="0"/>
              <a:t> + V</a:t>
            </a:r>
            <a:r>
              <a:rPr lang="en-US" sz="2600" baseline="-25000" smtClean="0"/>
              <a:t>3 </a:t>
            </a:r>
            <a:endParaRPr lang="en-US" sz="2600" smtClean="0"/>
          </a:p>
          <a:p>
            <a:pPr lvl="1"/>
            <a:r>
              <a:rPr lang="en-US" sz="2600" smtClean="0"/>
              <a:t>the combined resistance R in the circuit is the sum of the separate resistors</a:t>
            </a:r>
          </a:p>
          <a:p>
            <a:endParaRPr lang="en-US" sz="3000" smtClean="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p:txBody>
          <a:bodyPr wrap="square" numCol="1" anchorCtr="0" compatLnSpc="1">
            <a:prstTxWarp prst="textNoShape">
              <a:avLst/>
            </a:prstTxWarp>
          </a:bodyPr>
          <a:lstStyle/>
          <a:p>
            <a:r>
              <a:rPr lang="en-US" smtClean="0"/>
              <a:t>Equivalent resistance</a:t>
            </a:r>
          </a:p>
        </p:txBody>
      </p:sp>
      <p:sp>
        <p:nvSpPr>
          <p:cNvPr id="3" name="Content Placeholder 2"/>
          <p:cNvSpPr>
            <a:spLocks noGrp="1"/>
          </p:cNvSpPr>
          <p:nvPr>
            <p:ph idx="1"/>
          </p:nvPr>
        </p:nvSpPr>
        <p:spPr>
          <a:xfrm>
            <a:off x="457200" y="1447800"/>
            <a:ext cx="8229600" cy="5029200"/>
          </a:xfrm>
        </p:spPr>
        <p:txBody>
          <a:bodyPr wrap="square" numCol="1" anchor="t" anchorCtr="0" compatLnSpc="1">
            <a:prstTxWarp prst="textNoShape">
              <a:avLst/>
            </a:prstTxWarp>
          </a:bodyPr>
          <a:lstStyle/>
          <a:p>
            <a:pPr>
              <a:lnSpc>
                <a:spcPct val="80000"/>
              </a:lnSpc>
            </a:pPr>
            <a:r>
              <a:rPr lang="en-US" sz="2400" smtClean="0"/>
              <a:t>Suppose we replace the 3 resistors with one resistor R that will take the same current I when the same p.d. V is placed across it</a:t>
            </a:r>
          </a:p>
          <a:p>
            <a:pPr>
              <a:lnSpc>
                <a:spcPct val="80000"/>
              </a:lnSpc>
            </a:pPr>
            <a:r>
              <a:rPr lang="en-US" sz="2400" smtClean="0"/>
              <a:t>R = R</a:t>
            </a:r>
            <a:r>
              <a:rPr lang="en-US" sz="2400" baseline="-25000" smtClean="0"/>
              <a:t>l</a:t>
            </a:r>
            <a:r>
              <a:rPr lang="en-US" sz="2400" smtClean="0"/>
              <a:t> + R</a:t>
            </a:r>
            <a:r>
              <a:rPr lang="en-US" sz="2400" baseline="-25000" smtClean="0"/>
              <a:t>2 </a:t>
            </a:r>
            <a:r>
              <a:rPr lang="en-US" sz="2400" smtClean="0"/>
              <a:t>+ R</a:t>
            </a:r>
            <a:r>
              <a:rPr lang="en-US" sz="2400" baseline="-25000" smtClean="0"/>
              <a:t>3 </a:t>
            </a:r>
            <a:endParaRPr lang="en-US" sz="2400" smtClean="0"/>
          </a:p>
          <a:p>
            <a:pPr>
              <a:lnSpc>
                <a:spcPct val="80000"/>
              </a:lnSpc>
            </a:pPr>
            <a:r>
              <a:rPr lang="en-US" sz="2400" smtClean="0"/>
              <a:t>We know that for the resistors in series: </a:t>
            </a:r>
          </a:p>
          <a:p>
            <a:pPr>
              <a:lnSpc>
                <a:spcPct val="80000"/>
              </a:lnSpc>
            </a:pPr>
            <a:r>
              <a:rPr lang="en-US" sz="2400" smtClean="0"/>
              <a:t>V = V</a:t>
            </a:r>
            <a:r>
              <a:rPr lang="en-US" sz="2400" baseline="-25000" smtClean="0"/>
              <a:t>l</a:t>
            </a:r>
            <a:r>
              <a:rPr lang="en-US" sz="2400" smtClean="0"/>
              <a:t> + V</a:t>
            </a:r>
            <a:r>
              <a:rPr lang="en-US" sz="2400" baseline="-25000" smtClean="0"/>
              <a:t>2</a:t>
            </a:r>
            <a:r>
              <a:rPr lang="en-US" sz="2400" smtClean="0"/>
              <a:t> + V</a:t>
            </a:r>
            <a:r>
              <a:rPr lang="en-US" sz="2400" baseline="-25000" smtClean="0"/>
              <a:t>3 </a:t>
            </a:r>
            <a:endParaRPr lang="en-US" sz="2400" smtClean="0"/>
          </a:p>
          <a:p>
            <a:pPr>
              <a:lnSpc>
                <a:spcPct val="80000"/>
              </a:lnSpc>
            </a:pPr>
            <a:r>
              <a:rPr lang="en-US" sz="2400" smtClean="0"/>
              <a:t>But for any resistor: p.d. = current x resistance (V = I R). </a:t>
            </a:r>
          </a:p>
          <a:p>
            <a:pPr>
              <a:lnSpc>
                <a:spcPct val="80000"/>
              </a:lnSpc>
            </a:pPr>
            <a:r>
              <a:rPr lang="en-US" sz="2400" smtClean="0"/>
              <a:t>If we apply this to each of our resistors, and remember that the current through each resistor is the same and equal to I, we get: </a:t>
            </a:r>
          </a:p>
          <a:p>
            <a:pPr>
              <a:lnSpc>
                <a:spcPct val="80000"/>
              </a:lnSpc>
            </a:pPr>
            <a:r>
              <a:rPr lang="en-US" sz="2400" b="1" smtClean="0"/>
              <a:t>IR = IR</a:t>
            </a:r>
            <a:r>
              <a:rPr lang="en-US" sz="2400" b="1" baseline="-25000" smtClean="0"/>
              <a:t>l</a:t>
            </a:r>
            <a:r>
              <a:rPr lang="en-US" sz="2400" b="1" smtClean="0"/>
              <a:t>+IR</a:t>
            </a:r>
            <a:r>
              <a:rPr lang="en-US" sz="2400" b="1" baseline="-25000" smtClean="0"/>
              <a:t>2</a:t>
            </a:r>
            <a:r>
              <a:rPr lang="en-US" sz="2400" b="1" smtClean="0"/>
              <a:t>+IR</a:t>
            </a:r>
            <a:r>
              <a:rPr lang="en-US" sz="2400" b="1" baseline="-25000" smtClean="0"/>
              <a:t>3 </a:t>
            </a:r>
            <a:endParaRPr lang="en-US" sz="2400" smtClean="0"/>
          </a:p>
          <a:p>
            <a:pPr>
              <a:lnSpc>
                <a:spcPct val="80000"/>
              </a:lnSpc>
            </a:pPr>
            <a:r>
              <a:rPr lang="en-US" sz="2400" smtClean="0"/>
              <a:t>If we now divide each term in the equation by I, </a:t>
            </a:r>
          </a:p>
          <a:p>
            <a:pPr>
              <a:lnSpc>
                <a:spcPct val="80000"/>
              </a:lnSpc>
            </a:pPr>
            <a:r>
              <a:rPr lang="en-US" sz="2400" smtClean="0"/>
              <a:t>we get: </a:t>
            </a:r>
          </a:p>
          <a:p>
            <a:pPr>
              <a:lnSpc>
                <a:spcPct val="80000"/>
              </a:lnSpc>
            </a:pPr>
            <a:r>
              <a:rPr lang="en-US" sz="2400" b="1" smtClean="0"/>
              <a:t>R = R</a:t>
            </a:r>
            <a:r>
              <a:rPr lang="en-US" sz="2400" b="1" baseline="-25000" smtClean="0"/>
              <a:t>1</a:t>
            </a:r>
            <a:r>
              <a:rPr lang="en-US" sz="2400" b="1" smtClean="0"/>
              <a:t> + R</a:t>
            </a:r>
            <a:r>
              <a:rPr lang="en-US" sz="2400" b="1" baseline="-25000" smtClean="0"/>
              <a:t>2 </a:t>
            </a:r>
            <a:r>
              <a:rPr lang="en-US" sz="2400" b="1" smtClean="0"/>
              <a:t>+ R</a:t>
            </a:r>
            <a:r>
              <a:rPr lang="en-US" sz="2400" b="1" baseline="-25000" smtClean="0"/>
              <a:t>3</a:t>
            </a:r>
            <a:endParaRPr lang="en-US" sz="2400" smtClean="0"/>
          </a:p>
          <a:p>
            <a:pPr>
              <a:lnSpc>
                <a:spcPct val="80000"/>
              </a:lnSpc>
            </a:pPr>
            <a:endParaRPr lang="en-US" sz="2200" smtClean="0"/>
          </a:p>
          <a:p>
            <a:pPr>
              <a:lnSpc>
                <a:spcPct val="80000"/>
              </a:lnSpc>
            </a:pPr>
            <a:endParaRPr lang="en-US" sz="2200"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p:txBody>
          <a:bodyPr wrap="square" numCol="1" anchorCtr="0" compatLnSpc="1">
            <a:prstTxWarp prst="textNoShape">
              <a:avLst/>
            </a:prstTxWarp>
          </a:bodyPr>
          <a:lstStyle/>
          <a:p>
            <a:r>
              <a:rPr lang="en-US" smtClean="0"/>
              <a:t>In parallel</a:t>
            </a:r>
          </a:p>
        </p:txBody>
      </p:sp>
      <p:sp>
        <p:nvSpPr>
          <p:cNvPr id="7171" name="Content Placeholder 2"/>
          <p:cNvSpPr>
            <a:spLocks noGrp="1"/>
          </p:cNvSpPr>
          <p:nvPr>
            <p:ph idx="1"/>
          </p:nvPr>
        </p:nvSpPr>
        <p:spPr bwMode="auto"/>
        <p:txBody>
          <a:bodyPr wrap="square" numCol="1" anchor="t" anchorCtr="0" compatLnSpc="1">
            <a:prstTxWarp prst="textNoShape">
              <a:avLst/>
            </a:prstTxWarp>
          </a:bodyPr>
          <a:lstStyle/>
          <a:p>
            <a:r>
              <a:rPr lang="en-US" smtClean="0"/>
              <a:t>We now have resistors connected in </a:t>
            </a:r>
            <a:r>
              <a:rPr lang="en-US" b="1" smtClean="0"/>
              <a:t>parallel: </a:t>
            </a:r>
            <a:endParaRPr lang="en-US" smtClean="0"/>
          </a:p>
          <a:p>
            <a:r>
              <a:rPr lang="en-US" smtClean="0"/>
              <a:t>There are 3 facts that you should know for a parallel circuit: </a:t>
            </a:r>
          </a:p>
          <a:p>
            <a:pPr lvl="1"/>
            <a:r>
              <a:rPr lang="en-US" smtClean="0"/>
              <a:t>the p.d. across each resistor in parallel is the same </a:t>
            </a:r>
          </a:p>
          <a:p>
            <a:pPr lvl="1"/>
            <a:r>
              <a:rPr lang="en-US" smtClean="0"/>
              <a:t>the current in the main circuit is the sum of the currents in each of the parallel branches, so:</a:t>
            </a:r>
            <a:r>
              <a:rPr lang="es-ES_tradnl" smtClean="0"/>
              <a:t> </a:t>
            </a:r>
            <a:endParaRPr lang="en-US" smtClean="0"/>
          </a:p>
          <a:p>
            <a:pPr lvl="1"/>
            <a:r>
              <a:rPr lang="es-ES_tradnl" i="1" smtClean="0"/>
              <a:t>I </a:t>
            </a:r>
            <a:r>
              <a:rPr lang="en-US" i="1" smtClean="0"/>
              <a:t>= I</a:t>
            </a:r>
            <a:r>
              <a:rPr lang="en-US" i="1" baseline="-25000" smtClean="0"/>
              <a:t>1</a:t>
            </a:r>
            <a:r>
              <a:rPr lang="en-US" i="1" smtClean="0"/>
              <a:t> + </a:t>
            </a:r>
            <a:r>
              <a:rPr lang="es-ES_tradnl" i="1" smtClean="0"/>
              <a:t>I</a:t>
            </a:r>
            <a:r>
              <a:rPr lang="en-US" i="1" baseline="-25000" smtClean="0"/>
              <a:t>2</a:t>
            </a:r>
            <a:r>
              <a:rPr lang="en-US" i="1" smtClean="0"/>
              <a:t> + </a:t>
            </a:r>
            <a:r>
              <a:rPr lang="es-ES_tradnl" i="1" smtClean="0"/>
              <a:t>I</a:t>
            </a:r>
            <a:r>
              <a:rPr lang="en-US" i="1" baseline="-25000" smtClean="0"/>
              <a:t>3 </a:t>
            </a:r>
            <a:endParaRPr lang="en-US" smtClean="0"/>
          </a:p>
          <a:p>
            <a:endParaRPr lang="en-US" smtClean="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p:txBody>
          <a:bodyPr wrap="square" numCol="1" anchorCtr="0" compatLnSpc="1">
            <a:prstTxWarp prst="textNoShape">
              <a:avLst/>
            </a:prstTxWarp>
          </a:bodyPr>
          <a:lstStyle/>
          <a:p>
            <a:endParaRPr lang="es-ES" smtClean="0"/>
          </a:p>
        </p:txBody>
      </p:sp>
      <p:sp>
        <p:nvSpPr>
          <p:cNvPr id="3" name="Content Placeholder 2"/>
          <p:cNvSpPr>
            <a:spLocks noGrp="1"/>
          </p:cNvSpPr>
          <p:nvPr>
            <p:ph idx="1"/>
          </p:nvPr>
        </p:nvSpPr>
        <p:spPr>
          <a:xfrm>
            <a:off x="457200" y="1600200"/>
            <a:ext cx="8229600" cy="4114800"/>
          </a:xfrm>
        </p:spPr>
        <p:txBody>
          <a:bodyPr wrap="square" numCol="1" anchor="t" anchorCtr="0" compatLnSpc="1">
            <a:prstTxWarp prst="textNoShape">
              <a:avLst/>
            </a:prstTxWarp>
          </a:bodyPr>
          <a:lstStyle/>
          <a:p>
            <a:pPr>
              <a:lnSpc>
                <a:spcPct val="80000"/>
              </a:lnSpc>
            </a:pPr>
            <a:r>
              <a:rPr lang="en-US" sz="2200" smtClean="0"/>
              <a:t>the combined resistance </a:t>
            </a:r>
            <a:r>
              <a:rPr lang="en-US" sz="2200" i="1" smtClean="0"/>
              <a:t>R </a:t>
            </a:r>
            <a:r>
              <a:rPr lang="en-US" sz="2200" smtClean="0"/>
              <a:t>is calculated from the equation: 1/R=1/R1+1/R2 …….</a:t>
            </a:r>
          </a:p>
          <a:p>
            <a:pPr>
              <a:lnSpc>
                <a:spcPct val="80000"/>
              </a:lnSpc>
            </a:pPr>
            <a:r>
              <a:rPr lang="en-US" sz="2200" smtClean="0"/>
              <a:t>Suppose we replace the 3 resistors with one resistor </a:t>
            </a:r>
            <a:r>
              <a:rPr lang="en-US" sz="2200" i="1" smtClean="0"/>
              <a:t>R </a:t>
            </a:r>
            <a:r>
              <a:rPr lang="en-US" sz="2200" smtClean="0"/>
              <a:t>that takes the same total current I </a:t>
            </a:r>
          </a:p>
          <a:p>
            <a:pPr>
              <a:lnSpc>
                <a:spcPct val="80000"/>
              </a:lnSpc>
            </a:pPr>
            <a:r>
              <a:rPr lang="en-US" sz="2200" smtClean="0"/>
              <a:t>When the same p.d. V is placed across it.</a:t>
            </a:r>
          </a:p>
          <a:p>
            <a:pPr>
              <a:lnSpc>
                <a:spcPct val="80000"/>
              </a:lnSpc>
            </a:pPr>
            <a:r>
              <a:rPr lang="en-US" sz="2200" smtClean="0"/>
              <a:t>	</a:t>
            </a:r>
            <a:r>
              <a:rPr lang="en-US" sz="2200" i="1" smtClean="0"/>
              <a:t>I = I</a:t>
            </a:r>
            <a:r>
              <a:rPr lang="en-US" sz="2200" i="1" baseline="-25000" smtClean="0"/>
              <a:t>1</a:t>
            </a:r>
            <a:r>
              <a:rPr lang="en-US" sz="2200" i="1" smtClean="0"/>
              <a:t>+I</a:t>
            </a:r>
            <a:r>
              <a:rPr lang="en-US" sz="2200" i="1" baseline="-25000" smtClean="0"/>
              <a:t>2</a:t>
            </a:r>
            <a:r>
              <a:rPr lang="en-US" sz="2200" i="1" smtClean="0"/>
              <a:t>+I</a:t>
            </a:r>
            <a:r>
              <a:rPr lang="en-US" sz="2200" i="1" baseline="-25000" smtClean="0"/>
              <a:t>3 </a:t>
            </a:r>
            <a:endParaRPr lang="en-US" sz="2200" smtClean="0"/>
          </a:p>
          <a:p>
            <a:pPr>
              <a:lnSpc>
                <a:spcPct val="80000"/>
              </a:lnSpc>
            </a:pPr>
            <a:r>
              <a:rPr lang="en-US" sz="2200" smtClean="0"/>
              <a:t>But for any resistor, current = p.d. = resistance </a:t>
            </a:r>
            <a:r>
              <a:rPr lang="en-US" sz="2200" i="1" smtClean="0"/>
              <a:t>(I = V/R ). </a:t>
            </a:r>
            <a:endParaRPr lang="en-US" sz="2200" smtClean="0"/>
          </a:p>
          <a:p>
            <a:pPr>
              <a:lnSpc>
                <a:spcPct val="80000"/>
              </a:lnSpc>
            </a:pPr>
            <a:r>
              <a:rPr lang="en-US" sz="2200" smtClean="0"/>
              <a:t>If we apply this to each of our resistors, and remember that the </a:t>
            </a:r>
          </a:p>
          <a:p>
            <a:pPr>
              <a:lnSpc>
                <a:spcPct val="80000"/>
              </a:lnSpc>
            </a:pPr>
            <a:r>
              <a:rPr lang="en-US" sz="2200" smtClean="0"/>
              <a:t>p.d. across each resistor is the same and equal to V, </a:t>
            </a:r>
          </a:p>
          <a:p>
            <a:pPr>
              <a:lnSpc>
                <a:spcPct val="80000"/>
              </a:lnSpc>
            </a:pPr>
            <a:r>
              <a:rPr lang="en-US" sz="2200" smtClean="0"/>
              <a:t>we get: V/</a:t>
            </a:r>
            <a:r>
              <a:rPr lang="en-US" sz="2200" i="1" smtClean="0"/>
              <a:t>R=V/R</a:t>
            </a:r>
            <a:r>
              <a:rPr lang="en-US" sz="2200" i="1" baseline="-25000" smtClean="0"/>
              <a:t>1</a:t>
            </a:r>
            <a:r>
              <a:rPr lang="en-US" sz="2200" i="1" smtClean="0"/>
              <a:t> + V/R</a:t>
            </a:r>
            <a:r>
              <a:rPr lang="en-US" sz="2200" i="1" baseline="-25000" smtClean="0"/>
              <a:t>2</a:t>
            </a:r>
            <a:r>
              <a:rPr lang="en-US" sz="2200" i="1" smtClean="0"/>
              <a:t> + V/R</a:t>
            </a:r>
            <a:r>
              <a:rPr lang="en-US" sz="2200" i="1" baseline="-25000" smtClean="0"/>
              <a:t>3</a:t>
            </a:r>
            <a:r>
              <a:rPr lang="en-US" sz="2200" i="1" smtClean="0"/>
              <a:t> </a:t>
            </a:r>
            <a:endParaRPr lang="en-US" sz="2200" smtClean="0"/>
          </a:p>
          <a:p>
            <a:pPr>
              <a:lnSpc>
                <a:spcPct val="80000"/>
              </a:lnSpc>
            </a:pPr>
            <a:r>
              <a:rPr lang="en-US" sz="2200" smtClean="0"/>
              <a:t>Now we divide each term by V, to get: </a:t>
            </a:r>
          </a:p>
          <a:p>
            <a:pPr>
              <a:lnSpc>
                <a:spcPct val="80000"/>
              </a:lnSpc>
            </a:pPr>
            <a:r>
              <a:rPr lang="en-US" sz="2200" smtClean="0"/>
              <a:t> </a:t>
            </a:r>
            <a:r>
              <a:rPr lang="en-US" sz="2200" b="1" smtClean="0"/>
              <a:t>1/</a:t>
            </a:r>
            <a:r>
              <a:rPr lang="en-US" sz="2200" b="1" i="1" smtClean="0"/>
              <a:t>R=1/R</a:t>
            </a:r>
            <a:r>
              <a:rPr lang="en-US" sz="2200" b="1" i="1" baseline="-25000" smtClean="0"/>
              <a:t>1</a:t>
            </a:r>
            <a:r>
              <a:rPr lang="en-US" sz="2200" b="1" i="1" smtClean="0"/>
              <a:t> + 1/R</a:t>
            </a:r>
            <a:r>
              <a:rPr lang="en-US" sz="2200" b="1" i="1" baseline="-25000" smtClean="0"/>
              <a:t>2</a:t>
            </a:r>
            <a:r>
              <a:rPr lang="en-US" sz="2200" b="1" i="1" smtClean="0"/>
              <a:t> + 1/R</a:t>
            </a:r>
            <a:r>
              <a:rPr lang="en-US" sz="2200" b="1" i="1" baseline="-25000" smtClean="0"/>
              <a:t>3</a:t>
            </a:r>
            <a:endParaRPr lang="en-US" sz="2200" smtClean="0"/>
          </a:p>
          <a:p>
            <a:pPr>
              <a:lnSpc>
                <a:spcPct val="80000"/>
              </a:lnSpc>
            </a:pPr>
            <a:endParaRPr lang="en-US" sz="2200" smtClean="0"/>
          </a:p>
        </p:txBody>
      </p:sp>
      <p:sp>
        <p:nvSpPr>
          <p:cNvPr id="4" name="TextBox 3"/>
          <p:cNvSpPr txBox="1">
            <a:spLocks noChangeArrowheads="1"/>
          </p:cNvSpPr>
          <p:nvPr/>
        </p:nvSpPr>
        <p:spPr bwMode="auto">
          <a:xfrm>
            <a:off x="533400" y="2819400"/>
            <a:ext cx="8077200" cy="2554288"/>
          </a:xfrm>
          <a:prstGeom prst="rect">
            <a:avLst/>
          </a:prstGeom>
          <a:noFill/>
          <a:ln w="9525">
            <a:noFill/>
            <a:miter lim="800000"/>
            <a:headEnd/>
            <a:tailEnd/>
          </a:ln>
        </p:spPr>
        <p:txBody>
          <a:bodyPr>
            <a:spAutoFit/>
          </a:bodyPr>
          <a:lstStyle/>
          <a:p>
            <a:r>
              <a:rPr lang="en-US" sz="4000">
                <a:solidFill>
                  <a:srgbClr val="FF0000"/>
                </a:solidFill>
              </a:rPr>
              <a:t>You will find that the total resistance </a:t>
            </a:r>
            <a:r>
              <a:rPr lang="en-US" sz="4000" i="1">
                <a:solidFill>
                  <a:srgbClr val="FF0000"/>
                </a:solidFill>
              </a:rPr>
              <a:t>R is </a:t>
            </a:r>
            <a:r>
              <a:rPr lang="en-US" sz="4000">
                <a:solidFill>
                  <a:srgbClr val="FF0000"/>
                </a:solidFill>
              </a:rPr>
              <a:t>always less than the smallest resistance in the parallel combination.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3">
                                            <p:bg/>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5"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1000" fill="hold"/>
                                        <p:tgtEl>
                                          <p:spTgt spid="4"/>
                                        </p:tgtEl>
                                        <p:attrNameLst>
                                          <p:attrName>ppt_w</p:attrName>
                                        </p:attrNameLst>
                                      </p:cBhvr>
                                      <p:tavLst>
                                        <p:tav tm="0">
                                          <p:val>
                                            <p:fltVal val="0"/>
                                          </p:val>
                                        </p:tav>
                                        <p:tav tm="100000">
                                          <p:val>
                                            <p:strVal val="#ppt_w"/>
                                          </p:val>
                                        </p:tav>
                                      </p:tavLst>
                                    </p:anim>
                                    <p:anim calcmode="lin" valueType="num">
                                      <p:cBhvr>
                                        <p:cTn id="52" dur="1000" fill="hold"/>
                                        <p:tgtEl>
                                          <p:spTgt spid="4"/>
                                        </p:tgtEl>
                                        <p:attrNameLst>
                                          <p:attrName>ppt_h</p:attrName>
                                        </p:attrNameLst>
                                      </p:cBhvr>
                                      <p:tavLst>
                                        <p:tav tm="0">
                                          <p:val>
                                            <p:fltVal val="0"/>
                                          </p:val>
                                        </p:tav>
                                        <p:tav tm="100000">
                                          <p:val>
                                            <p:strVal val="#ppt_h"/>
                                          </p:val>
                                        </p:tav>
                                      </p:tavLst>
                                    </p:anim>
                                    <p:anim calcmode="lin" valueType="num">
                                      <p:cBhvr>
                                        <p:cTn id="53"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p:txBody>
          <a:bodyPr wrap="square" numCol="1" anchorCtr="0" compatLnSpc="1">
            <a:prstTxWarp prst="textNoShape">
              <a:avLst/>
            </a:prstTxWarp>
          </a:bodyPr>
          <a:lstStyle/>
          <a:p>
            <a:pPr eaLnBrk="1" hangingPunct="1"/>
            <a:r>
              <a:rPr lang="en-US" smtClean="0"/>
              <a:t>Ideal ammeters</a:t>
            </a:r>
          </a:p>
        </p:txBody>
      </p:sp>
      <p:sp>
        <p:nvSpPr>
          <p:cNvPr id="14339" name="Content Placeholder 2"/>
          <p:cNvSpPr>
            <a:spLocks noGrp="1"/>
          </p:cNvSpPr>
          <p:nvPr>
            <p:ph idx="1"/>
          </p:nvPr>
        </p:nvSpPr>
        <p:spPr bwMode="auto"/>
        <p:txBody>
          <a:bodyPr wrap="square" numCol="1" anchor="t" anchorCtr="0" compatLnSpc="1">
            <a:prstTxWarp prst="textNoShape">
              <a:avLst/>
            </a:prstTxWarp>
          </a:bodyPr>
          <a:lstStyle/>
          <a:p>
            <a:pPr>
              <a:lnSpc>
                <a:spcPct val="90000"/>
              </a:lnSpc>
            </a:pPr>
            <a:r>
              <a:rPr lang="en-US" smtClean="0"/>
              <a:t>In order to measure the current, an ammeter is placed </a:t>
            </a:r>
            <a:r>
              <a:rPr lang="en-US" b="1" smtClean="0"/>
              <a:t>in series, </a:t>
            </a:r>
            <a:r>
              <a:rPr lang="en-US" i="1" smtClean="0"/>
              <a:t>in </a:t>
            </a:r>
            <a:r>
              <a:rPr lang="en-US" smtClean="0"/>
              <a:t>the circuit. </a:t>
            </a:r>
          </a:p>
          <a:p>
            <a:pPr>
              <a:lnSpc>
                <a:spcPct val="90000"/>
              </a:lnSpc>
            </a:pPr>
            <a:r>
              <a:rPr lang="en-US" smtClean="0"/>
              <a:t>What effect might this have on the size of the current? </a:t>
            </a:r>
          </a:p>
          <a:p>
            <a:pPr>
              <a:lnSpc>
                <a:spcPct val="90000"/>
              </a:lnSpc>
            </a:pPr>
            <a:r>
              <a:rPr lang="en-US" smtClean="0"/>
              <a:t>The </a:t>
            </a:r>
            <a:r>
              <a:rPr lang="en-US" b="1" i="1" smtClean="0"/>
              <a:t>ideal </a:t>
            </a:r>
            <a:r>
              <a:rPr lang="en-US" smtClean="0"/>
              <a:t>ammeter has zero resistance, so that placing it in the circuit does not make the current smaller. </a:t>
            </a:r>
          </a:p>
          <a:p>
            <a:pPr>
              <a:lnSpc>
                <a:spcPct val="90000"/>
              </a:lnSpc>
            </a:pPr>
            <a:r>
              <a:rPr lang="en-US" smtClean="0"/>
              <a:t>Real ammeters do have very small resistances ‑ around 0.01 </a:t>
            </a:r>
            <a:r>
              <a:rPr lang="el-GR" smtClean="0"/>
              <a:t>Ω</a:t>
            </a:r>
            <a:r>
              <a:rPr lang="en-US" smtClean="0"/>
              <a:t>.</a:t>
            </a:r>
          </a:p>
          <a:p>
            <a:pPr eaLnBrk="1" hangingPunct="1">
              <a:lnSpc>
                <a:spcPct val="90000"/>
              </a:lnSpc>
            </a:pPr>
            <a:endParaRPr lang="en-US" smtClean="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p:txBody>
          <a:bodyPr wrap="square" numCol="1" anchorCtr="0" compatLnSpc="1">
            <a:prstTxWarp prst="textNoShape">
              <a:avLst/>
            </a:prstTxWarp>
          </a:bodyPr>
          <a:lstStyle/>
          <a:p>
            <a:r>
              <a:rPr lang="en-US" smtClean="0"/>
              <a:t>Ideal voltmeters</a:t>
            </a:r>
          </a:p>
        </p:txBody>
      </p:sp>
      <p:sp>
        <p:nvSpPr>
          <p:cNvPr id="3" name="Content Placeholder 2"/>
          <p:cNvSpPr>
            <a:spLocks noGrp="1"/>
          </p:cNvSpPr>
          <p:nvPr>
            <p:ph idx="1"/>
          </p:nvPr>
        </p:nvSpPr>
        <p:spPr/>
        <p:txBody>
          <a:bodyPr wrap="square" numCol="1" anchor="t" anchorCtr="0" compatLnSpc="1">
            <a:prstTxWarp prst="textNoShape">
              <a:avLst/>
            </a:prstTxWarp>
          </a:bodyPr>
          <a:lstStyle/>
          <a:p>
            <a:pPr>
              <a:lnSpc>
                <a:spcPct val="90000"/>
              </a:lnSpc>
            </a:pPr>
            <a:r>
              <a:rPr lang="en-US" sz="2700" dirty="0" smtClean="0"/>
              <a:t>A voltmeter is connected </a:t>
            </a:r>
            <a:r>
              <a:rPr lang="en-US" sz="2700" b="1" dirty="0" smtClean="0"/>
              <a:t>in parallel </a:t>
            </a:r>
            <a:r>
              <a:rPr lang="en-US" sz="2700" dirty="0" smtClean="0"/>
              <a:t>with a component, in order to measure the </a:t>
            </a:r>
            <a:r>
              <a:rPr lang="en-US" sz="2700" dirty="0" err="1" smtClean="0"/>
              <a:t>p.d</a:t>
            </a:r>
            <a:r>
              <a:rPr lang="en-US" sz="2700" dirty="0" smtClean="0"/>
              <a:t>. across it. </a:t>
            </a:r>
          </a:p>
          <a:p>
            <a:pPr>
              <a:lnSpc>
                <a:spcPct val="90000"/>
              </a:lnSpc>
            </a:pPr>
            <a:r>
              <a:rPr lang="en-US" sz="2700" dirty="0" smtClean="0"/>
              <a:t>Why can this increase the current in the circuit? </a:t>
            </a:r>
          </a:p>
          <a:p>
            <a:pPr>
              <a:lnSpc>
                <a:spcPct val="90000"/>
              </a:lnSpc>
            </a:pPr>
            <a:r>
              <a:rPr lang="en-US" sz="2700" dirty="0" smtClean="0"/>
              <a:t>Since the voltmeter is in parallel with the component, their </a:t>
            </a:r>
            <a:r>
              <a:rPr lang="en-US" sz="2700" b="1" i="1" dirty="0" smtClean="0"/>
              <a:t>combined </a:t>
            </a:r>
            <a:r>
              <a:rPr lang="en-US" sz="2700" dirty="0" smtClean="0"/>
              <a:t>resistance is less than the component's resistance. </a:t>
            </a:r>
          </a:p>
          <a:p>
            <a:pPr>
              <a:lnSpc>
                <a:spcPct val="90000"/>
              </a:lnSpc>
            </a:pPr>
            <a:r>
              <a:rPr lang="en-US" sz="2700" dirty="0" smtClean="0"/>
              <a:t>The </a:t>
            </a:r>
            <a:r>
              <a:rPr lang="en-US" sz="2700" b="1" i="1" dirty="0" smtClean="0"/>
              <a:t>ideal </a:t>
            </a:r>
            <a:r>
              <a:rPr lang="en-US" sz="2700" dirty="0" smtClean="0"/>
              <a:t>voltmeter has infinite resistance and takes no current. </a:t>
            </a:r>
          </a:p>
          <a:p>
            <a:pPr>
              <a:lnSpc>
                <a:spcPct val="90000"/>
              </a:lnSpc>
            </a:pPr>
            <a:r>
              <a:rPr lang="en-US" sz="2700" dirty="0" smtClean="0"/>
              <a:t>Digital voltmeters have very high resistances, around 10 M</a:t>
            </a:r>
            <a:r>
              <a:rPr lang="el-GR" sz="2700" dirty="0" smtClean="0"/>
              <a:t>Ω</a:t>
            </a:r>
            <a:r>
              <a:rPr lang="en-US" sz="2700" dirty="0" smtClean="0"/>
              <a:t>, and so they have little effect on the circuit they are placed in.</a:t>
            </a:r>
          </a:p>
          <a:p>
            <a:pPr>
              <a:lnSpc>
                <a:spcPct val="90000"/>
              </a:lnSpc>
            </a:pPr>
            <a:endParaRPr lang="en-US" sz="2700" dirty="0" smtClean="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5029200" y="1600200"/>
            <a:ext cx="3810000" cy="4953000"/>
          </a:xfrm>
          <a:prstGeom prst="rect">
            <a:avLst/>
          </a:prstGeom>
          <a:solidFill>
            <a:schemeClr val="tx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s-ES">
              <a:solidFill>
                <a:srgbClr val="FFFFFF"/>
              </a:solidFill>
            </a:endParaRPr>
          </a:p>
        </p:txBody>
      </p:sp>
      <p:sp>
        <p:nvSpPr>
          <p:cNvPr id="11267" name="Title 1"/>
          <p:cNvSpPr>
            <a:spLocks noGrp="1"/>
          </p:cNvSpPr>
          <p:nvPr>
            <p:ph type="title"/>
          </p:nvPr>
        </p:nvSpPr>
        <p:spPr bwMode="auto"/>
        <p:txBody>
          <a:bodyPr wrap="square" numCol="1" anchorCtr="0" compatLnSpc="1">
            <a:prstTxWarp prst="textNoShape">
              <a:avLst/>
            </a:prstTxWarp>
          </a:bodyPr>
          <a:lstStyle/>
          <a:p>
            <a:r>
              <a:rPr lang="en-US" smtClean="0"/>
              <a:t>A potential divider</a:t>
            </a:r>
          </a:p>
        </p:txBody>
      </p:sp>
      <p:sp>
        <p:nvSpPr>
          <p:cNvPr id="3" name="Content Placeholder 2"/>
          <p:cNvSpPr>
            <a:spLocks noGrp="1"/>
          </p:cNvSpPr>
          <p:nvPr>
            <p:ph idx="1"/>
          </p:nvPr>
        </p:nvSpPr>
        <p:spPr>
          <a:xfrm>
            <a:off x="457200" y="1600200"/>
            <a:ext cx="4495800" cy="4953000"/>
          </a:xfrm>
        </p:spPr>
        <p:txBody>
          <a:bodyPr wrap="square" numCol="1" anchor="t" anchorCtr="0" compatLnSpc="1">
            <a:prstTxWarp prst="textNoShape">
              <a:avLst/>
            </a:prstTxWarp>
          </a:bodyPr>
          <a:lstStyle/>
          <a:p>
            <a:pPr>
              <a:lnSpc>
                <a:spcPct val="80000"/>
              </a:lnSpc>
            </a:pPr>
            <a:r>
              <a:rPr lang="en-GB" sz="2700" smtClean="0"/>
              <a:t>The potential divider is one of the most useful circuits </a:t>
            </a:r>
          </a:p>
          <a:p>
            <a:pPr>
              <a:lnSpc>
                <a:spcPct val="80000"/>
              </a:lnSpc>
            </a:pPr>
            <a:r>
              <a:rPr lang="en-GB" sz="2700" smtClean="0"/>
              <a:t>Calculate the voltage across each of its resistors. </a:t>
            </a:r>
          </a:p>
          <a:p>
            <a:pPr>
              <a:lnSpc>
                <a:spcPct val="80000"/>
              </a:lnSpc>
            </a:pPr>
            <a:r>
              <a:rPr lang="en-GB" sz="2700" smtClean="0"/>
              <a:t>For an unloaded potential divider the current through each resistor is the same so the voltage is proportional to the resistance. </a:t>
            </a:r>
          </a:p>
          <a:p>
            <a:pPr>
              <a:lnSpc>
                <a:spcPct val="80000"/>
              </a:lnSpc>
            </a:pPr>
            <a:r>
              <a:rPr lang="en-GB" sz="2700" smtClean="0"/>
              <a:t>This means that the pd across the pair of resistors is divided in the same ratio as the resistors themselves:</a:t>
            </a:r>
            <a:endParaRPr lang="en-US" sz="2700" smtClean="0"/>
          </a:p>
          <a:p>
            <a:pPr>
              <a:lnSpc>
                <a:spcPct val="80000"/>
              </a:lnSpc>
            </a:pPr>
            <a:endParaRPr lang="en-US" sz="2700" smtClean="0"/>
          </a:p>
        </p:txBody>
      </p:sp>
      <p:grpSp>
        <p:nvGrpSpPr>
          <p:cNvPr id="11269" name="Group 2"/>
          <p:cNvGrpSpPr>
            <a:grpSpLocks/>
          </p:cNvGrpSpPr>
          <p:nvPr/>
        </p:nvGrpSpPr>
        <p:grpSpPr bwMode="auto">
          <a:xfrm>
            <a:off x="5257800" y="2590800"/>
            <a:ext cx="3276600" cy="2667000"/>
            <a:chOff x="3383" y="4373"/>
            <a:chExt cx="3345" cy="3255"/>
          </a:xfrm>
        </p:grpSpPr>
        <p:grpSp>
          <p:nvGrpSpPr>
            <p:cNvPr id="11270" name="Group 3"/>
            <p:cNvGrpSpPr>
              <a:grpSpLocks/>
            </p:cNvGrpSpPr>
            <p:nvPr/>
          </p:nvGrpSpPr>
          <p:grpSpPr bwMode="auto">
            <a:xfrm>
              <a:off x="3383" y="4373"/>
              <a:ext cx="3345" cy="3255"/>
              <a:chOff x="3510" y="4380"/>
              <a:chExt cx="3345" cy="3255"/>
            </a:xfrm>
          </p:grpSpPr>
          <p:grpSp>
            <p:nvGrpSpPr>
              <p:cNvPr id="11276" name="Group 4"/>
              <p:cNvGrpSpPr>
                <a:grpSpLocks/>
              </p:cNvGrpSpPr>
              <p:nvPr/>
            </p:nvGrpSpPr>
            <p:grpSpPr bwMode="auto">
              <a:xfrm>
                <a:off x="3510" y="4380"/>
                <a:ext cx="3345" cy="3255"/>
                <a:chOff x="3480" y="4200"/>
                <a:chExt cx="3345" cy="3255"/>
              </a:xfrm>
            </p:grpSpPr>
            <p:sp>
              <p:nvSpPr>
                <p:cNvPr id="11280" name="Line 5"/>
                <p:cNvSpPr>
                  <a:spLocks noChangeShapeType="1"/>
                </p:cNvSpPr>
                <p:nvPr/>
              </p:nvSpPr>
              <p:spPr bwMode="auto">
                <a:xfrm>
                  <a:off x="5100" y="4305"/>
                  <a:ext cx="1" cy="3075"/>
                </a:xfrm>
                <a:prstGeom prst="line">
                  <a:avLst/>
                </a:prstGeom>
                <a:noFill/>
                <a:ln w="19050">
                  <a:solidFill>
                    <a:srgbClr val="000000"/>
                  </a:solidFill>
                  <a:round/>
                  <a:headEnd/>
                  <a:tailEnd/>
                </a:ln>
              </p:spPr>
              <p:txBody>
                <a:bodyPr/>
                <a:lstStyle/>
                <a:p>
                  <a:endParaRPr lang="es-ES"/>
                </a:p>
              </p:txBody>
            </p:sp>
            <p:grpSp>
              <p:nvGrpSpPr>
                <p:cNvPr id="11281" name="Group 6"/>
                <p:cNvGrpSpPr>
                  <a:grpSpLocks/>
                </p:cNvGrpSpPr>
                <p:nvPr/>
              </p:nvGrpSpPr>
              <p:grpSpPr bwMode="auto">
                <a:xfrm>
                  <a:off x="3480" y="4200"/>
                  <a:ext cx="3345" cy="3255"/>
                  <a:chOff x="3480" y="4200"/>
                  <a:chExt cx="3345" cy="3255"/>
                </a:xfrm>
              </p:grpSpPr>
              <p:sp>
                <p:nvSpPr>
                  <p:cNvPr id="11282" name="Line 7"/>
                  <p:cNvSpPr>
                    <a:spLocks noChangeShapeType="1"/>
                  </p:cNvSpPr>
                  <p:nvPr/>
                </p:nvSpPr>
                <p:spPr bwMode="auto">
                  <a:xfrm>
                    <a:off x="3555" y="4305"/>
                    <a:ext cx="3105" cy="1"/>
                  </a:xfrm>
                  <a:prstGeom prst="line">
                    <a:avLst/>
                  </a:prstGeom>
                  <a:noFill/>
                  <a:ln w="19050">
                    <a:solidFill>
                      <a:srgbClr val="000000"/>
                    </a:solidFill>
                    <a:round/>
                    <a:headEnd/>
                    <a:tailEnd/>
                  </a:ln>
                </p:spPr>
                <p:txBody>
                  <a:bodyPr/>
                  <a:lstStyle/>
                  <a:p>
                    <a:endParaRPr lang="es-ES"/>
                  </a:p>
                </p:txBody>
              </p:sp>
              <p:sp>
                <p:nvSpPr>
                  <p:cNvPr id="11283" name="Line 8"/>
                  <p:cNvSpPr>
                    <a:spLocks noChangeShapeType="1"/>
                  </p:cNvSpPr>
                  <p:nvPr/>
                </p:nvSpPr>
                <p:spPr bwMode="auto">
                  <a:xfrm>
                    <a:off x="3570" y="7380"/>
                    <a:ext cx="3105" cy="1"/>
                  </a:xfrm>
                  <a:prstGeom prst="line">
                    <a:avLst/>
                  </a:prstGeom>
                  <a:noFill/>
                  <a:ln w="19050">
                    <a:solidFill>
                      <a:srgbClr val="000000"/>
                    </a:solidFill>
                    <a:round/>
                    <a:headEnd/>
                    <a:tailEnd/>
                  </a:ln>
                </p:spPr>
                <p:txBody>
                  <a:bodyPr/>
                  <a:lstStyle/>
                  <a:p>
                    <a:endParaRPr lang="es-ES"/>
                  </a:p>
                </p:txBody>
              </p:sp>
              <p:sp>
                <p:nvSpPr>
                  <p:cNvPr id="11284" name="Rectangle 9"/>
                  <p:cNvSpPr>
                    <a:spLocks noChangeArrowheads="1"/>
                  </p:cNvSpPr>
                  <p:nvPr/>
                </p:nvSpPr>
                <p:spPr bwMode="auto">
                  <a:xfrm>
                    <a:off x="4950" y="4665"/>
                    <a:ext cx="300" cy="855"/>
                  </a:xfrm>
                  <a:prstGeom prst="rect">
                    <a:avLst/>
                  </a:prstGeom>
                  <a:solidFill>
                    <a:srgbClr val="FFFFFF"/>
                  </a:solidFill>
                  <a:ln w="19050">
                    <a:solidFill>
                      <a:srgbClr val="000000"/>
                    </a:solidFill>
                    <a:miter lim="800000"/>
                    <a:headEnd/>
                    <a:tailEnd/>
                  </a:ln>
                </p:spPr>
                <p:txBody>
                  <a:bodyPr/>
                  <a:lstStyle/>
                  <a:p>
                    <a:endParaRPr lang="es-ES"/>
                  </a:p>
                </p:txBody>
              </p:sp>
              <p:sp>
                <p:nvSpPr>
                  <p:cNvPr id="11285" name="Rectangle 10"/>
                  <p:cNvSpPr>
                    <a:spLocks noChangeArrowheads="1"/>
                  </p:cNvSpPr>
                  <p:nvPr/>
                </p:nvSpPr>
                <p:spPr bwMode="auto">
                  <a:xfrm>
                    <a:off x="4950" y="6090"/>
                    <a:ext cx="300" cy="855"/>
                  </a:xfrm>
                  <a:prstGeom prst="rect">
                    <a:avLst/>
                  </a:prstGeom>
                  <a:solidFill>
                    <a:srgbClr val="FFFFFF"/>
                  </a:solidFill>
                  <a:ln w="19050">
                    <a:solidFill>
                      <a:srgbClr val="000000"/>
                    </a:solidFill>
                    <a:miter lim="800000"/>
                    <a:headEnd/>
                    <a:tailEnd/>
                  </a:ln>
                </p:spPr>
                <p:txBody>
                  <a:bodyPr/>
                  <a:lstStyle/>
                  <a:p>
                    <a:endParaRPr lang="es-ES"/>
                  </a:p>
                </p:txBody>
              </p:sp>
              <p:sp>
                <p:nvSpPr>
                  <p:cNvPr id="11286" name="Line 11"/>
                  <p:cNvSpPr>
                    <a:spLocks noChangeShapeType="1"/>
                  </p:cNvSpPr>
                  <p:nvPr/>
                </p:nvSpPr>
                <p:spPr bwMode="auto">
                  <a:xfrm>
                    <a:off x="5100" y="5805"/>
                    <a:ext cx="1590" cy="1"/>
                  </a:xfrm>
                  <a:prstGeom prst="line">
                    <a:avLst/>
                  </a:prstGeom>
                  <a:noFill/>
                  <a:ln w="19050">
                    <a:solidFill>
                      <a:srgbClr val="000000"/>
                    </a:solidFill>
                    <a:round/>
                    <a:headEnd/>
                    <a:tailEnd/>
                  </a:ln>
                </p:spPr>
                <p:txBody>
                  <a:bodyPr/>
                  <a:lstStyle/>
                  <a:p>
                    <a:endParaRPr lang="es-ES"/>
                  </a:p>
                </p:txBody>
              </p:sp>
              <p:sp>
                <p:nvSpPr>
                  <p:cNvPr id="11287" name="Oval 12"/>
                  <p:cNvSpPr>
                    <a:spLocks noChangeArrowheads="1"/>
                  </p:cNvSpPr>
                  <p:nvPr/>
                </p:nvSpPr>
                <p:spPr bwMode="auto">
                  <a:xfrm>
                    <a:off x="6615" y="4200"/>
                    <a:ext cx="195" cy="195"/>
                  </a:xfrm>
                  <a:prstGeom prst="ellipse">
                    <a:avLst/>
                  </a:prstGeom>
                  <a:solidFill>
                    <a:srgbClr val="FFFFFF"/>
                  </a:solidFill>
                  <a:ln w="19050">
                    <a:solidFill>
                      <a:srgbClr val="000000"/>
                    </a:solidFill>
                    <a:round/>
                    <a:headEnd/>
                    <a:tailEnd/>
                  </a:ln>
                </p:spPr>
                <p:txBody>
                  <a:bodyPr/>
                  <a:lstStyle/>
                  <a:p>
                    <a:endParaRPr lang="es-ES"/>
                  </a:p>
                </p:txBody>
              </p:sp>
              <p:sp>
                <p:nvSpPr>
                  <p:cNvPr id="11288" name="Oval 13"/>
                  <p:cNvSpPr>
                    <a:spLocks noChangeArrowheads="1"/>
                  </p:cNvSpPr>
                  <p:nvPr/>
                </p:nvSpPr>
                <p:spPr bwMode="auto">
                  <a:xfrm>
                    <a:off x="5040" y="5730"/>
                    <a:ext cx="120" cy="120"/>
                  </a:xfrm>
                  <a:prstGeom prst="ellipse">
                    <a:avLst/>
                  </a:prstGeom>
                  <a:solidFill>
                    <a:srgbClr val="000000"/>
                  </a:solidFill>
                  <a:ln w="19050">
                    <a:solidFill>
                      <a:srgbClr val="000000"/>
                    </a:solidFill>
                    <a:round/>
                    <a:headEnd/>
                    <a:tailEnd/>
                  </a:ln>
                </p:spPr>
                <p:txBody>
                  <a:bodyPr/>
                  <a:lstStyle/>
                  <a:p>
                    <a:endParaRPr lang="es-ES"/>
                  </a:p>
                </p:txBody>
              </p:sp>
              <p:sp>
                <p:nvSpPr>
                  <p:cNvPr id="11289" name="Oval 14"/>
                  <p:cNvSpPr>
                    <a:spLocks noChangeArrowheads="1"/>
                  </p:cNvSpPr>
                  <p:nvPr/>
                </p:nvSpPr>
                <p:spPr bwMode="auto">
                  <a:xfrm>
                    <a:off x="6615" y="5700"/>
                    <a:ext cx="195" cy="195"/>
                  </a:xfrm>
                  <a:prstGeom prst="ellipse">
                    <a:avLst/>
                  </a:prstGeom>
                  <a:solidFill>
                    <a:srgbClr val="FFFFFF"/>
                  </a:solidFill>
                  <a:ln w="19050">
                    <a:solidFill>
                      <a:srgbClr val="000000"/>
                    </a:solidFill>
                    <a:round/>
                    <a:headEnd/>
                    <a:tailEnd/>
                  </a:ln>
                </p:spPr>
                <p:txBody>
                  <a:bodyPr/>
                  <a:lstStyle/>
                  <a:p>
                    <a:endParaRPr lang="es-ES"/>
                  </a:p>
                </p:txBody>
              </p:sp>
              <p:sp>
                <p:nvSpPr>
                  <p:cNvPr id="11290" name="Oval 15"/>
                  <p:cNvSpPr>
                    <a:spLocks noChangeArrowheads="1"/>
                  </p:cNvSpPr>
                  <p:nvPr/>
                </p:nvSpPr>
                <p:spPr bwMode="auto">
                  <a:xfrm>
                    <a:off x="6630" y="7260"/>
                    <a:ext cx="195" cy="195"/>
                  </a:xfrm>
                  <a:prstGeom prst="ellipse">
                    <a:avLst/>
                  </a:prstGeom>
                  <a:solidFill>
                    <a:srgbClr val="FFFFFF"/>
                  </a:solidFill>
                  <a:ln w="19050">
                    <a:solidFill>
                      <a:srgbClr val="000000"/>
                    </a:solidFill>
                    <a:round/>
                    <a:headEnd/>
                    <a:tailEnd/>
                  </a:ln>
                </p:spPr>
                <p:txBody>
                  <a:bodyPr/>
                  <a:lstStyle/>
                  <a:p>
                    <a:endParaRPr lang="es-ES"/>
                  </a:p>
                </p:txBody>
              </p:sp>
              <p:sp>
                <p:nvSpPr>
                  <p:cNvPr id="11291" name="Oval 16"/>
                  <p:cNvSpPr>
                    <a:spLocks noChangeArrowheads="1"/>
                  </p:cNvSpPr>
                  <p:nvPr/>
                </p:nvSpPr>
                <p:spPr bwMode="auto">
                  <a:xfrm>
                    <a:off x="5040" y="4230"/>
                    <a:ext cx="120" cy="120"/>
                  </a:xfrm>
                  <a:prstGeom prst="ellipse">
                    <a:avLst/>
                  </a:prstGeom>
                  <a:solidFill>
                    <a:srgbClr val="000000"/>
                  </a:solidFill>
                  <a:ln w="19050">
                    <a:solidFill>
                      <a:srgbClr val="000000"/>
                    </a:solidFill>
                    <a:round/>
                    <a:headEnd/>
                    <a:tailEnd/>
                  </a:ln>
                </p:spPr>
                <p:txBody>
                  <a:bodyPr/>
                  <a:lstStyle/>
                  <a:p>
                    <a:endParaRPr lang="es-ES"/>
                  </a:p>
                </p:txBody>
              </p:sp>
              <p:sp>
                <p:nvSpPr>
                  <p:cNvPr id="11292" name="Oval 17"/>
                  <p:cNvSpPr>
                    <a:spLocks noChangeArrowheads="1"/>
                  </p:cNvSpPr>
                  <p:nvPr/>
                </p:nvSpPr>
                <p:spPr bwMode="auto">
                  <a:xfrm>
                    <a:off x="5040" y="7320"/>
                    <a:ext cx="120" cy="120"/>
                  </a:xfrm>
                  <a:prstGeom prst="ellipse">
                    <a:avLst/>
                  </a:prstGeom>
                  <a:solidFill>
                    <a:srgbClr val="000000"/>
                  </a:solidFill>
                  <a:ln w="19050">
                    <a:solidFill>
                      <a:srgbClr val="000000"/>
                    </a:solidFill>
                    <a:round/>
                    <a:headEnd/>
                    <a:tailEnd/>
                  </a:ln>
                </p:spPr>
                <p:txBody>
                  <a:bodyPr/>
                  <a:lstStyle/>
                  <a:p>
                    <a:endParaRPr lang="es-ES"/>
                  </a:p>
                </p:txBody>
              </p:sp>
              <p:sp>
                <p:nvSpPr>
                  <p:cNvPr id="11293" name="Oval 18"/>
                  <p:cNvSpPr>
                    <a:spLocks noChangeArrowheads="1"/>
                  </p:cNvSpPr>
                  <p:nvPr/>
                </p:nvSpPr>
                <p:spPr bwMode="auto">
                  <a:xfrm>
                    <a:off x="3480" y="4200"/>
                    <a:ext cx="195" cy="195"/>
                  </a:xfrm>
                  <a:prstGeom prst="ellipse">
                    <a:avLst/>
                  </a:prstGeom>
                  <a:solidFill>
                    <a:srgbClr val="FFFFFF"/>
                  </a:solidFill>
                  <a:ln w="19050">
                    <a:solidFill>
                      <a:srgbClr val="000000"/>
                    </a:solidFill>
                    <a:round/>
                    <a:headEnd/>
                    <a:tailEnd/>
                  </a:ln>
                </p:spPr>
                <p:txBody>
                  <a:bodyPr/>
                  <a:lstStyle/>
                  <a:p>
                    <a:endParaRPr lang="es-ES"/>
                  </a:p>
                </p:txBody>
              </p:sp>
              <p:sp>
                <p:nvSpPr>
                  <p:cNvPr id="11294" name="Oval 19"/>
                  <p:cNvSpPr>
                    <a:spLocks noChangeArrowheads="1"/>
                  </p:cNvSpPr>
                  <p:nvPr/>
                </p:nvSpPr>
                <p:spPr bwMode="auto">
                  <a:xfrm>
                    <a:off x="3495" y="7260"/>
                    <a:ext cx="195" cy="195"/>
                  </a:xfrm>
                  <a:prstGeom prst="ellipse">
                    <a:avLst/>
                  </a:prstGeom>
                  <a:solidFill>
                    <a:srgbClr val="FFFFFF"/>
                  </a:solidFill>
                  <a:ln w="19050">
                    <a:solidFill>
                      <a:srgbClr val="000000"/>
                    </a:solidFill>
                    <a:round/>
                    <a:headEnd/>
                    <a:tailEnd/>
                  </a:ln>
                </p:spPr>
                <p:txBody>
                  <a:bodyPr/>
                  <a:lstStyle/>
                  <a:p>
                    <a:endParaRPr lang="es-ES"/>
                  </a:p>
                </p:txBody>
              </p:sp>
            </p:grpSp>
          </p:grpSp>
          <p:sp>
            <p:nvSpPr>
              <p:cNvPr id="11277" name="Line 20"/>
              <p:cNvSpPr>
                <a:spLocks noChangeShapeType="1"/>
              </p:cNvSpPr>
              <p:nvPr/>
            </p:nvSpPr>
            <p:spPr bwMode="auto">
              <a:xfrm flipH="1">
                <a:off x="4095" y="4485"/>
                <a:ext cx="0" cy="3060"/>
              </a:xfrm>
              <a:prstGeom prst="line">
                <a:avLst/>
              </a:prstGeom>
              <a:noFill/>
              <a:ln w="19050">
                <a:solidFill>
                  <a:srgbClr val="0000FF"/>
                </a:solidFill>
                <a:round/>
                <a:headEnd type="triangle" w="med" len="med"/>
                <a:tailEnd type="triangle" w="med" len="med"/>
              </a:ln>
            </p:spPr>
            <p:txBody>
              <a:bodyPr/>
              <a:lstStyle/>
              <a:p>
                <a:endParaRPr lang="es-ES"/>
              </a:p>
            </p:txBody>
          </p:sp>
          <p:sp>
            <p:nvSpPr>
              <p:cNvPr id="11278" name="Line 21"/>
              <p:cNvSpPr>
                <a:spLocks noChangeShapeType="1"/>
              </p:cNvSpPr>
              <p:nvPr/>
            </p:nvSpPr>
            <p:spPr bwMode="auto">
              <a:xfrm flipH="1">
                <a:off x="6104" y="5983"/>
                <a:ext cx="0" cy="1567"/>
              </a:xfrm>
              <a:prstGeom prst="line">
                <a:avLst/>
              </a:prstGeom>
              <a:noFill/>
              <a:ln w="19050">
                <a:solidFill>
                  <a:srgbClr val="0000FF"/>
                </a:solidFill>
                <a:round/>
                <a:headEnd type="triangle" w="med" len="med"/>
                <a:tailEnd type="triangle" w="med" len="med"/>
              </a:ln>
            </p:spPr>
            <p:txBody>
              <a:bodyPr/>
              <a:lstStyle/>
              <a:p>
                <a:endParaRPr lang="es-ES"/>
              </a:p>
            </p:txBody>
          </p:sp>
          <p:sp>
            <p:nvSpPr>
              <p:cNvPr id="11279" name="Line 22"/>
              <p:cNvSpPr>
                <a:spLocks noChangeShapeType="1"/>
              </p:cNvSpPr>
              <p:nvPr/>
            </p:nvSpPr>
            <p:spPr bwMode="auto">
              <a:xfrm>
                <a:off x="6105" y="4485"/>
                <a:ext cx="1" cy="1508"/>
              </a:xfrm>
              <a:prstGeom prst="line">
                <a:avLst/>
              </a:prstGeom>
              <a:noFill/>
              <a:ln w="19050">
                <a:solidFill>
                  <a:srgbClr val="0000FF"/>
                </a:solidFill>
                <a:round/>
                <a:headEnd type="triangle" w="med" len="med"/>
                <a:tailEnd type="triangle" w="med" len="med"/>
              </a:ln>
            </p:spPr>
            <p:txBody>
              <a:bodyPr/>
              <a:lstStyle/>
              <a:p>
                <a:endParaRPr lang="es-ES"/>
              </a:p>
            </p:txBody>
          </p:sp>
        </p:grpSp>
        <p:sp>
          <p:nvSpPr>
            <p:cNvPr id="11271" name="Text Box 23"/>
            <p:cNvSpPr txBox="1">
              <a:spLocks noChangeArrowheads="1"/>
            </p:cNvSpPr>
            <p:nvPr/>
          </p:nvSpPr>
          <p:spPr bwMode="auto">
            <a:xfrm>
              <a:off x="3720" y="5720"/>
              <a:ext cx="500" cy="350"/>
            </a:xfrm>
            <a:prstGeom prst="rect">
              <a:avLst/>
            </a:prstGeom>
            <a:solidFill>
              <a:srgbClr val="FFFFFF"/>
            </a:solidFill>
            <a:ln w="9525">
              <a:noFill/>
              <a:miter lim="800000"/>
              <a:headEnd/>
              <a:tailEnd/>
            </a:ln>
          </p:spPr>
          <p:txBody>
            <a:bodyPr lIns="18000" tIns="10800" rIns="18000" bIns="10800"/>
            <a:lstStyle/>
            <a:p>
              <a:pPr algn="ctr">
                <a:spcAft>
                  <a:spcPts val="1000"/>
                </a:spcAft>
              </a:pPr>
              <a:r>
                <a:rPr lang="en-US" altLang="zh-CN" sz="1100" b="1"/>
                <a:t>V</a:t>
              </a:r>
              <a:r>
                <a:rPr lang="en-US" altLang="zh-CN" sz="1100" b="1" baseline="-25000"/>
                <a:t>S</a:t>
              </a:r>
              <a:endParaRPr lang="en-US"/>
            </a:p>
          </p:txBody>
        </p:sp>
        <p:sp>
          <p:nvSpPr>
            <p:cNvPr id="11272" name="Text Box 24"/>
            <p:cNvSpPr txBox="1">
              <a:spLocks noChangeArrowheads="1"/>
            </p:cNvSpPr>
            <p:nvPr/>
          </p:nvSpPr>
          <p:spPr bwMode="auto">
            <a:xfrm>
              <a:off x="5730" y="6580"/>
              <a:ext cx="500" cy="350"/>
            </a:xfrm>
            <a:prstGeom prst="rect">
              <a:avLst/>
            </a:prstGeom>
            <a:solidFill>
              <a:srgbClr val="FFFFFF"/>
            </a:solidFill>
            <a:ln w="9525">
              <a:noFill/>
              <a:miter lim="800000"/>
              <a:headEnd/>
              <a:tailEnd/>
            </a:ln>
          </p:spPr>
          <p:txBody>
            <a:bodyPr lIns="18000" tIns="10800" rIns="18000" bIns="10800"/>
            <a:lstStyle/>
            <a:p>
              <a:pPr algn="ctr">
                <a:spcAft>
                  <a:spcPts val="1000"/>
                </a:spcAft>
              </a:pPr>
              <a:r>
                <a:rPr lang="en-US" altLang="zh-CN" sz="1100" b="1"/>
                <a:t>V</a:t>
              </a:r>
              <a:r>
                <a:rPr lang="en-US" altLang="zh-CN" sz="1100" b="1" baseline="-25000"/>
                <a:t>1</a:t>
              </a:r>
              <a:endParaRPr lang="en-US"/>
            </a:p>
          </p:txBody>
        </p:sp>
        <p:sp>
          <p:nvSpPr>
            <p:cNvPr id="11273" name="Text Box 25"/>
            <p:cNvSpPr txBox="1">
              <a:spLocks noChangeArrowheads="1"/>
            </p:cNvSpPr>
            <p:nvPr/>
          </p:nvSpPr>
          <p:spPr bwMode="auto">
            <a:xfrm>
              <a:off x="5770" y="5040"/>
              <a:ext cx="500" cy="350"/>
            </a:xfrm>
            <a:prstGeom prst="rect">
              <a:avLst/>
            </a:prstGeom>
            <a:solidFill>
              <a:srgbClr val="FFFFFF"/>
            </a:solidFill>
            <a:ln w="9525">
              <a:noFill/>
              <a:miter lim="800000"/>
              <a:headEnd/>
              <a:tailEnd/>
            </a:ln>
          </p:spPr>
          <p:txBody>
            <a:bodyPr lIns="18000" tIns="10800" rIns="18000" bIns="10800"/>
            <a:lstStyle/>
            <a:p>
              <a:pPr algn="ctr">
                <a:spcAft>
                  <a:spcPts val="1000"/>
                </a:spcAft>
              </a:pPr>
              <a:r>
                <a:rPr lang="en-US" altLang="zh-CN" sz="1100" b="1"/>
                <a:t>V</a:t>
              </a:r>
              <a:r>
                <a:rPr lang="en-US" altLang="zh-CN" sz="1100" b="1" baseline="-25000"/>
                <a:t>2</a:t>
              </a:r>
              <a:endParaRPr lang="en-US"/>
            </a:p>
          </p:txBody>
        </p:sp>
        <p:sp>
          <p:nvSpPr>
            <p:cNvPr id="11274" name="Text Box 26"/>
            <p:cNvSpPr txBox="1">
              <a:spLocks noChangeArrowheads="1"/>
            </p:cNvSpPr>
            <p:nvPr/>
          </p:nvSpPr>
          <p:spPr bwMode="auto">
            <a:xfrm>
              <a:off x="4760" y="5060"/>
              <a:ext cx="500" cy="350"/>
            </a:xfrm>
            <a:prstGeom prst="rect">
              <a:avLst/>
            </a:prstGeom>
            <a:noFill/>
            <a:ln w="9525">
              <a:noFill/>
              <a:miter lim="800000"/>
              <a:headEnd/>
              <a:tailEnd/>
            </a:ln>
          </p:spPr>
          <p:txBody>
            <a:bodyPr lIns="18000" tIns="10800" rIns="18000" bIns="10800"/>
            <a:lstStyle/>
            <a:p>
              <a:pPr algn="ctr">
                <a:spcAft>
                  <a:spcPts val="1000"/>
                </a:spcAft>
              </a:pPr>
              <a:r>
                <a:rPr lang="en-US" altLang="zh-CN" sz="1100" b="1"/>
                <a:t>R</a:t>
              </a:r>
              <a:r>
                <a:rPr lang="en-US" altLang="zh-CN" sz="1100" b="1" baseline="-25000"/>
                <a:t>2</a:t>
              </a:r>
              <a:endParaRPr lang="en-US"/>
            </a:p>
          </p:txBody>
        </p:sp>
        <p:sp>
          <p:nvSpPr>
            <p:cNvPr id="11275" name="Text Box 27"/>
            <p:cNvSpPr txBox="1">
              <a:spLocks noChangeArrowheads="1"/>
            </p:cNvSpPr>
            <p:nvPr/>
          </p:nvSpPr>
          <p:spPr bwMode="auto">
            <a:xfrm>
              <a:off x="4760" y="6480"/>
              <a:ext cx="500" cy="350"/>
            </a:xfrm>
            <a:prstGeom prst="rect">
              <a:avLst/>
            </a:prstGeom>
            <a:noFill/>
            <a:ln w="9525">
              <a:noFill/>
              <a:miter lim="800000"/>
              <a:headEnd/>
              <a:tailEnd/>
            </a:ln>
          </p:spPr>
          <p:txBody>
            <a:bodyPr lIns="18000" tIns="10800" rIns="18000" bIns="10800"/>
            <a:lstStyle/>
            <a:p>
              <a:pPr algn="ctr">
                <a:spcAft>
                  <a:spcPts val="1000"/>
                </a:spcAft>
              </a:pPr>
              <a:r>
                <a:rPr lang="en-US" altLang="zh-CN" sz="1100" b="1"/>
                <a:t>R</a:t>
              </a:r>
              <a:r>
                <a:rPr lang="en-US" altLang="zh-CN" sz="1100" b="1" baseline="-25000"/>
                <a:t>1</a:t>
              </a:r>
              <a:endParaRPr lang="en-US"/>
            </a:p>
          </p:txBody>
        </p:sp>
      </p:gr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1076</Words>
  <Application>Microsoft Office PowerPoint</Application>
  <PresentationFormat>On-screen Show (4:3)</PresentationFormat>
  <Paragraphs>124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Potential dividers</vt:lpstr>
      <vt:lpstr>Combining Resistors </vt:lpstr>
      <vt:lpstr>In series</vt:lpstr>
      <vt:lpstr>Equivalent resistance</vt:lpstr>
      <vt:lpstr>In parallel</vt:lpstr>
      <vt:lpstr>Slide 6</vt:lpstr>
      <vt:lpstr>Ideal ammeters</vt:lpstr>
      <vt:lpstr>Ideal voltmeters</vt:lpstr>
      <vt:lpstr>A potential divider</vt:lpstr>
      <vt:lpstr>The potential divider formula</vt:lpstr>
      <vt:lpstr>Using a Rheostat</vt:lpstr>
      <vt:lpstr>Using a Rheostat</vt:lpstr>
      <vt:lpstr>To Do</vt:lpstr>
      <vt:lpstr>Null methods</vt:lpstr>
      <vt:lpstr>Calibration</vt:lpstr>
      <vt:lpstr>Measuring emf</vt:lpstr>
      <vt:lpstr>Extension - The effect of the load on output</vt:lpstr>
      <vt:lpstr>Extra task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jonathanb</dc:creator>
  <cp:lastModifiedBy>S-8</cp:lastModifiedBy>
  <cp:revision>33</cp:revision>
  <dcterms:created xsi:type="dcterms:W3CDTF">2009-02-26T03:03:46Z</dcterms:created>
  <dcterms:modified xsi:type="dcterms:W3CDTF">2014-01-22T08:47:46Z</dcterms:modified>
</cp:coreProperties>
</file>