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1" r:id="rId4"/>
    <p:sldId id="258" r:id="rId5"/>
    <p:sldId id="260" r:id="rId6"/>
    <p:sldId id="259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552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Firelight title.png"/>
          <p:cNvPicPr>
            <a:picLocks noChangeAspect="1"/>
          </p:cNvPicPr>
          <p:nvPr/>
        </p:nvPicPr>
        <p:blipFill>
          <a:blip r:embed="rId2"/>
          <a:srcRect l="43431" t="21353" b="20413"/>
          <a:stretch>
            <a:fillRect/>
          </a:stretch>
        </p:blipFill>
        <p:spPr>
          <a:xfrm>
            <a:off x="0" y="0"/>
            <a:ext cx="3672304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1219200"/>
            <a:ext cx="6400800" cy="1600200"/>
          </a:xfrm>
        </p:spPr>
        <p:txBody>
          <a:bodyPr anchor="b" anchorCtr="0"/>
          <a:lstStyle>
            <a:lvl1pPr algn="l">
              <a:defRPr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2971800"/>
            <a:ext cx="5715000" cy="129540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5943600"/>
            <a:ext cx="2133600" cy="228600"/>
          </a:xfrm>
        </p:spPr>
        <p:txBody>
          <a:bodyPr/>
          <a:lstStyle>
            <a:lvl1pPr algn="l">
              <a:defRPr/>
            </a:lvl1pPr>
          </a:lstStyle>
          <a:p>
            <a:fld id="{2AF9AFBA-D878-4941-85C8-46BF8F2CBBBB}" type="datetimeFigureOut">
              <a:rPr lang="en-US" smtClean="0"/>
              <a:pPr/>
              <a:t>4/14/2009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5715000"/>
            <a:ext cx="26670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600" y="6248400"/>
            <a:ext cx="533400" cy="228600"/>
          </a:xfrm>
        </p:spPr>
        <p:txBody>
          <a:bodyPr/>
          <a:lstStyle>
            <a:lvl1pPr algn="l">
              <a:defRPr/>
            </a:lvl1pPr>
          </a:lstStyle>
          <a:p>
            <a:fld id="{F7B32801-ABA5-4D63-ABDB-036FC5C636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1368" y="274638"/>
            <a:ext cx="5681265" cy="14779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4209" y="2057400"/>
            <a:ext cx="5678424" cy="3886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9AFBA-D878-4941-85C8-46BF8F2CBBBB}" type="datetimeFigureOut">
              <a:rPr lang="en-US" smtClean="0"/>
              <a:pPr/>
              <a:t>4/14/2009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2801-ABA5-4D63-ABDB-036FC5C636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4200" y="533400"/>
            <a:ext cx="1752600" cy="43433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7800" y="533401"/>
            <a:ext cx="5029200" cy="5422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9AFBA-D878-4941-85C8-46BF8F2CBBBB}" type="datetimeFigureOut">
              <a:rPr lang="en-US" smtClean="0"/>
              <a:pPr/>
              <a:t>4/14/2009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2801-ABA5-4D63-ABDB-036FC5C636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9AFBA-D878-4941-85C8-46BF8F2CBBBB}" type="datetimeFigureOut">
              <a:rPr lang="en-US" smtClean="0"/>
              <a:pPr/>
              <a:t>4/14/2009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2801-ABA5-4D63-ABDB-036FC5C636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Firelight section.png"/>
          <p:cNvPicPr>
            <a:picLocks noChangeAspect="1"/>
          </p:cNvPicPr>
          <p:nvPr/>
        </p:nvPicPr>
        <p:blipFill>
          <a:blip r:embed="rId2"/>
          <a:srcRect l="7678" r="8563" b="31688"/>
          <a:stretch>
            <a:fillRect/>
          </a:stretch>
        </p:blipFill>
        <p:spPr>
          <a:xfrm>
            <a:off x="0" y="3048000"/>
            <a:ext cx="9144000" cy="381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6300" y="2057400"/>
            <a:ext cx="7391400" cy="1590675"/>
          </a:xfrm>
        </p:spPr>
        <p:txBody>
          <a:bodyPr anchor="b" anchorCtr="0">
            <a:normAutofit/>
          </a:bodyPr>
          <a:lstStyle>
            <a:lvl1pPr algn="ctr">
              <a:defRPr sz="44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7546" y="3810000"/>
            <a:ext cx="5388909" cy="14239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1500"/>
              </a:spcBef>
              <a:buFontTx/>
              <a:buNone/>
              <a:defRPr sz="1800" kern="1200"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9AFBA-D878-4941-85C8-46BF8F2CBBBB}" type="datetimeFigureOut">
              <a:rPr lang="en-US" smtClean="0"/>
              <a:pPr/>
              <a:t>4/14/2009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2801-ABA5-4D63-ABDB-036FC5C636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1368" y="274638"/>
            <a:ext cx="5681265" cy="14779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057401"/>
            <a:ext cx="2743200" cy="38989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2057401"/>
            <a:ext cx="2743200" cy="38989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9AFBA-D878-4941-85C8-46BF8F2CBBBB}" type="datetimeFigureOut">
              <a:rPr lang="en-US" smtClean="0"/>
              <a:pPr/>
              <a:t>4/14/2009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2801-ABA5-4D63-ABDB-036FC5C636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1368" y="274638"/>
            <a:ext cx="5681265" cy="14779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1967753"/>
            <a:ext cx="2743200" cy="639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2819400"/>
            <a:ext cx="2743200" cy="31369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1967753"/>
            <a:ext cx="2743200" cy="639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2819400"/>
            <a:ext cx="2743200" cy="31369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9AFBA-D878-4941-85C8-46BF8F2CBBBB}" type="datetimeFigureOut">
              <a:rPr lang="en-US" smtClean="0"/>
              <a:pPr/>
              <a:t>4/14/2009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2801-ABA5-4D63-ABDB-036FC5C636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9AFBA-D878-4941-85C8-46BF8F2CBBBB}" type="datetimeFigureOut">
              <a:rPr lang="en-US" smtClean="0"/>
              <a:pPr/>
              <a:t>4/14/2009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2801-ABA5-4D63-ABDB-036FC5C636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9AFBA-D878-4941-85C8-46BF8F2CBBBB}" type="datetimeFigureOut">
              <a:rPr lang="en-US" smtClean="0"/>
              <a:pPr/>
              <a:t>4/14/2009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2801-ABA5-4D63-ABDB-036FC5C636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ontent caption.png"/>
          <p:cNvPicPr>
            <a:picLocks noChangeAspect="1"/>
          </p:cNvPicPr>
          <p:nvPr/>
        </p:nvPicPr>
        <p:blipFill>
          <a:blip r:embed="rId2"/>
          <a:srcRect l="11342" t="23079" r="13047"/>
          <a:stretch>
            <a:fillRect/>
          </a:stretch>
        </p:blipFill>
        <p:spPr>
          <a:xfrm>
            <a:off x="0" y="0"/>
            <a:ext cx="9144000" cy="609534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025" y="438150"/>
            <a:ext cx="2743200" cy="1618488"/>
          </a:xfrm>
        </p:spPr>
        <p:txBody>
          <a:bodyPr anchor="ctr" anchorCtr="0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438150"/>
            <a:ext cx="4419600" cy="5118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439" y="2514600"/>
            <a:ext cx="1985962" cy="23622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9AFBA-D878-4941-85C8-46BF8F2CBBBB}" type="datetimeFigureOut">
              <a:rPr lang="en-US" smtClean="0"/>
              <a:pPr/>
              <a:t>4/14/2009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2801-ABA5-4D63-ABDB-036FC5C636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ntent caption.png"/>
          <p:cNvPicPr>
            <a:picLocks noChangeAspect="1"/>
          </p:cNvPicPr>
          <p:nvPr/>
        </p:nvPicPr>
        <p:blipFill>
          <a:blip r:embed="rId2"/>
          <a:srcRect l="11342" t="23079" r="13047"/>
          <a:stretch>
            <a:fillRect/>
          </a:stretch>
        </p:blipFill>
        <p:spPr>
          <a:xfrm>
            <a:off x="0" y="0"/>
            <a:ext cx="9144000" cy="609534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025" y="438150"/>
            <a:ext cx="2743200" cy="1619250"/>
          </a:xfr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 spc="0" baseline="0"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75050" y="685800"/>
            <a:ext cx="5264150" cy="4648200"/>
          </a:xfrm>
          <a:prstGeom prst="ellipse">
            <a:avLst/>
          </a:prstGeom>
          <a:ln w="127000">
            <a:solidFill>
              <a:schemeClr val="tx1">
                <a:alpha val="10000"/>
              </a:schemeClr>
            </a:solidFill>
          </a:ln>
          <a:effectLst>
            <a:innerShdw blurRad="190500">
              <a:prstClr val="black">
                <a:alpha val="75000"/>
              </a:prstClr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2104" y="2514600"/>
            <a:ext cx="1984248" cy="2359152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buNone/>
              <a:defRPr sz="1400" kern="1200">
                <a:gradFill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</a:gra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15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9AFBA-D878-4941-85C8-46BF8F2CBBBB}" type="datetimeFigureOut">
              <a:rPr lang="en-US" smtClean="0"/>
              <a:pPr/>
              <a:t>4/14/2009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2801-ABA5-4D63-ABDB-036FC5C636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Firelight content.png"/>
          <p:cNvPicPr>
            <a:picLocks noChangeAspect="1"/>
          </p:cNvPicPr>
          <p:nvPr/>
        </p:nvPicPr>
        <p:blipFill>
          <a:blip r:embed="rId13"/>
          <a:srcRect l="10260" t="11518" r="6261" b="8745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1368" y="274638"/>
            <a:ext cx="5681265" cy="147796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7400" y="2057400"/>
            <a:ext cx="50292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0" y="6477000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1000" kern="1200" spc="0" baseline="0"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  <a:latin typeface="+mn-lt"/>
                <a:ea typeface="+mj-ea"/>
                <a:cs typeface="+mj-cs"/>
              </a:defRPr>
            </a:lvl1pPr>
          </a:lstStyle>
          <a:p>
            <a:fld id="{2AF9AFBA-D878-4941-85C8-46BF8F2CBBBB}" type="datetimeFigureOut">
              <a:rPr lang="en-US" smtClean="0"/>
              <a:pPr/>
              <a:t>4/14/2009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77000"/>
            <a:ext cx="2895600" cy="2286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000" kern="1200" spc="0" baseline="0"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  <a:latin typeface="+mn-lt"/>
                <a:ea typeface="+mj-ea"/>
                <a:cs typeface="+mj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248400"/>
            <a:ext cx="533400" cy="2286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1100" kern="1200" spc="0" baseline="0"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  <a:latin typeface="+mn-lt"/>
                <a:ea typeface="+mj-ea"/>
                <a:cs typeface="+mj-cs"/>
              </a:defRPr>
            </a:lvl1pPr>
          </a:lstStyle>
          <a:p>
            <a:fld id="{F7B32801-ABA5-4D63-ABDB-036FC5C636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 spc="0" baseline="0">
          <a:gradFill flip="none" rotWithShape="1"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  <a:tileRect/>
          </a:gra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1500"/>
        </a:spcBef>
        <a:buFontTx/>
        <a:buBlip>
          <a:blip r:embed="rId14"/>
        </a:buBlip>
        <a:defRPr sz="20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1500"/>
        </a:spcBef>
        <a:buFontTx/>
        <a:buBlip>
          <a:blip r:embed="rId15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1500"/>
        </a:spcBef>
        <a:buFontTx/>
        <a:buBlip>
          <a:blip r:embed="rId14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1500"/>
        </a:spcBef>
        <a:buFontTx/>
        <a:buBlip>
          <a:blip r:embed="rId15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1500"/>
        </a:spcBef>
        <a:buFontTx/>
        <a:buBlip>
          <a:blip r:embed="rId14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ts val="1500"/>
        </a:spcBef>
        <a:buFontTx/>
        <a:buBlip>
          <a:blip r:embed="rId14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ts val="1500"/>
        </a:spcBef>
        <a:buFontTx/>
        <a:buBlip>
          <a:blip r:embed="rId14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ts val="1500"/>
        </a:spcBef>
        <a:buFontTx/>
        <a:buBlip>
          <a:blip r:embed="rId14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ts val="1500"/>
        </a:spcBef>
        <a:buFontTx/>
        <a:buBlip>
          <a:blip r:embed="rId14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219200"/>
            <a:ext cx="8382000" cy="1600200"/>
          </a:xfrm>
        </p:spPr>
        <p:txBody>
          <a:bodyPr>
            <a:noAutofit/>
          </a:bodyPr>
          <a:lstStyle/>
          <a:p>
            <a:r>
              <a:rPr lang="en-US" sz="6000" dirty="0" smtClean="0"/>
              <a:t>Simple Harmonic Motion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971800"/>
            <a:ext cx="7924800" cy="3886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4.1.1Describe examples of oscillations.</a:t>
            </a:r>
          </a:p>
          <a:p>
            <a:r>
              <a:rPr lang="en-US" sz="2800" dirty="0" smtClean="0"/>
              <a:t>4.1.2 Define the terms displacement, amplitude, frequency, period and  phase difference. </a:t>
            </a:r>
          </a:p>
          <a:p>
            <a:r>
              <a:rPr lang="en-US" sz="2800" dirty="0" smtClean="0"/>
              <a:t>4.1.3 Define simple harmonic motion (SHM) and state the defining equation  as  a =−</a:t>
            </a:r>
            <a:r>
              <a:rPr lang="el-GR" sz="2800" dirty="0" smtClean="0"/>
              <a:t>ω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x .</a:t>
            </a:r>
          </a:p>
          <a:p>
            <a:r>
              <a:rPr lang="en-US" sz="2800" dirty="0" smtClean="0"/>
              <a:t>4.1.4 Solve problems using the defining equation for SHM.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020762"/>
          </a:xfrm>
        </p:spPr>
        <p:txBody>
          <a:bodyPr>
            <a:normAutofit/>
          </a:bodyPr>
          <a:lstStyle/>
          <a:p>
            <a:pPr lvl="0"/>
            <a:r>
              <a:rPr lang="en-GB" dirty="0" smtClean="0">
                <a:solidFill>
                  <a:srgbClr val="000000"/>
                </a:solidFill>
                <a:latin typeface="Arial" pitchFamily="34" charset="0"/>
                <a:ea typeface="Times" charset="0"/>
              </a:rPr>
              <a:t>Demonstration</a:t>
            </a:r>
            <a:endParaRPr lang="en-US" dirty="0"/>
          </a:p>
        </p:txBody>
      </p:sp>
      <p:grpSp>
        <p:nvGrpSpPr>
          <p:cNvPr id="2078" name="Group 30"/>
          <p:cNvGrpSpPr>
            <a:grpSpLocks/>
          </p:cNvGrpSpPr>
          <p:nvPr/>
        </p:nvGrpSpPr>
        <p:grpSpPr bwMode="auto">
          <a:xfrm>
            <a:off x="1447800" y="3352800"/>
            <a:ext cx="5715000" cy="1371600"/>
            <a:chOff x="2355" y="3540"/>
            <a:chExt cx="5430" cy="1341"/>
          </a:xfrm>
        </p:grpSpPr>
        <p:grpSp>
          <p:nvGrpSpPr>
            <p:cNvPr id="2080" name="Group 32"/>
            <p:cNvGrpSpPr>
              <a:grpSpLocks/>
            </p:cNvGrpSpPr>
            <p:nvPr/>
          </p:nvGrpSpPr>
          <p:grpSpPr bwMode="auto">
            <a:xfrm>
              <a:off x="2355" y="3540"/>
              <a:ext cx="5430" cy="1341"/>
              <a:chOff x="3165" y="9999"/>
              <a:chExt cx="5430" cy="1341"/>
            </a:xfrm>
          </p:grpSpPr>
          <p:grpSp>
            <p:nvGrpSpPr>
              <p:cNvPr id="2086" name="Group 38"/>
              <p:cNvGrpSpPr>
                <a:grpSpLocks/>
              </p:cNvGrpSpPr>
              <p:nvPr/>
            </p:nvGrpSpPr>
            <p:grpSpPr bwMode="auto">
              <a:xfrm>
                <a:off x="3165" y="9999"/>
                <a:ext cx="5430" cy="1185"/>
                <a:chOff x="2655" y="10620"/>
                <a:chExt cx="5430" cy="1185"/>
              </a:xfrm>
            </p:grpSpPr>
            <p:grpSp>
              <p:nvGrpSpPr>
                <p:cNvPr id="2096" name="Group 48"/>
                <p:cNvGrpSpPr>
                  <a:grpSpLocks/>
                </p:cNvGrpSpPr>
                <p:nvPr/>
              </p:nvGrpSpPr>
              <p:grpSpPr bwMode="auto">
                <a:xfrm>
                  <a:off x="5895" y="11145"/>
                  <a:ext cx="1500" cy="405"/>
                  <a:chOff x="4590" y="8325"/>
                  <a:chExt cx="1500" cy="405"/>
                </a:xfrm>
              </p:grpSpPr>
              <p:sp>
                <p:nvSpPr>
                  <p:cNvPr id="2098" name="Oval 50"/>
                  <p:cNvSpPr>
                    <a:spLocks noChangeArrowheads="1"/>
                  </p:cNvSpPr>
                  <p:nvPr/>
                </p:nvSpPr>
                <p:spPr bwMode="auto">
                  <a:xfrm>
                    <a:off x="5685" y="8325"/>
                    <a:ext cx="405" cy="405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FFFF"/>
                      </a:gs>
                      <a:gs pos="100000">
                        <a:srgbClr val="FFFFFF">
                          <a:gamma/>
                          <a:shade val="46275"/>
                          <a:invGamma/>
                        </a:srgbClr>
                      </a:gs>
                    </a:gsLst>
                    <a:path path="shape">
                      <a:fillToRect l="50000" t="50000" r="50000" b="50000"/>
                    </a:path>
                  </a:gra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097" name="AutoShape 49"/>
                  <p:cNvSpPr>
                    <a:spLocks noChangeArrowheads="1"/>
                  </p:cNvSpPr>
                  <p:nvPr/>
                </p:nvSpPr>
                <p:spPr bwMode="auto">
                  <a:xfrm>
                    <a:off x="4590" y="8415"/>
                    <a:ext cx="990" cy="270"/>
                  </a:xfrm>
                  <a:prstGeom prst="leftArrow">
                    <a:avLst>
                      <a:gd name="adj1" fmla="val 50000"/>
                      <a:gd name="adj2" fmla="val 91667"/>
                    </a:avLst>
                  </a:prstGeom>
                  <a:solidFill>
                    <a:srgbClr val="00CC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87" name="Group 39"/>
                <p:cNvGrpSpPr>
                  <a:grpSpLocks/>
                </p:cNvGrpSpPr>
                <p:nvPr/>
              </p:nvGrpSpPr>
              <p:grpSpPr bwMode="auto">
                <a:xfrm>
                  <a:off x="2655" y="10620"/>
                  <a:ext cx="5430" cy="1185"/>
                  <a:chOff x="2655" y="10620"/>
                  <a:chExt cx="5430" cy="1185"/>
                </a:xfrm>
              </p:grpSpPr>
              <p:grpSp>
                <p:nvGrpSpPr>
                  <p:cNvPr id="2091" name="Group 43"/>
                  <p:cNvGrpSpPr>
                    <a:grpSpLocks/>
                  </p:cNvGrpSpPr>
                  <p:nvPr/>
                </p:nvGrpSpPr>
                <p:grpSpPr bwMode="auto">
                  <a:xfrm>
                    <a:off x="2655" y="10620"/>
                    <a:ext cx="5430" cy="1185"/>
                    <a:chOff x="2655" y="10620"/>
                    <a:chExt cx="5430" cy="2265"/>
                  </a:xfrm>
                </p:grpSpPr>
                <p:sp>
                  <p:nvSpPr>
                    <p:cNvPr id="2095" name="Line 4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655" y="10635"/>
                      <a:ext cx="0" cy="2235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prstDash val="dash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94" name="Line 4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355" y="10650"/>
                      <a:ext cx="0" cy="2235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prstDash val="dash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93" name="Line 4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085" y="10620"/>
                      <a:ext cx="0" cy="2235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prstDash val="dash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92" name="Line 4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170" y="10650"/>
                      <a:ext cx="0" cy="2235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prstDash val="dash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090" name="Line 42"/>
                  <p:cNvSpPr>
                    <a:spLocks noChangeShapeType="1"/>
                  </p:cNvSpPr>
                  <p:nvPr/>
                </p:nvSpPr>
                <p:spPr bwMode="auto">
                  <a:xfrm>
                    <a:off x="2655" y="10875"/>
                    <a:ext cx="2685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 type="triangle" w="sm" len="sm"/>
                    <a:tailEnd type="triangle" w="sm" len="sm"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089" name="Line 41"/>
                  <p:cNvSpPr>
                    <a:spLocks noChangeShapeType="1"/>
                  </p:cNvSpPr>
                  <p:nvPr/>
                </p:nvSpPr>
                <p:spPr bwMode="auto">
                  <a:xfrm>
                    <a:off x="5360" y="11735"/>
                    <a:ext cx="1795" cy="1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 type="triangle" w="sm" len="sm"/>
                    <a:tailEnd type="triangle" w="sm" len="sm"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088" name="Line 40"/>
                  <p:cNvSpPr>
                    <a:spLocks noChangeShapeType="1"/>
                  </p:cNvSpPr>
                  <p:nvPr/>
                </p:nvSpPr>
                <p:spPr bwMode="auto">
                  <a:xfrm>
                    <a:off x="5355" y="10875"/>
                    <a:ext cx="2715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 type="triangle" w="sm" len="sm"/>
                    <a:tailEnd type="triangle" w="sm" len="sm"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085" name="Text Box 37"/>
              <p:cNvSpPr txBox="1">
                <a:spLocks noChangeArrowheads="1"/>
              </p:cNvSpPr>
              <p:nvPr/>
            </p:nvSpPr>
            <p:spPr bwMode="auto">
              <a:xfrm>
                <a:off x="4323" y="10148"/>
                <a:ext cx="270" cy="34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36000" tIns="10800" rIns="36000" bIns="108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2400" b="0" i="0" u="none" strike="noStrike" cap="none" normalizeH="0" baseline="0" dirty="0" smtClean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Arial" pitchFamily="34" charset="0"/>
                    <a:ea typeface="Times" charset="0"/>
                    <a:cs typeface="Arial" pitchFamily="34" charset="0"/>
                  </a:rPr>
                  <a:t>r</a:t>
                </a:r>
                <a:endParaRPr kumimoji="0" lang="en-GB" sz="36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084" name="Text Box 36"/>
              <p:cNvSpPr txBox="1">
                <a:spLocks noChangeArrowheads="1"/>
              </p:cNvSpPr>
              <p:nvPr/>
            </p:nvSpPr>
            <p:spPr bwMode="auto">
              <a:xfrm>
                <a:off x="6960" y="10095"/>
                <a:ext cx="270" cy="34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36000" tIns="10800" rIns="36000" bIns="108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2400" b="0" i="0" u="none" strike="noStrike" cap="none" normalizeH="0" baseline="0" dirty="0" smtClean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Arial" pitchFamily="34" charset="0"/>
                    <a:ea typeface="Times" charset="0"/>
                    <a:cs typeface="Arial" pitchFamily="34" charset="0"/>
                  </a:rPr>
                  <a:t>r</a:t>
                </a:r>
                <a:endParaRPr kumimoji="0" lang="en-GB" sz="36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083" name="Text Box 35"/>
              <p:cNvSpPr txBox="1">
                <a:spLocks noChangeArrowheads="1"/>
              </p:cNvSpPr>
              <p:nvPr/>
            </p:nvSpPr>
            <p:spPr bwMode="auto">
              <a:xfrm>
                <a:off x="6720" y="10995"/>
                <a:ext cx="270" cy="34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36000" tIns="10800" rIns="36000" bIns="108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2400" b="0" i="0" u="none" strike="noStrike" cap="none" normalizeH="0" baseline="0" dirty="0" smtClean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Arial" pitchFamily="34" charset="0"/>
                    <a:ea typeface="Times" charset="0"/>
                    <a:cs typeface="Arial" pitchFamily="34" charset="0"/>
                  </a:rPr>
                  <a:t>x</a:t>
                </a:r>
                <a:endParaRPr kumimoji="0" lang="en-GB" sz="36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082" name="Text Box 34"/>
              <p:cNvSpPr txBox="1">
                <a:spLocks noChangeArrowheads="1"/>
              </p:cNvSpPr>
              <p:nvPr/>
            </p:nvSpPr>
            <p:spPr bwMode="auto">
              <a:xfrm>
                <a:off x="7890" y="10830"/>
                <a:ext cx="315" cy="34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36000" tIns="10800" rIns="36000" bIns="108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2400" b="0" i="0" u="none" strike="noStrike" cap="none" normalizeH="0" baseline="0" dirty="0" smtClean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Arial" pitchFamily="34" charset="0"/>
                    <a:ea typeface="Times" charset="0"/>
                    <a:cs typeface="Arial" pitchFamily="34" charset="0"/>
                  </a:rPr>
                  <a:t>m</a:t>
                </a:r>
                <a:endParaRPr kumimoji="0" lang="en-GB" sz="36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081" name="Text Box 33"/>
              <p:cNvSpPr txBox="1">
                <a:spLocks noChangeArrowheads="1"/>
              </p:cNvSpPr>
              <p:nvPr/>
            </p:nvSpPr>
            <p:spPr bwMode="auto">
              <a:xfrm>
                <a:off x="6000" y="10335"/>
                <a:ext cx="825" cy="3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36000" tIns="10800" rIns="36000" bIns="108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2000" b="0" i="0" u="none" strike="noStrike" cap="none" normalizeH="0" baseline="0" dirty="0" smtClean="0">
                    <a:ln>
                      <a:noFill/>
                    </a:ln>
                    <a:solidFill>
                      <a:schemeClr val="bg2"/>
                    </a:solidFill>
                    <a:effectLst/>
                    <a:latin typeface="Arial" pitchFamily="34" charset="0"/>
                    <a:ea typeface="Times" charset="0"/>
                    <a:cs typeface="Arial" pitchFamily="34" charset="0"/>
                  </a:rPr>
                  <a:t>a = -</a:t>
                </a:r>
                <a:r>
                  <a:rPr kumimoji="0" lang="en-GB" sz="2000" b="0" i="0" u="none" strike="noStrike" cap="none" normalizeH="0" baseline="0" dirty="0" err="1" smtClean="0">
                    <a:ln>
                      <a:noFill/>
                    </a:ln>
                    <a:solidFill>
                      <a:schemeClr val="bg2"/>
                    </a:solidFill>
                    <a:effectLst/>
                    <a:latin typeface="Arial" pitchFamily="34" charset="0"/>
                    <a:ea typeface="Times" charset="0"/>
                    <a:cs typeface="Arial" pitchFamily="34" charset="0"/>
                  </a:rPr>
                  <a:t>kx</a:t>
                </a:r>
                <a:endParaRPr kumimoji="0" lang="en-GB" sz="4400" b="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pitchFamily="34" charset="0"/>
                </a:endParaRPr>
              </a:p>
            </p:txBody>
          </p:sp>
        </p:grpSp>
        <p:sp>
          <p:nvSpPr>
            <p:cNvPr id="2079" name="Text Box 31"/>
            <p:cNvSpPr txBox="1">
              <a:spLocks noChangeArrowheads="1"/>
            </p:cNvSpPr>
            <p:nvPr/>
          </p:nvSpPr>
          <p:spPr bwMode="auto">
            <a:xfrm>
              <a:off x="4672" y="3838"/>
              <a:ext cx="468" cy="4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" charset="0"/>
                  <a:cs typeface="Arial" pitchFamily="34" charset="0"/>
                </a:rPr>
                <a:t>O</a:t>
              </a:r>
              <a:endParaRPr kumimoji="0" lang="en-GB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0" y="1295400"/>
            <a:ext cx="91440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" charset="0"/>
              </a:rPr>
              <a:t>The mass speeds up as it heads towards the midpoint,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" charset="0"/>
              </a:rPr>
              <a:t>It has its greatest speed as it passes through the midpoint,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" charset="0"/>
              </a:rPr>
              <a:t>It slows down as it continues towards the other extreme of the oscillation.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" charset="0"/>
              </a:rPr>
              <a:t>Here, it reverses and starts to accelerate again towards the midpoint.</a:t>
            </a:r>
            <a:endParaRPr kumimoji="0" lang="en-US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228600" y="5257800"/>
            <a:ext cx="8534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i="1" dirty="0" smtClean="0">
                <a:latin typeface="Arial" pitchFamily="34" charset="0"/>
                <a:ea typeface="Times" charset="0"/>
              </a:rPr>
              <a:t>Of course, not all oscillations are as simple as this, but this is a particularly simple kind, known as simple harmonic motion (SHM). It is relatively easy to analyse mathematically, and many other types of oscillatory motion can be broken down into a combination of SHMs.</a:t>
            </a:r>
            <a:endParaRPr lang="en-GB" sz="4000" i="1" dirty="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6" grpId="0" build="p"/>
      <p:bldP spid="5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31368" y="274638"/>
            <a:ext cx="5681265" cy="1249362"/>
          </a:xfrm>
        </p:spPr>
        <p:txBody>
          <a:bodyPr/>
          <a:lstStyle/>
          <a:p>
            <a:r>
              <a:rPr lang="en-US" dirty="0" smtClean="0"/>
              <a:t>Describing SHM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828800"/>
            <a:ext cx="7848600" cy="4495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Cyclical motion is described in terms of:</a:t>
            </a:r>
          </a:p>
          <a:p>
            <a:r>
              <a:rPr lang="en-US" dirty="0" smtClean="0"/>
              <a:t> Displacement  (s)– distance in a certain direction from rest position measured in </a:t>
            </a:r>
            <a:r>
              <a:rPr lang="en-US" dirty="0" err="1" smtClean="0"/>
              <a:t>metres</a:t>
            </a:r>
            <a:endParaRPr lang="en-US" dirty="0" smtClean="0"/>
          </a:p>
          <a:p>
            <a:r>
              <a:rPr lang="en-US" dirty="0" smtClean="0"/>
              <a:t>Amplitude (a) – the maximum displacement from rest position measured in </a:t>
            </a:r>
            <a:r>
              <a:rPr lang="en-US" dirty="0" err="1" smtClean="0"/>
              <a:t>metres</a:t>
            </a:r>
            <a:endParaRPr lang="en-US" dirty="0" smtClean="0"/>
          </a:p>
          <a:p>
            <a:r>
              <a:rPr lang="en-US" dirty="0" smtClean="0"/>
              <a:t>Frequency  (f or </a:t>
            </a:r>
            <a:r>
              <a:rPr lang="az-Cyrl-AZ" dirty="0" smtClean="0"/>
              <a:t>ѵ</a:t>
            </a:r>
            <a:r>
              <a:rPr lang="en-US" dirty="0" smtClean="0"/>
              <a:t>)– the number of complete cycles per  unit time measured in Hertz</a:t>
            </a:r>
          </a:p>
          <a:p>
            <a:r>
              <a:rPr lang="en-US" dirty="0" smtClean="0"/>
              <a:t>Period  (T)- The time taken for one complete cycle measured in seconds</a:t>
            </a:r>
          </a:p>
          <a:p>
            <a:r>
              <a:rPr lang="en-US" dirty="0" smtClean="0"/>
              <a:t>Phase difference - The fractional part of a period through which the time variable of a periodic quantity has moved. Usually measured in degrees or radians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Spotting SHM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057400"/>
            <a:ext cx="7467600" cy="3886200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The oscillatory motion repeats itself and thus has similarities with circular motion which also repeatedly returns to its starting point. </a:t>
            </a:r>
            <a:endParaRPr lang="en-US" dirty="0" smtClean="0"/>
          </a:p>
          <a:p>
            <a:pPr lvl="0"/>
            <a:r>
              <a:rPr lang="en-GB" dirty="0" smtClean="0"/>
              <a:t>Displacement is the greatest at the extremes of the oscillation.</a:t>
            </a:r>
            <a:endParaRPr lang="en-US" dirty="0" smtClean="0"/>
          </a:p>
          <a:p>
            <a:pPr lvl="0"/>
            <a:r>
              <a:rPr lang="en-GB" dirty="0" smtClean="0"/>
              <a:t>Velocity is the greatest at the midpoint.</a:t>
            </a:r>
            <a:endParaRPr lang="en-US" dirty="0" smtClean="0"/>
          </a:p>
          <a:p>
            <a:pPr lvl="0"/>
            <a:r>
              <a:rPr lang="en-GB" dirty="0" smtClean="0"/>
              <a:t>The oscillating mass is in equilibrium at the midpoint of its oscillation; show this by stopping the mass at this point – it remains stationary.</a:t>
            </a:r>
            <a:endParaRPr lang="en-US" dirty="0" smtClean="0"/>
          </a:p>
          <a:p>
            <a:pPr lvl="0"/>
            <a:r>
              <a:rPr lang="en-GB" dirty="0" smtClean="0"/>
              <a:t>When the mass is oscillating, its inertia carries it through the midpoint.</a:t>
            </a:r>
          </a:p>
          <a:p>
            <a:r>
              <a:rPr lang="en-US" dirty="0" smtClean="0"/>
              <a:t>The defining equation  is  a =−</a:t>
            </a:r>
            <a:r>
              <a:rPr lang="el-GR" dirty="0" smtClean="0"/>
              <a:t>ω</a:t>
            </a:r>
            <a:r>
              <a:rPr lang="en-US" baseline="30000" dirty="0" smtClean="0"/>
              <a:t>2</a:t>
            </a:r>
            <a:r>
              <a:rPr lang="en-US" dirty="0" smtClean="0"/>
              <a:t>x .</a:t>
            </a:r>
          </a:p>
          <a:p>
            <a:pPr lvl="0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800" dirty="0" smtClean="0">
                <a:solidFill>
                  <a:schemeClr val="bg1"/>
                </a:solidFill>
              </a:rPr>
              <a:t>So what?</a:t>
            </a:r>
            <a:endParaRPr lang="en-US" sz="880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676400"/>
            <a:ext cx="78486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000" dirty="0" smtClean="0"/>
              <a:t>All clocks (starting with the pendulum in a grandfather clock) are essentially simple harmonic oscillators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 smtClean="0"/>
              <a:t> All transmitters and receivers of waves are essentially simple harmonic oscillators; 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 smtClean="0"/>
              <a:t> Many aspects of engineering design from the massive to the microscopic require a detailed knowledge of SHM (e.g. bridges, earthquake protection of buildings, atomic force microscopes for imaging single atoms). 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 smtClean="0"/>
              <a:t> Detailed theories of the behaviour of atoms and molecules (in solids and gases) are applications of SHM. 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 smtClean="0"/>
              <a:t> Other aspects of SHM are at the heart of unsolved questions in physics today.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 smtClean="0"/>
              <a:t>Thus although the model oscillators appear rather basic, they mirror pretty well applications and problems far beyond the school laboratory.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SHM is isochronous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90600" y="1600200"/>
            <a:ext cx="7010400" cy="4343400"/>
          </a:xfrm>
        </p:spPr>
        <p:txBody>
          <a:bodyPr>
            <a:normAutofit/>
          </a:bodyPr>
          <a:lstStyle/>
          <a:p>
            <a:r>
              <a:rPr lang="en-GB" dirty="0" smtClean="0"/>
              <a:t>Using the apparatus of the earlier demonstration, set one oscillator in motion. </a:t>
            </a:r>
          </a:p>
          <a:p>
            <a:r>
              <a:rPr lang="en-GB" dirty="0" smtClean="0"/>
              <a:t>Now change the amplitude. What do you notice about the time period of the oscillation? </a:t>
            </a:r>
          </a:p>
          <a:p>
            <a:r>
              <a:rPr lang="en-GB" dirty="0" smtClean="0"/>
              <a:t>It doesn’t change.  </a:t>
            </a:r>
            <a:endParaRPr lang="en-US" dirty="0" smtClean="0"/>
          </a:p>
          <a:p>
            <a:r>
              <a:rPr lang="en-GB" dirty="0" smtClean="0"/>
              <a:t>Try with the others.</a:t>
            </a:r>
            <a:endParaRPr lang="en-US" dirty="0" smtClean="0"/>
          </a:p>
          <a:p>
            <a:r>
              <a:rPr lang="en-GB" dirty="0" smtClean="0"/>
              <a:t>This is a characteristic of SHM; </a:t>
            </a:r>
            <a:r>
              <a:rPr lang="en-GB" b="1" u="sng" dirty="0" smtClean="0"/>
              <a:t>the period is independent of the amplitude</a:t>
            </a:r>
          </a:p>
          <a:p>
            <a:r>
              <a:rPr lang="en-GB" b="1" u="sng" dirty="0" smtClean="0"/>
              <a:t>we say that the motion is </a:t>
            </a:r>
            <a:r>
              <a:rPr lang="en-GB" b="1" i="1" u="sng" dirty="0" err="1" smtClean="0"/>
              <a:t>isochronic</a:t>
            </a:r>
            <a:r>
              <a:rPr lang="en-GB" b="1" u="sng" dirty="0" smtClean="0"/>
              <a:t>.</a:t>
            </a:r>
            <a:endParaRPr lang="en-US" b="1" u="sng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2057400"/>
            <a:ext cx="6096000" cy="3886200"/>
          </a:xfrm>
        </p:spPr>
        <p:txBody>
          <a:bodyPr>
            <a:normAutofit/>
          </a:bodyPr>
          <a:lstStyle/>
          <a:p>
            <a:r>
              <a:rPr lang="en-US" dirty="0" smtClean="0"/>
              <a:t>Carry out the experimental circus</a:t>
            </a:r>
          </a:p>
          <a:p>
            <a:r>
              <a:rPr lang="en-GB" dirty="0" smtClean="0"/>
              <a:t>Try out some other oscillating systems; </a:t>
            </a:r>
          </a:p>
          <a:p>
            <a:r>
              <a:rPr lang="en-GB" dirty="0" smtClean="0"/>
              <a:t>are they </a:t>
            </a:r>
            <a:r>
              <a:rPr lang="en-GB" dirty="0" err="1" smtClean="0"/>
              <a:t>isochronic</a:t>
            </a:r>
            <a:r>
              <a:rPr lang="en-GB" dirty="0" smtClean="0"/>
              <a:t>? </a:t>
            </a:r>
          </a:p>
          <a:p>
            <a:r>
              <a:rPr lang="en-GB" dirty="0" smtClean="0"/>
              <a:t>Do they appear to be SHM?</a:t>
            </a:r>
            <a:endParaRPr lang="en-US" dirty="0" smtClean="0"/>
          </a:p>
          <a:p>
            <a:r>
              <a:rPr lang="en-GB" dirty="0" smtClean="0"/>
              <a:t>Students in pairs try out a selection and report back to a plenary session.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Graphing the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would a graph of displacement versus time for SHM look like?</a:t>
            </a:r>
          </a:p>
          <a:p>
            <a:r>
              <a:rPr lang="en-US" dirty="0" smtClean="0"/>
              <a:t>Sine wave</a:t>
            </a:r>
          </a:p>
          <a:p>
            <a:r>
              <a:rPr lang="en-US" dirty="0" smtClean="0"/>
              <a:t>What about velocity versus time?</a:t>
            </a:r>
          </a:p>
          <a:p>
            <a:r>
              <a:rPr lang="en-US" dirty="0" smtClean="0"/>
              <a:t>Sine wave 90o  (</a:t>
            </a:r>
            <a:r>
              <a:rPr lang="el-GR" dirty="0" smtClean="0"/>
              <a:t>π</a:t>
            </a:r>
            <a:r>
              <a:rPr lang="en-US" dirty="0" smtClean="0"/>
              <a:t>/2 radians) out of phase  with s-t graph</a:t>
            </a:r>
          </a:p>
          <a:p>
            <a:r>
              <a:rPr lang="en-US" dirty="0" smtClean="0"/>
              <a:t>How about acceleration?</a:t>
            </a:r>
          </a:p>
          <a:p>
            <a:r>
              <a:rPr lang="en-US" dirty="0" smtClean="0"/>
              <a:t>Sine wave – 180o  (</a:t>
            </a:r>
            <a:r>
              <a:rPr lang="el-GR" dirty="0" smtClean="0"/>
              <a:t>π</a:t>
            </a:r>
            <a:r>
              <a:rPr lang="en-US" dirty="0" smtClean="0"/>
              <a:t> radians) out of phase  with s-t graph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Text p108</a:t>
            </a:r>
          </a:p>
          <a:p>
            <a:r>
              <a:rPr lang="en-US" dirty="0" smtClean="0"/>
              <a:t>http</a:t>
            </a:r>
            <a:r>
              <a:rPr lang="en-US" dirty="0" smtClean="0"/>
              <a:t>://hyperphysics.phy-astr.gsu.edu/hbase/HFrame.html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irelight">
  <a:themeElements>
    <a:clrScheme name="Custom 7">
      <a:dk1>
        <a:srgbClr val="576A2C"/>
      </a:dk1>
      <a:lt1>
        <a:sysClr val="window" lastClr="FFFFFF"/>
      </a:lt1>
      <a:dk2>
        <a:srgbClr val="9F1C00"/>
      </a:dk2>
      <a:lt2>
        <a:srgbClr val="EEECE1"/>
      </a:lt2>
      <a:accent1>
        <a:srgbClr val="C2D499"/>
      </a:accent1>
      <a:accent2>
        <a:srgbClr val="771C00"/>
      </a:accent2>
      <a:accent3>
        <a:srgbClr val="576A2C"/>
      </a:accent3>
      <a:accent4>
        <a:srgbClr val="A24D00"/>
      </a:accent4>
      <a:accent5>
        <a:srgbClr val="2B3516"/>
      </a:accent5>
      <a:accent6>
        <a:srgbClr val="5E341C"/>
      </a:accent6>
      <a:hlink>
        <a:srgbClr val="FF912E"/>
      </a:hlink>
      <a:folHlink>
        <a:srgbClr val="B5CB83"/>
      </a:folHlink>
    </a:clrScheme>
    <a:fontScheme name="Firelight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irelight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50000"/>
              </a:schemeClr>
            </a:gs>
            <a:gs pos="100000">
              <a:schemeClr val="phClr">
                <a:tint val="100000"/>
                <a:shade val="80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path path="circle">
            <a:fillToRect l="25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sng" algn="ctr">
          <a:solidFill>
            <a:schemeClr val="phClr">
              <a:shade val="95000"/>
              <a:alpha val="90000"/>
            </a:schemeClr>
          </a:solidFill>
          <a:prstDash val="solid"/>
        </a:ln>
        <a:ln w="76200" cap="flat" cmpd="sng" algn="ctr">
          <a:solidFill>
            <a:schemeClr val="phClr">
              <a:shade val="95000"/>
              <a:alpha val="50000"/>
            </a:schemeClr>
          </a:solidFill>
          <a:prstDash val="solid"/>
        </a:ln>
      </a:lnStyleLst>
      <a:effectStyleLst>
        <a:effectStyle>
          <a:effectLst>
            <a:innerShdw blurRad="63500">
              <a:srgbClr val="000000">
                <a:alpha val="60000"/>
              </a:srgbClr>
            </a:innerShdw>
          </a:effectLst>
        </a:effectStyle>
        <a:effectStyle>
          <a:effectLst>
            <a:innerShdw blurRad="63500">
              <a:srgbClr val="000000">
                <a:alpha val="50000"/>
              </a:srgbClr>
            </a:innerShdw>
            <a:outerShdw blurRad="76200" dist="38100" sx="101000" sy="101000" rotWithShape="0">
              <a:srgbClr val="000000">
                <a:alpha val="60000"/>
              </a:srgbClr>
            </a:outerShdw>
          </a:effectLst>
        </a:effectStyle>
        <a:effectStyle>
          <a:effectLst>
            <a:innerShdw blurRad="63500">
              <a:srgbClr val="000000">
                <a:alpha val="50000"/>
              </a:srgb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4200000"/>
            </a:lightRig>
          </a:scene3d>
          <a:sp3d prstMaterial="softmetal">
            <a:bevelT w="63500" h="254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accent1">
                <a:shade val="45000"/>
                <a:satMod val="125000"/>
              </a:schemeClr>
            </a:gs>
            <a:gs pos="100000">
              <a:schemeClr val="phClr">
                <a:shade val="55000"/>
                <a:satMod val="125000"/>
              </a:schemeClr>
            </a:gs>
          </a:gsLst>
          <a:lin ang="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Firelight</Template>
  <TotalTime>519</TotalTime>
  <Words>653</Words>
  <Application>Microsoft Office PowerPoint</Application>
  <PresentationFormat>On-screen Show (4:3)</PresentationFormat>
  <Paragraphs>62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Firelight</vt:lpstr>
      <vt:lpstr>Simple Harmonic Motion</vt:lpstr>
      <vt:lpstr>Demonstration</vt:lpstr>
      <vt:lpstr>Describing SHM</vt:lpstr>
      <vt:lpstr>Spotting SHM</vt:lpstr>
      <vt:lpstr>So what?</vt:lpstr>
      <vt:lpstr>SHM is isochronous </vt:lpstr>
      <vt:lpstr>To do</vt:lpstr>
      <vt:lpstr>Graphing the motion</vt:lpstr>
      <vt:lpstr>Further information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Harmonic Motion</dc:title>
  <dc:creator>jonathanb</dc:creator>
  <cp:lastModifiedBy>jonathanb</cp:lastModifiedBy>
  <cp:revision>35</cp:revision>
  <dcterms:created xsi:type="dcterms:W3CDTF">2008-08-19T08:02:05Z</dcterms:created>
  <dcterms:modified xsi:type="dcterms:W3CDTF">2009-04-14T03:37:35Z</dcterms:modified>
</cp:coreProperties>
</file>