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5" r:id="rId4"/>
    <p:sldId id="276" r:id="rId5"/>
    <p:sldId id="258" r:id="rId6"/>
    <p:sldId id="259" r:id="rId7"/>
    <p:sldId id="260" r:id="rId8"/>
    <p:sldId id="261" r:id="rId9"/>
    <p:sldId id="264" r:id="rId10"/>
    <p:sldId id="262" r:id="rId11"/>
    <p:sldId id="263" r:id="rId12"/>
    <p:sldId id="265" r:id="rId13"/>
    <p:sldId id="268" r:id="rId14"/>
    <p:sldId id="269" r:id="rId15"/>
    <p:sldId id="271" r:id="rId16"/>
    <p:sldId id="267" r:id="rId17"/>
    <p:sldId id="270" r:id="rId18"/>
    <p:sldId id="274" r:id="rId19"/>
    <p:sldId id="266" r:id="rId20"/>
    <p:sldId id="273" r:id="rId21"/>
  </p:sldIdLst>
  <p:sldSz cx="9144000" cy="6858000" type="letter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9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392C8-94D1-4250-AC6A-224A8AE0B1AE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8326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00892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3369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5820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5488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3279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3928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91342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86475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0244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2476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8833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3708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0267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5601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2886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9550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1911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92C8-94D1-4250-AC6A-224A8AE0B1AE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5528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F7C2-340D-4804-BA12-FCD07E165EA0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7668-F8FE-49D2-AE77-1F99CC12BA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F7C2-340D-4804-BA12-FCD07E165EA0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7668-F8FE-49D2-AE77-1F99CC12BA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F7C2-340D-4804-BA12-FCD07E165EA0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7668-F8FE-49D2-AE77-1F99CC12BA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F7C2-340D-4804-BA12-FCD07E165EA0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7668-F8FE-49D2-AE77-1F99CC12BA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F7C2-340D-4804-BA12-FCD07E165EA0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7668-F8FE-49D2-AE77-1F99CC12BA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F7C2-340D-4804-BA12-FCD07E165EA0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7668-F8FE-49D2-AE77-1F99CC12BA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F7C2-340D-4804-BA12-FCD07E165EA0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7668-F8FE-49D2-AE77-1F99CC12BA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F7C2-340D-4804-BA12-FCD07E165EA0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7668-F8FE-49D2-AE77-1F99CC12BA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F7C2-340D-4804-BA12-FCD07E165EA0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7668-F8FE-49D2-AE77-1F99CC12BA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F7C2-340D-4804-BA12-FCD07E165EA0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7668-F8FE-49D2-AE77-1F99CC12BA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F7C2-340D-4804-BA12-FCD07E165EA0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7668-F8FE-49D2-AE77-1F99CC12BA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FF7C2-340D-4804-BA12-FCD07E165EA0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7668-F8FE-49D2-AE77-1F99CC12BA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molecularuniverse.com/appl/appl1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4/4b/Silica.svg" TargetMode="External"/><Relationship Id="rId3" Type="http://schemas.openxmlformats.org/officeDocument/2006/relationships/hyperlink" Target="http://en.wikipedia.org/wiki/Solid" TargetMode="External"/><Relationship Id="rId7" Type="http://schemas.openxmlformats.org/officeDocument/2006/relationships/hyperlink" Target="http://en.wikipedia.org/wiki/Polystyren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olymer" TargetMode="External"/><Relationship Id="rId5" Type="http://schemas.openxmlformats.org/officeDocument/2006/relationships/hyperlink" Target="http://en.wikipedia.org/wiki/Glass" TargetMode="External"/><Relationship Id="rId4" Type="http://schemas.openxmlformats.org/officeDocument/2006/relationships/hyperlink" Target="http://en.wikipedia.org/wiki/Long-range_order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hyperphysics.phy-astr.gsu.edu/Hbase/mas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1470025"/>
          </a:xfrm>
        </p:spPr>
        <p:txBody>
          <a:bodyPr/>
          <a:lstStyle/>
          <a:p>
            <a:r>
              <a:rPr lang="es-ES" dirty="0" err="1" smtClean="0"/>
              <a:t>Solids</a:t>
            </a:r>
            <a:r>
              <a:rPr lang="es-ES" dirty="0" smtClean="0"/>
              <a:t>, </a:t>
            </a:r>
            <a:r>
              <a:rPr lang="es-ES" dirty="0" err="1" smtClean="0"/>
              <a:t>liquids</a:t>
            </a:r>
            <a:r>
              <a:rPr lang="es-ES" dirty="0" smtClean="0"/>
              <a:t> and </a:t>
            </a:r>
            <a:r>
              <a:rPr lang="es-ES" dirty="0" err="1" smtClean="0"/>
              <a:t>gasses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Think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expect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density</a:t>
            </a:r>
            <a:r>
              <a:rPr lang="es-ES" dirty="0" smtClean="0"/>
              <a:t> of a </a:t>
            </a:r>
            <a:r>
              <a:rPr lang="es-ES" dirty="0" err="1" smtClean="0"/>
              <a:t>substance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solid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liquid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gas?</a:t>
            </a:r>
          </a:p>
          <a:p>
            <a:r>
              <a:rPr lang="es-ES" dirty="0" err="1" smtClean="0"/>
              <a:t>How</a:t>
            </a:r>
            <a:r>
              <a:rPr lang="es-ES" dirty="0" smtClean="0"/>
              <a:t> can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explain</a:t>
            </a:r>
            <a:r>
              <a:rPr lang="es-ES" dirty="0" smtClean="0"/>
              <a:t> </a:t>
            </a:r>
            <a:r>
              <a:rPr lang="es-ES" dirty="0" err="1" smtClean="0"/>
              <a:t>properties</a:t>
            </a:r>
            <a:r>
              <a:rPr lang="es-ES" dirty="0" smtClean="0"/>
              <a:t> of </a:t>
            </a:r>
            <a:r>
              <a:rPr lang="es-ES" dirty="0" err="1" smtClean="0"/>
              <a:t>materials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models</a:t>
            </a:r>
            <a:endParaRPr lang="es-ES" dirty="0" smtClean="0"/>
          </a:p>
          <a:p>
            <a:pPr lvl="1"/>
            <a:r>
              <a:rPr lang="es-ES" dirty="0" err="1" smtClean="0"/>
              <a:t>Density</a:t>
            </a:r>
            <a:endParaRPr lang="es-ES" dirty="0" smtClean="0"/>
          </a:p>
          <a:p>
            <a:pPr lvl="1"/>
            <a:r>
              <a:rPr lang="es-ES" dirty="0" err="1" smtClean="0"/>
              <a:t>Hardness</a:t>
            </a:r>
            <a:endParaRPr lang="es-ES" dirty="0" smtClean="0"/>
          </a:p>
          <a:p>
            <a:pPr lvl="1"/>
            <a:r>
              <a:rPr lang="es-ES" dirty="0" err="1" smtClean="0"/>
              <a:t>Ability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flow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Crystalline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solids have </a:t>
            </a:r>
            <a:r>
              <a:rPr lang="en-US" dirty="0" smtClean="0">
                <a:solidFill>
                  <a:srgbClr val="FFC000"/>
                </a:solidFill>
              </a:rPr>
              <a:t>periodic</a:t>
            </a:r>
            <a:r>
              <a:rPr lang="en-US" dirty="0" smtClean="0"/>
              <a:t> arrays of atoms which form what we call a </a:t>
            </a:r>
            <a:r>
              <a:rPr lang="en-US" dirty="0" smtClean="0">
                <a:solidFill>
                  <a:srgbClr val="FFC000"/>
                </a:solidFill>
              </a:rPr>
              <a:t>crystal lattice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Amorphous solids and glasses are exceptions. </a:t>
            </a:r>
          </a:p>
          <a:p>
            <a:r>
              <a:rPr lang="en-US" dirty="0" smtClean="0"/>
              <a:t>One of the implications of the symmetric lattice of atoms is that it can support resonant </a:t>
            </a:r>
            <a:r>
              <a:rPr lang="en-US" dirty="0"/>
              <a:t>lattice </a:t>
            </a:r>
            <a:r>
              <a:rPr lang="en-US" dirty="0">
                <a:solidFill>
                  <a:srgbClr val="FFC000"/>
                </a:solidFill>
              </a:rPr>
              <a:t>vibration</a:t>
            </a:r>
            <a:r>
              <a:rPr lang="en-US" dirty="0"/>
              <a:t> modes. </a:t>
            </a:r>
          </a:p>
          <a:p>
            <a:r>
              <a:rPr lang="en-US" dirty="0" smtClean="0"/>
              <a:t>These vibrations transport energy and are important in the </a:t>
            </a:r>
            <a:r>
              <a:rPr lang="en-US" dirty="0" smtClean="0">
                <a:solidFill>
                  <a:srgbClr val="FFC000"/>
                </a:solidFill>
              </a:rPr>
              <a:t>thermal conductivity</a:t>
            </a:r>
            <a:r>
              <a:rPr lang="en-US" dirty="0" smtClean="0"/>
              <a:t> of non-metals, and in the </a:t>
            </a:r>
            <a:r>
              <a:rPr lang="en-US" dirty="0" smtClean="0">
                <a:solidFill>
                  <a:srgbClr val="FFC000"/>
                </a:solidFill>
              </a:rPr>
              <a:t>heat capacity</a:t>
            </a:r>
            <a:r>
              <a:rPr lang="en-US" dirty="0" smtClean="0"/>
              <a:t> of all solids.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Metals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solid is considered to be a metal if it has high </a:t>
            </a:r>
            <a:r>
              <a:rPr lang="en-US" dirty="0" smtClean="0">
                <a:solidFill>
                  <a:srgbClr val="FFC000"/>
                </a:solidFill>
              </a:rPr>
              <a:t>electrical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C000"/>
                </a:solidFill>
              </a:rPr>
              <a:t>thermal conductivity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chemical definition of a metal also includes having a characteristic surface luster or </a:t>
            </a:r>
            <a:r>
              <a:rPr lang="en-US" dirty="0" smtClean="0">
                <a:solidFill>
                  <a:srgbClr val="FFC000"/>
                </a:solidFill>
              </a:rPr>
              <a:t>shine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characteristic of metals that they are </a:t>
            </a:r>
            <a:r>
              <a:rPr lang="en-US" dirty="0" smtClean="0">
                <a:solidFill>
                  <a:srgbClr val="FFC000"/>
                </a:solidFill>
              </a:rPr>
              <a:t>malleable</a:t>
            </a:r>
            <a:r>
              <a:rPr lang="en-US" dirty="0" smtClean="0"/>
              <a:t> (can be hammered into sheets) and </a:t>
            </a:r>
            <a:r>
              <a:rPr lang="en-US" dirty="0" smtClean="0">
                <a:solidFill>
                  <a:srgbClr val="FFC000"/>
                </a:solidFill>
              </a:rPr>
              <a:t>ductile</a:t>
            </a:r>
            <a:r>
              <a:rPr lang="en-US" dirty="0" smtClean="0"/>
              <a:t> (can be drawn into wires).</a:t>
            </a:r>
          </a:p>
          <a:p>
            <a:r>
              <a:rPr lang="en-US" dirty="0" smtClean="0"/>
              <a:t>Both the high electrical conductivity and thermal conductivity come from the fact that one or more valence </a:t>
            </a:r>
            <a:r>
              <a:rPr lang="en-US" dirty="0" smtClean="0">
                <a:solidFill>
                  <a:srgbClr val="FFC000"/>
                </a:solidFill>
              </a:rPr>
              <a:t>electrons</a:t>
            </a:r>
            <a:r>
              <a:rPr lang="en-US" dirty="0" smtClean="0"/>
              <a:t> is relatively </a:t>
            </a:r>
            <a:r>
              <a:rPr lang="en-US" dirty="0" smtClean="0">
                <a:solidFill>
                  <a:srgbClr val="FFC000"/>
                </a:solidFill>
              </a:rPr>
              <a:t>free to travel</a:t>
            </a:r>
            <a:r>
              <a:rPr lang="en-US" dirty="0" smtClean="0"/>
              <a:t> throughout the solid material.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Metal </a:t>
            </a:r>
            <a:r>
              <a:rPr lang="es-ES" dirty="0" err="1" smtClean="0"/>
              <a:t>properties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Read</a:t>
            </a:r>
            <a:r>
              <a:rPr lang="es-ES" dirty="0" smtClean="0"/>
              <a:t> p 289</a:t>
            </a:r>
          </a:p>
          <a:p>
            <a:r>
              <a:rPr lang="es-ES" dirty="0" err="1" smtClean="0"/>
              <a:t>Explain</a:t>
            </a:r>
            <a:r>
              <a:rPr lang="es-ES" dirty="0" smtClean="0"/>
              <a:t>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metals</a:t>
            </a:r>
            <a:r>
              <a:rPr lang="es-ES" dirty="0" smtClean="0"/>
              <a:t> are </a:t>
            </a:r>
            <a:r>
              <a:rPr lang="es-ES" dirty="0" err="1" smtClean="0"/>
              <a:t>malleable</a:t>
            </a:r>
            <a:r>
              <a:rPr lang="es-ES" dirty="0" smtClean="0"/>
              <a:t> and </a:t>
            </a:r>
            <a:r>
              <a:rPr lang="es-ES" dirty="0" err="1" smtClean="0"/>
              <a:t>ductile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properties</a:t>
            </a:r>
            <a:r>
              <a:rPr lang="es-ES" dirty="0" smtClean="0"/>
              <a:t> of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alloy</a:t>
            </a:r>
            <a:r>
              <a:rPr lang="es-ES" dirty="0" smtClean="0"/>
              <a:t> of </a:t>
            </a:r>
            <a:r>
              <a:rPr lang="es-ES" dirty="0" err="1"/>
              <a:t>a</a:t>
            </a:r>
            <a:r>
              <a:rPr lang="es-ES" dirty="0" err="1" smtClean="0"/>
              <a:t>luminium</a:t>
            </a:r>
            <a:r>
              <a:rPr lang="es-ES" dirty="0" smtClean="0"/>
              <a:t> </a:t>
            </a:r>
            <a:r>
              <a:rPr lang="es-ES" dirty="0" err="1" smtClean="0"/>
              <a:t>differ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pure</a:t>
            </a:r>
            <a:r>
              <a:rPr lang="es-ES" dirty="0" smtClean="0"/>
              <a:t> </a:t>
            </a:r>
            <a:r>
              <a:rPr lang="es-ES" dirty="0" err="1" smtClean="0"/>
              <a:t>aluminium</a:t>
            </a:r>
            <a:r>
              <a:rPr lang="es-ES" dirty="0" smtClean="0"/>
              <a:t>?</a:t>
            </a:r>
          </a:p>
          <a:p>
            <a:r>
              <a:rPr lang="es-ES" dirty="0" smtClean="0"/>
              <a:t>Try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explain</a:t>
            </a:r>
            <a:r>
              <a:rPr lang="es-ES" dirty="0" smtClean="0"/>
              <a:t>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molecular </a:t>
            </a:r>
            <a:r>
              <a:rPr lang="es-ES" dirty="0" err="1" smtClean="0"/>
              <a:t>model</a:t>
            </a:r>
            <a:endParaRPr lang="es-E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Structure</a:t>
            </a:r>
            <a:r>
              <a:rPr lang="es-ES" dirty="0" smtClean="0"/>
              <a:t> of </a:t>
            </a:r>
            <a:r>
              <a:rPr lang="es-ES" dirty="0" err="1" smtClean="0"/>
              <a:t>polymers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Molecular Weight: </a:t>
            </a:r>
            <a:endParaRPr lang="en-US" dirty="0"/>
          </a:p>
          <a:p>
            <a:pPr lvl="1"/>
            <a:r>
              <a:rPr lang="en-US" dirty="0"/>
              <a:t>Extremely </a:t>
            </a:r>
            <a:r>
              <a:rPr lang="en-US" dirty="0">
                <a:solidFill>
                  <a:srgbClr val="FFC000"/>
                </a:solidFill>
              </a:rPr>
              <a:t>large molecular weights </a:t>
            </a:r>
            <a:r>
              <a:rPr lang="en-US" dirty="0"/>
              <a:t>are to be found in polymers with </a:t>
            </a:r>
            <a:r>
              <a:rPr lang="en-US" dirty="0">
                <a:solidFill>
                  <a:srgbClr val="FFC000"/>
                </a:solidFill>
              </a:rPr>
              <a:t>very long chains</a:t>
            </a:r>
            <a:r>
              <a:rPr lang="en-US" dirty="0"/>
              <a:t>. </a:t>
            </a:r>
          </a:p>
          <a:p>
            <a:r>
              <a:rPr lang="en-US" b="1" dirty="0"/>
              <a:t>Molecular Shape: </a:t>
            </a:r>
            <a:endParaRPr lang="en-US" dirty="0"/>
          </a:p>
          <a:p>
            <a:pPr lvl="1"/>
            <a:r>
              <a:rPr lang="en-US" dirty="0"/>
              <a:t>Polymer chain molecules are strictly </a:t>
            </a:r>
            <a:r>
              <a:rPr lang="en-US" dirty="0">
                <a:solidFill>
                  <a:srgbClr val="FFC000"/>
                </a:solidFill>
              </a:rPr>
              <a:t>straight</a:t>
            </a:r>
            <a:r>
              <a:rPr lang="en-US" dirty="0"/>
              <a:t> that the </a:t>
            </a:r>
            <a:r>
              <a:rPr lang="en-US" dirty="0" err="1">
                <a:solidFill>
                  <a:srgbClr val="FFC000"/>
                </a:solidFill>
              </a:rPr>
              <a:t>zig-zag</a:t>
            </a:r>
            <a:r>
              <a:rPr lang="en-US" dirty="0"/>
              <a:t> arrangement of the backbone atoms is disregarded. Single chain bonds are capable of rotation and bending in three dimensions. </a:t>
            </a:r>
          </a:p>
          <a:p>
            <a:pPr lvl="1"/>
            <a:r>
              <a:rPr lang="en-US" dirty="0"/>
              <a:t>Some </a:t>
            </a:r>
            <a:r>
              <a:rPr lang="en-US" dirty="0" smtClean="0"/>
              <a:t>polymers </a:t>
            </a:r>
            <a:r>
              <a:rPr lang="en-US" dirty="0"/>
              <a:t>consists of large number of molecular chains, each of which </a:t>
            </a:r>
            <a:r>
              <a:rPr lang="en-US" dirty="0" smtClean="0"/>
              <a:t> </a:t>
            </a:r>
            <a:r>
              <a:rPr lang="en-US" dirty="0"/>
              <a:t>may bend, coil and kink, leading to extensive </a:t>
            </a:r>
            <a:r>
              <a:rPr lang="en-US" dirty="0">
                <a:solidFill>
                  <a:srgbClr val="FFC000"/>
                </a:solidFill>
              </a:rPr>
              <a:t>intertwining</a:t>
            </a:r>
            <a:r>
              <a:rPr lang="en-US" dirty="0"/>
              <a:t> and entanglement of neighboring chain </a:t>
            </a:r>
            <a:r>
              <a:rPr lang="en-US" dirty="0" smtClean="0"/>
              <a:t>molecules.</a:t>
            </a:r>
          </a:p>
          <a:p>
            <a:r>
              <a:rPr lang="en-US" dirty="0"/>
              <a:t> 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hlinkClick r:id="rId3"/>
              </a:rPr>
              <a:t>www.themolecularuniverse.com/appl/appl1.htm</a:t>
            </a:r>
            <a:endParaRPr lang="es-ES" dirty="0"/>
          </a:p>
        </p:txBody>
      </p:sp>
      <p:pic>
        <p:nvPicPr>
          <p:cNvPr id="24578" name="Picture 2" descr="http://www.themolecularuniverse.com/MMMGIF/polymer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89" y="1428736"/>
            <a:ext cx="6500859" cy="5200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Polymers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physical properties of a polymer, such as its strength and flexibility depend on:</a:t>
            </a:r>
          </a:p>
          <a:p>
            <a:r>
              <a:rPr lang="en-US" b="1" dirty="0"/>
              <a:t>Chain length</a:t>
            </a:r>
            <a:r>
              <a:rPr lang="en-US" dirty="0"/>
              <a:t> - in general, the </a:t>
            </a:r>
            <a:r>
              <a:rPr lang="en-US" dirty="0">
                <a:solidFill>
                  <a:srgbClr val="FFC000"/>
                </a:solidFill>
              </a:rPr>
              <a:t>longer</a:t>
            </a:r>
            <a:r>
              <a:rPr lang="en-US" dirty="0"/>
              <a:t> the chains the </a:t>
            </a:r>
            <a:r>
              <a:rPr lang="en-US" dirty="0">
                <a:solidFill>
                  <a:srgbClr val="FFC000"/>
                </a:solidFill>
              </a:rPr>
              <a:t>stronger</a:t>
            </a:r>
            <a:r>
              <a:rPr lang="en-US" dirty="0"/>
              <a:t> the </a:t>
            </a:r>
            <a:r>
              <a:rPr lang="en-US" dirty="0" smtClean="0"/>
              <a:t>polymer. </a:t>
            </a:r>
            <a:endParaRPr lang="en-US" dirty="0"/>
          </a:p>
          <a:p>
            <a:r>
              <a:rPr lang="en-US" b="1" dirty="0"/>
              <a:t>Side groups</a:t>
            </a:r>
            <a:r>
              <a:rPr lang="en-US" dirty="0"/>
              <a:t> - polar </a:t>
            </a:r>
            <a:r>
              <a:rPr lang="en-US" dirty="0">
                <a:solidFill>
                  <a:srgbClr val="FFC000"/>
                </a:solidFill>
              </a:rPr>
              <a:t>side groups </a:t>
            </a:r>
            <a:r>
              <a:rPr lang="en-US" dirty="0"/>
              <a:t>give stronger attraction between polymer chains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/>
              <a:t>making the polymer </a:t>
            </a:r>
            <a:r>
              <a:rPr lang="en-US" dirty="0" smtClean="0">
                <a:solidFill>
                  <a:srgbClr val="FFC000"/>
                </a:solidFill>
              </a:rPr>
              <a:t>stronger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/>
              <a:t>Branching</a:t>
            </a:r>
            <a:r>
              <a:rPr lang="en-US" dirty="0"/>
              <a:t> - </a:t>
            </a:r>
            <a:r>
              <a:rPr lang="en-US" dirty="0" smtClean="0">
                <a:solidFill>
                  <a:srgbClr val="FFC000"/>
                </a:solidFill>
              </a:rPr>
              <a:t>straight </a:t>
            </a:r>
            <a:r>
              <a:rPr lang="en-US" dirty="0">
                <a:solidFill>
                  <a:srgbClr val="FFC000"/>
                </a:solidFill>
              </a:rPr>
              <a:t>chains </a:t>
            </a:r>
            <a:r>
              <a:rPr lang="en-US" dirty="0"/>
              <a:t>can pack together more closely than </a:t>
            </a:r>
            <a:r>
              <a:rPr lang="en-US" dirty="0" smtClean="0"/>
              <a:t>branched </a:t>
            </a:r>
            <a:r>
              <a:rPr lang="en-US" dirty="0"/>
              <a:t>chains, </a:t>
            </a:r>
            <a:r>
              <a:rPr lang="en-US" dirty="0" smtClean="0"/>
              <a:t>so they </a:t>
            </a:r>
            <a:r>
              <a:rPr lang="en-US" dirty="0"/>
              <a:t>are </a:t>
            </a:r>
            <a:r>
              <a:rPr lang="en-US" dirty="0">
                <a:solidFill>
                  <a:srgbClr val="FFC000"/>
                </a:solidFill>
              </a:rPr>
              <a:t>more crystalline</a:t>
            </a:r>
            <a:r>
              <a:rPr lang="en-US" dirty="0"/>
              <a:t> and therefore </a:t>
            </a:r>
            <a:r>
              <a:rPr lang="en-US" dirty="0" smtClean="0">
                <a:solidFill>
                  <a:srgbClr val="FFC000"/>
                </a:solidFill>
              </a:rPr>
              <a:t>stronger.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/>
              <a:t>Cross-linking</a:t>
            </a:r>
            <a:r>
              <a:rPr lang="en-US" dirty="0"/>
              <a:t> - if polymer chains are </a:t>
            </a:r>
            <a:r>
              <a:rPr lang="en-US" dirty="0">
                <a:solidFill>
                  <a:srgbClr val="FFC000"/>
                </a:solidFill>
              </a:rPr>
              <a:t>linked together</a:t>
            </a:r>
            <a:r>
              <a:rPr lang="en-US" dirty="0"/>
              <a:t> extensively by covalent bonds, the polymer is </a:t>
            </a:r>
            <a:r>
              <a:rPr lang="en-US" dirty="0">
                <a:solidFill>
                  <a:srgbClr val="FFC000"/>
                </a:solidFill>
              </a:rPr>
              <a:t>harder</a:t>
            </a:r>
            <a:r>
              <a:rPr lang="en-US" dirty="0"/>
              <a:t> and more </a:t>
            </a:r>
            <a:r>
              <a:rPr lang="en-US" dirty="0">
                <a:solidFill>
                  <a:srgbClr val="FFC000"/>
                </a:solidFill>
              </a:rPr>
              <a:t>difficult to melt</a:t>
            </a:r>
            <a:r>
              <a:rPr lang="en-US" dirty="0"/>
              <a:t>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in a </a:t>
            </a:r>
            <a:r>
              <a:rPr lang="es-ES" dirty="0" err="1" smtClean="0"/>
              <a:t>name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 smtClean="0">
                <a:solidFill>
                  <a:srgbClr val="FFC000"/>
                </a:solidFill>
              </a:rPr>
              <a:t>Linear Polymers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smtClean="0"/>
              <a:t>Linear polymers are those in which the </a:t>
            </a:r>
            <a:r>
              <a:rPr lang="en-US" dirty="0" err="1" smtClean="0"/>
              <a:t>mer</a:t>
            </a:r>
            <a:r>
              <a:rPr lang="en-US" dirty="0" smtClean="0"/>
              <a:t> units are joined together end to end in </a:t>
            </a:r>
            <a:r>
              <a:rPr lang="en-US" dirty="0" smtClean="0">
                <a:solidFill>
                  <a:srgbClr val="FFC000"/>
                </a:solidFill>
              </a:rPr>
              <a:t>single chain</a:t>
            </a:r>
            <a:r>
              <a:rPr lang="en-US" dirty="0" smtClean="0"/>
              <a:t>. These long chains are </a:t>
            </a:r>
            <a:r>
              <a:rPr lang="en-US" dirty="0" smtClean="0">
                <a:solidFill>
                  <a:srgbClr val="FFC000"/>
                </a:solidFill>
              </a:rPr>
              <a:t>flexible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Examples of linear polymers are polyethylene, polyvinyl chloride, polystyrene, nylon and the fluorocarbons 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Branched Polymers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smtClean="0"/>
              <a:t>Polymers in which side-branch chains are connected to the main ones.  The packing efficiency is reduced with the formation of side branches, which results in a </a:t>
            </a:r>
            <a:r>
              <a:rPr lang="en-US" dirty="0" smtClean="0">
                <a:solidFill>
                  <a:srgbClr val="FFC000"/>
                </a:solidFill>
              </a:rPr>
              <a:t>low density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Cross linked Polymers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smtClean="0"/>
              <a:t>In cross linked polymers, adjacent linear chains are </a:t>
            </a:r>
            <a:r>
              <a:rPr lang="en-US" dirty="0" smtClean="0">
                <a:solidFill>
                  <a:srgbClr val="FFC000"/>
                </a:solidFill>
              </a:rPr>
              <a:t>joined one to another</a:t>
            </a:r>
            <a:r>
              <a:rPr lang="en-US" dirty="0" smtClean="0"/>
              <a:t> at various positions by covalent bonds. Many of the </a:t>
            </a:r>
            <a:r>
              <a:rPr lang="en-US" dirty="0" smtClean="0">
                <a:solidFill>
                  <a:srgbClr val="FFC000"/>
                </a:solidFill>
              </a:rPr>
              <a:t>rubber elastic materials</a:t>
            </a:r>
            <a:r>
              <a:rPr lang="en-US" dirty="0" smtClean="0"/>
              <a:t> are cross linked. In case of rubbers, it is called vulcanization. 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Network Polymers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smtClean="0"/>
              <a:t> units form </a:t>
            </a:r>
            <a:r>
              <a:rPr lang="en-US" dirty="0" smtClean="0">
                <a:solidFill>
                  <a:srgbClr val="FFC000"/>
                </a:solidFill>
              </a:rPr>
              <a:t>three-dimensional</a:t>
            </a:r>
            <a:r>
              <a:rPr lang="en-US" dirty="0" smtClean="0"/>
              <a:t> networks. These materials have distinctive mechanical and thermal properties. The epoxies and phenol-formaldehyde belong to this group.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Exercises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Read</a:t>
            </a:r>
            <a:r>
              <a:rPr lang="es-ES" dirty="0" smtClean="0"/>
              <a:t> p291</a:t>
            </a:r>
          </a:p>
          <a:p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page.</a:t>
            </a:r>
          </a:p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A </a:t>
            </a:r>
            <a:r>
              <a:rPr lang="es-ES" dirty="0" err="1" smtClean="0"/>
              <a:t>thermoset</a:t>
            </a:r>
            <a:r>
              <a:rPr lang="es-ES" smtClean="0"/>
              <a:t>?</a:t>
            </a:r>
            <a:endParaRPr lang="es-ES" dirty="0" smtClean="0"/>
          </a:p>
          <a:p>
            <a:pPr lvl="1"/>
            <a:r>
              <a:rPr lang="es-ES" dirty="0" smtClean="0"/>
              <a:t>A </a:t>
            </a:r>
            <a:r>
              <a:rPr lang="es-ES" dirty="0" err="1" smtClean="0"/>
              <a:t>thermoplastic</a:t>
            </a:r>
            <a:r>
              <a:rPr lang="es-ES" dirty="0" smtClean="0"/>
              <a:t>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870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Amorphous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500175"/>
            <a:ext cx="4572032" cy="466883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"amorphous solid" is a </a:t>
            </a:r>
            <a:r>
              <a:rPr lang="en-US" dirty="0" smtClean="0">
                <a:hlinkClick r:id="rId3" action="ppaction://hlinkfile" tooltip="Solid"/>
              </a:rPr>
              <a:t>solid</a:t>
            </a:r>
            <a:r>
              <a:rPr lang="en-US" dirty="0" smtClean="0"/>
              <a:t> in which there is no </a:t>
            </a:r>
            <a:r>
              <a:rPr lang="en-US" dirty="0" smtClean="0">
                <a:hlinkClick r:id="rId4" action="ppaction://hlinkfile" tooltip="Long-range order"/>
              </a:rPr>
              <a:t>long-range order</a:t>
            </a:r>
            <a:r>
              <a:rPr lang="en-US" dirty="0" smtClean="0"/>
              <a:t> of the positions of the atoms. </a:t>
            </a:r>
            <a:endParaRPr lang="en-US" dirty="0"/>
          </a:p>
          <a:p>
            <a:r>
              <a:rPr lang="en-US" dirty="0" smtClean="0"/>
              <a:t>Most classes of solid materials can be found or prepared in an amorphous form.</a:t>
            </a:r>
          </a:p>
          <a:p>
            <a:r>
              <a:rPr lang="en-US" dirty="0" smtClean="0"/>
              <a:t>Common window </a:t>
            </a:r>
            <a:r>
              <a:rPr lang="en-US" dirty="0" smtClean="0">
                <a:hlinkClick r:id="rId5" action="ppaction://hlinkfile" tooltip="Glass"/>
              </a:rPr>
              <a:t>glass</a:t>
            </a:r>
            <a:r>
              <a:rPr lang="en-US" dirty="0" smtClean="0"/>
              <a:t> is an amorphous solid, </a:t>
            </a:r>
          </a:p>
          <a:p>
            <a:r>
              <a:rPr lang="en-US" dirty="0" smtClean="0"/>
              <a:t>many </a:t>
            </a:r>
            <a:r>
              <a:rPr lang="en-US" dirty="0" smtClean="0">
                <a:hlinkClick r:id="rId6" action="ppaction://hlinkfile" tooltip="Polymer"/>
              </a:rPr>
              <a:t>polymers</a:t>
            </a:r>
            <a:r>
              <a:rPr lang="en-US" dirty="0" smtClean="0"/>
              <a:t> (such as </a:t>
            </a:r>
            <a:r>
              <a:rPr lang="en-US" dirty="0" smtClean="0">
                <a:hlinkClick r:id="rId7" action="ppaction://hlinkfile" tooltip="Polystyrene"/>
              </a:rPr>
              <a:t>polystyrene</a:t>
            </a:r>
            <a:r>
              <a:rPr lang="en-US" dirty="0" smtClean="0"/>
              <a:t>) are amorphous </a:t>
            </a:r>
          </a:p>
          <a:p>
            <a:endParaRPr lang="es-ES" dirty="0"/>
          </a:p>
        </p:txBody>
      </p:sp>
      <p:pic>
        <p:nvPicPr>
          <p:cNvPr id="22530" name="Picture 2" descr="File:Silica.sv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43504" y="1500175"/>
            <a:ext cx="4000496" cy="4724401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(a) define the term </a:t>
            </a:r>
            <a:r>
              <a:rPr lang="en-US" i="1" dirty="0" smtClean="0"/>
              <a:t>density</a:t>
            </a:r>
          </a:p>
          <a:p>
            <a:r>
              <a:rPr lang="en-US" i="1" dirty="0" smtClean="0"/>
              <a:t>(</a:t>
            </a:r>
            <a:r>
              <a:rPr lang="en-US" i="1" dirty="0"/>
              <a:t>b</a:t>
            </a:r>
            <a:r>
              <a:rPr lang="en-US" i="1" dirty="0"/>
              <a:t>) relate the difference in the structures and densities of solids, </a:t>
            </a:r>
            <a:r>
              <a:rPr lang="en-US" i="1" dirty="0" smtClean="0"/>
              <a:t>liquids </a:t>
            </a:r>
            <a:r>
              <a:rPr lang="en-US" dirty="0" smtClean="0"/>
              <a:t>and </a:t>
            </a:r>
            <a:r>
              <a:rPr lang="en-US" dirty="0"/>
              <a:t>gases to simple ideas of the spacing, ordering and motion </a:t>
            </a:r>
            <a:r>
              <a:rPr lang="en-US" dirty="0" smtClean="0"/>
              <a:t>of </a:t>
            </a:r>
            <a:r>
              <a:rPr lang="es-ES" dirty="0" err="1" smtClean="0"/>
              <a:t>molecules</a:t>
            </a:r>
            <a:endParaRPr lang="es-ES" dirty="0"/>
          </a:p>
          <a:p>
            <a:r>
              <a:rPr lang="en-US" i="1" dirty="0"/>
              <a:t>(c) describe a simple kinetic model for solids, liquids and gases</a:t>
            </a:r>
          </a:p>
          <a:p>
            <a:r>
              <a:rPr lang="en-US" i="1" dirty="0" smtClean="0"/>
              <a:t>(</a:t>
            </a:r>
            <a:r>
              <a:rPr lang="en-US" i="1" dirty="0"/>
              <a:t>e) distinguish between the structure of crystalline and </a:t>
            </a:r>
            <a:r>
              <a:rPr lang="en-US" i="1" dirty="0" smtClean="0"/>
              <a:t>non-crystalline </a:t>
            </a:r>
            <a:r>
              <a:rPr lang="en-US" dirty="0" smtClean="0"/>
              <a:t>solids </a:t>
            </a:r>
            <a:r>
              <a:rPr lang="en-US" dirty="0"/>
              <a:t>with particular reference to metals, polymers and </a:t>
            </a:r>
            <a:r>
              <a:rPr lang="en-US" dirty="0" smtClean="0"/>
              <a:t>amorphous </a:t>
            </a:r>
            <a:r>
              <a:rPr lang="es-ES" dirty="0" err="1" smtClean="0"/>
              <a:t>materials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Research</a:t>
            </a:r>
            <a:r>
              <a:rPr lang="es-CL" dirty="0" smtClean="0"/>
              <a:t> </a:t>
            </a:r>
            <a:r>
              <a:rPr lang="es-CL" dirty="0" err="1" smtClean="0"/>
              <a:t>exercise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will</a:t>
            </a:r>
            <a:r>
              <a:rPr lang="es-CL" dirty="0" smtClean="0"/>
              <a:t> </a:t>
            </a:r>
            <a:r>
              <a:rPr lang="es-CL" dirty="0" err="1" smtClean="0"/>
              <a:t>research</a:t>
            </a:r>
            <a:r>
              <a:rPr lang="es-CL" dirty="0" smtClean="0"/>
              <a:t> </a:t>
            </a:r>
            <a:r>
              <a:rPr lang="es-CL" dirty="0" err="1" smtClean="0"/>
              <a:t>one</a:t>
            </a:r>
            <a:r>
              <a:rPr lang="es-CL" dirty="0" smtClean="0"/>
              <a:t> of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following</a:t>
            </a:r>
            <a:r>
              <a:rPr lang="es-CL" dirty="0" smtClean="0"/>
              <a:t> </a:t>
            </a:r>
            <a:r>
              <a:rPr lang="es-CL" dirty="0" err="1" smtClean="0"/>
              <a:t>topics</a:t>
            </a:r>
            <a:r>
              <a:rPr lang="es-CL" dirty="0" smtClean="0"/>
              <a:t> and </a:t>
            </a:r>
            <a:r>
              <a:rPr lang="es-CL" dirty="0" err="1" smtClean="0"/>
              <a:t>report</a:t>
            </a:r>
            <a:r>
              <a:rPr lang="es-CL" dirty="0" smtClean="0"/>
              <a:t> back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class</a:t>
            </a:r>
            <a:r>
              <a:rPr lang="es-CL" dirty="0" smtClean="0"/>
              <a:t>.</a:t>
            </a:r>
          </a:p>
          <a:p>
            <a:pPr lvl="1"/>
            <a:r>
              <a:rPr lang="es-CL" dirty="0" err="1" smtClean="0"/>
              <a:t>Snowflakes</a:t>
            </a:r>
            <a:endParaRPr lang="es-CL" dirty="0" smtClean="0"/>
          </a:p>
          <a:p>
            <a:pPr lvl="1"/>
            <a:r>
              <a:rPr lang="es-CL" dirty="0" smtClean="0"/>
              <a:t>X-</a:t>
            </a:r>
            <a:r>
              <a:rPr lang="es-CL" dirty="0" err="1" smtClean="0"/>
              <a:t>ray</a:t>
            </a:r>
            <a:r>
              <a:rPr lang="es-CL" dirty="0" smtClean="0"/>
              <a:t> </a:t>
            </a:r>
            <a:r>
              <a:rPr lang="es-CL" dirty="0" err="1" smtClean="0"/>
              <a:t>crystallography</a:t>
            </a:r>
            <a:endParaRPr lang="es-CL" dirty="0" smtClean="0"/>
          </a:p>
          <a:p>
            <a:pPr lvl="1"/>
            <a:r>
              <a:rPr lang="es-CL" dirty="0" err="1" smtClean="0"/>
              <a:t>Crystal</a:t>
            </a:r>
            <a:r>
              <a:rPr lang="es-CL" dirty="0" smtClean="0"/>
              <a:t> </a:t>
            </a:r>
            <a:r>
              <a:rPr lang="es-CL" dirty="0" err="1" smtClean="0"/>
              <a:t>lattices</a:t>
            </a:r>
            <a:endParaRPr lang="es-CL" dirty="0" smtClean="0"/>
          </a:p>
          <a:p>
            <a:pPr lvl="1"/>
            <a:r>
              <a:rPr lang="es-CL" dirty="0" err="1" smtClean="0"/>
              <a:t>The</a:t>
            </a:r>
            <a:r>
              <a:rPr lang="es-CL" dirty="0" smtClean="0"/>
              <a:t> ideal gas </a:t>
            </a:r>
            <a:r>
              <a:rPr lang="es-CL" dirty="0" err="1" smtClean="0"/>
              <a:t>laws</a:t>
            </a:r>
            <a:endParaRPr lang="es-CL" dirty="0" smtClean="0"/>
          </a:p>
          <a:p>
            <a:pPr lvl="1"/>
            <a:r>
              <a:rPr lang="es-CL" dirty="0" smtClean="0"/>
              <a:t>Non </a:t>
            </a:r>
            <a:r>
              <a:rPr lang="es-CL" dirty="0" err="1" smtClean="0"/>
              <a:t>newtonian</a:t>
            </a:r>
            <a:r>
              <a:rPr lang="es-CL" dirty="0" smtClean="0"/>
              <a:t> </a:t>
            </a:r>
            <a:r>
              <a:rPr lang="es-CL" dirty="0" err="1" smtClean="0"/>
              <a:t>fluids</a:t>
            </a:r>
            <a:endParaRPr lang="es-CL" dirty="0" smtClean="0"/>
          </a:p>
          <a:p>
            <a:pPr lvl="1"/>
            <a:r>
              <a:rPr lang="es-CL" dirty="0" err="1" smtClean="0"/>
              <a:t>Nanotubes</a:t>
            </a:r>
            <a:r>
              <a:rPr lang="es-CL" dirty="0" smtClean="0"/>
              <a:t> and </a:t>
            </a:r>
            <a:r>
              <a:rPr lang="es-CL" dirty="0" err="1" smtClean="0"/>
              <a:t>buckyballs</a:t>
            </a:r>
            <a:endParaRPr lang="es-CL" dirty="0" smtClean="0"/>
          </a:p>
          <a:p>
            <a:pPr lvl="1"/>
            <a:r>
              <a:rPr lang="es-CL" dirty="0" err="1" smtClean="0"/>
              <a:t>Superfluids</a:t>
            </a:r>
            <a:r>
              <a:rPr lang="es-CL" dirty="0" smtClean="0"/>
              <a:t> and </a:t>
            </a:r>
            <a:r>
              <a:rPr lang="es-CL" dirty="0" err="1" smtClean="0"/>
              <a:t>superconductors</a:t>
            </a:r>
            <a:r>
              <a:rPr lang="es-CL" dirty="0" smtClean="0"/>
              <a:t> !</a:t>
            </a:r>
          </a:p>
          <a:p>
            <a:pPr lvl="1"/>
            <a:r>
              <a:rPr lang="es-CL" dirty="0" smtClean="0"/>
              <a:t>A </a:t>
            </a:r>
            <a:r>
              <a:rPr lang="es-CL" dirty="0" err="1" smtClean="0"/>
              <a:t>topic</a:t>
            </a:r>
            <a:r>
              <a:rPr lang="es-CL" dirty="0" smtClean="0"/>
              <a:t> of </a:t>
            </a:r>
            <a:r>
              <a:rPr lang="es-CL" dirty="0" err="1" smtClean="0"/>
              <a:t>your</a:t>
            </a:r>
            <a:r>
              <a:rPr lang="es-CL" dirty="0" smtClean="0"/>
              <a:t> </a:t>
            </a:r>
            <a:r>
              <a:rPr lang="es-CL" dirty="0" err="1" smtClean="0"/>
              <a:t>choice</a:t>
            </a:r>
            <a:r>
              <a:rPr lang="es-CL" dirty="0" smtClean="0"/>
              <a:t> </a:t>
            </a:r>
            <a:r>
              <a:rPr lang="es-CL" dirty="0" err="1" smtClean="0"/>
              <a:t>agreed</a:t>
            </a:r>
            <a:r>
              <a:rPr lang="es-CL" dirty="0" smtClean="0"/>
              <a:t> (</a:t>
            </a:r>
            <a:r>
              <a:rPr lang="es-CL" dirty="0" err="1" smtClean="0"/>
              <a:t>quickly</a:t>
            </a:r>
            <a:r>
              <a:rPr lang="es-CL" dirty="0" smtClean="0"/>
              <a:t>) </a:t>
            </a:r>
            <a:r>
              <a:rPr lang="es-CL" dirty="0" err="1" smtClean="0"/>
              <a:t>with</a:t>
            </a:r>
            <a:r>
              <a:rPr lang="es-CL" dirty="0" smtClean="0"/>
              <a:t> </a:t>
            </a:r>
            <a:r>
              <a:rPr lang="es-CL" dirty="0" err="1" smtClean="0"/>
              <a:t>your</a:t>
            </a:r>
            <a:r>
              <a:rPr lang="es-CL" dirty="0" smtClean="0"/>
              <a:t> </a:t>
            </a:r>
            <a:r>
              <a:rPr lang="es-CL" dirty="0" err="1" smtClean="0"/>
              <a:t>teacher</a:t>
            </a:r>
            <a:r>
              <a:rPr lang="es-CL" dirty="0"/>
              <a:t>.</a:t>
            </a:r>
            <a:endParaRPr lang="es-CL" dirty="0" smtClean="0"/>
          </a:p>
          <a:p>
            <a:pPr lvl="1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1629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density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30"/>
          </a:xfrm>
        </p:spPr>
        <p:txBody>
          <a:bodyPr/>
          <a:lstStyle/>
          <a:p>
            <a:r>
              <a:rPr lang="en-US" dirty="0" smtClean="0"/>
              <a:t>Density is defined as </a:t>
            </a:r>
            <a:r>
              <a:rPr lang="en-US" dirty="0" smtClean="0">
                <a:hlinkClick r:id="rId2" action="ppaction://hlinkfile"/>
              </a:rPr>
              <a:t>mass</a:t>
            </a:r>
            <a:r>
              <a:rPr lang="en-US" dirty="0" smtClean="0"/>
              <a:t> per unit volume. </a:t>
            </a:r>
          </a:p>
          <a:p>
            <a:endParaRPr lang="es-E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Density is defined as </a:t>
            </a: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2"/>
              </a:rPr>
              <a:t>mass</a:t>
            </a: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per unit volume.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r>
              <a:rPr kumimoji="0" lang="es-ES" sz="8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 descr="http://hyperphysics.phy-astr.gsu.edu/Hbase/images/dens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000372"/>
            <a:ext cx="6454633" cy="1714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172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Exercises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Read</a:t>
            </a:r>
            <a:r>
              <a:rPr lang="es-ES" dirty="0" smtClean="0"/>
              <a:t> P288</a:t>
            </a:r>
          </a:p>
          <a:p>
            <a:r>
              <a:rPr lang="es-ES" dirty="0" smtClean="0"/>
              <a:t>P295 q 9&amp;10</a:t>
            </a:r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895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Models</a:t>
            </a:r>
            <a:r>
              <a:rPr lang="es-ES" dirty="0" smtClean="0"/>
              <a:t> of </a:t>
            </a:r>
            <a:r>
              <a:rPr lang="es-ES" dirty="0" err="1" smtClean="0"/>
              <a:t>matter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matter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 up of </a:t>
            </a:r>
            <a:r>
              <a:rPr lang="es-ES" dirty="0" err="1" smtClean="0"/>
              <a:t>particles</a:t>
            </a:r>
            <a:r>
              <a:rPr lang="es-ES" dirty="0" smtClean="0"/>
              <a:t> (</a:t>
            </a:r>
            <a:r>
              <a:rPr lang="es-ES" dirty="0" err="1" smtClean="0"/>
              <a:t>atoms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molecules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particles</a:t>
            </a:r>
            <a:r>
              <a:rPr lang="es-ES" dirty="0" smtClean="0"/>
              <a:t> are in a </a:t>
            </a:r>
            <a:r>
              <a:rPr lang="es-ES" dirty="0" err="1" smtClean="0"/>
              <a:t>constant</a:t>
            </a:r>
            <a:r>
              <a:rPr lang="es-ES" dirty="0" smtClean="0"/>
              <a:t> </a:t>
            </a:r>
            <a:r>
              <a:rPr lang="es-ES" dirty="0" err="1" smtClean="0"/>
              <a:t>state</a:t>
            </a:r>
            <a:r>
              <a:rPr lang="es-ES" dirty="0" smtClean="0"/>
              <a:t> of </a:t>
            </a:r>
            <a:r>
              <a:rPr lang="es-ES" dirty="0" err="1" smtClean="0"/>
              <a:t>motion</a:t>
            </a:r>
            <a:r>
              <a:rPr lang="es-ES" dirty="0" smtClean="0"/>
              <a:t> (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kinetic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Gasses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kinetic theory of gases is the study of the microscopic behavior of molecules and the interactions which lead to macroscopic relationships like the ideal gas law. </a:t>
            </a:r>
          </a:p>
          <a:p>
            <a:r>
              <a:rPr lang="en-US" dirty="0" smtClean="0"/>
              <a:t>Molecules are arranged randomly</a:t>
            </a:r>
          </a:p>
          <a:p>
            <a:r>
              <a:rPr lang="en-US" dirty="0" smtClean="0"/>
              <a:t>The separation of molecules is very large compared to their size.</a:t>
            </a:r>
          </a:p>
          <a:p>
            <a:r>
              <a:rPr lang="en-US" dirty="0" smtClean="0"/>
              <a:t>Molecules move randomly with a distribution of speeds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Liquids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liquids the separation of molecules is comparable to their size.</a:t>
            </a:r>
          </a:p>
          <a:p>
            <a:r>
              <a:rPr lang="en-US" dirty="0" smtClean="0"/>
              <a:t>Molecules are arranged randomly</a:t>
            </a:r>
          </a:p>
          <a:p>
            <a:r>
              <a:rPr lang="en-US" dirty="0" smtClean="0"/>
              <a:t>Molecules move randomly with a distribution of speeds</a:t>
            </a:r>
          </a:p>
          <a:p>
            <a:r>
              <a:rPr lang="en-US" dirty="0" smtClean="0"/>
              <a:t>Molecules have potential energies due to the intermolecular forces.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Solids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Molecules</a:t>
            </a:r>
            <a:r>
              <a:rPr lang="es-ES" dirty="0" smtClean="0"/>
              <a:t> are in a regular </a:t>
            </a:r>
            <a:r>
              <a:rPr lang="es-ES" dirty="0" err="1" smtClean="0"/>
              <a:t>arrangement</a:t>
            </a:r>
            <a:r>
              <a:rPr lang="es-ES" dirty="0" smtClean="0"/>
              <a:t> (</a:t>
            </a:r>
            <a:r>
              <a:rPr lang="es-ES" dirty="0" err="1" smtClean="0"/>
              <a:t>crystaline</a:t>
            </a:r>
            <a:r>
              <a:rPr lang="es-ES" dirty="0" smtClean="0"/>
              <a:t> </a:t>
            </a:r>
            <a:r>
              <a:rPr lang="es-ES" dirty="0" err="1" smtClean="0"/>
              <a:t>lattice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Molecules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vibrational</a:t>
            </a:r>
            <a:r>
              <a:rPr lang="es-ES" dirty="0" smtClean="0"/>
              <a:t> </a:t>
            </a:r>
            <a:r>
              <a:rPr lang="es-ES" dirty="0" err="1" smtClean="0"/>
              <a:t>kinetic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are </a:t>
            </a:r>
            <a:r>
              <a:rPr lang="es-ES" dirty="0" err="1" smtClean="0"/>
              <a:t>not</a:t>
            </a:r>
            <a:r>
              <a:rPr lang="es-ES" dirty="0" smtClean="0"/>
              <a:t> free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move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714349" y="1714488"/>
            <a:ext cx="7858180" cy="42148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Internal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endParaRPr lang="es-ES" dirty="0"/>
          </a:p>
        </p:txBody>
      </p:sp>
      <p:pic>
        <p:nvPicPr>
          <p:cNvPr id="1026" name="Picture 2" descr="http://hyperphysics.phy-astr.gsu.edu/Hbase/thermo/imgheat/mcen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428869"/>
            <a:ext cx="6072231" cy="2561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949</Words>
  <Application>Microsoft Office PowerPoint</Application>
  <PresentationFormat>Carta (216 x 279 mm)</PresentationFormat>
  <Paragraphs>110</Paragraphs>
  <Slides>20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Solids, liquids and gasses</vt:lpstr>
      <vt:lpstr>Need to know</vt:lpstr>
      <vt:lpstr>What is density?</vt:lpstr>
      <vt:lpstr>Exercises</vt:lpstr>
      <vt:lpstr>Models of matter</vt:lpstr>
      <vt:lpstr>Gasses</vt:lpstr>
      <vt:lpstr>Liquids</vt:lpstr>
      <vt:lpstr>Solids</vt:lpstr>
      <vt:lpstr>Internal energy</vt:lpstr>
      <vt:lpstr>Think</vt:lpstr>
      <vt:lpstr>Crystalline</vt:lpstr>
      <vt:lpstr>Metals</vt:lpstr>
      <vt:lpstr>Metal properties</vt:lpstr>
      <vt:lpstr>Structure of polymers</vt:lpstr>
      <vt:lpstr>www.themolecularuniverse.com/appl/appl1.htm</vt:lpstr>
      <vt:lpstr>Polymers</vt:lpstr>
      <vt:lpstr>What is in a name?</vt:lpstr>
      <vt:lpstr>Exercises</vt:lpstr>
      <vt:lpstr>Amorphous</vt:lpstr>
      <vt:lpstr>Research exercise</vt:lpstr>
    </vt:vector>
  </TitlesOfParts>
  <Company>grange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Solids, liquids and gasses</dc:title>
  <dc:creator>sciencia</dc:creator>
  <cp:lastModifiedBy>soporte</cp:lastModifiedBy>
  <cp:revision>20</cp:revision>
  <dcterms:created xsi:type="dcterms:W3CDTF">2010-04-12T14:33:05Z</dcterms:created>
  <dcterms:modified xsi:type="dcterms:W3CDTF">2013-02-26T18:28:27Z</dcterms:modified>
</cp:coreProperties>
</file>