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66" r:id="rId10"/>
    <p:sldId id="267" r:id="rId11"/>
    <p:sldId id="259" r:id="rId12"/>
    <p:sldId id="268" r:id="rId13"/>
    <p:sldId id="269" r:id="rId14"/>
    <p:sldId id="270" r:id="rId15"/>
    <p:sldId id="26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5046-B442-4E05-B5F7-A79CD6357074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542E-C21A-4FFB-9A4F-79D56D2E57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A9C61-5BF0-4F45-AD9F-EE5888CD1314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2229-A8AD-4A0E-9DD5-344D3692AF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33DA5-328B-4C88-9FC0-155CC888CE09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091F-0A8D-4C3B-A752-25B35B34F6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7837-426F-4CE9-A13C-FE4C6A9D72A7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1F5B-3C47-4882-AE3A-47C86A615C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338C-6296-46DF-A02D-B2E5FF3B6807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8CA8-1099-497F-8CB0-7F49DE9318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8738-E500-4F40-94F8-27E3FBD5E2B2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19AD-839B-4342-9D85-8AA8BF8B57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CE8B-23D4-4025-A9F0-BEA05B52BF9B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0FE9-9B2D-4E55-A560-4D61151974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E401-0E36-4773-B118-FA05E97BA39E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29B94-555B-47DF-B222-93489D7C80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1654-132D-4467-BBAD-F658249724F5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91768-DFD8-497A-8003-9F5289BCCA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2EA9-F9B4-462A-91EC-E86E1F5BC441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E069-7C81-4922-8C28-0C3FA60AE8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CF7F2-336C-4670-A00B-532623590351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34823-7D2C-4522-9AF8-5B79E04308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A70EDA-6675-467D-A396-211EB93500E5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44F53E-71D0-4FD8-85F4-02B872635A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s.uoguelph.ca/applets/Intro_physics/kisalev/java/slitdiffr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oustics.salford.ac.uk/feschools/waves/super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Standing Waves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http://www.physics.uoguelph.ca/applets/Intro_physics/kisalev/java/slitdiffr/index.html</a:t>
            </a:r>
            <a:endParaRPr lang="en-US" dirty="0" smtClean="0"/>
          </a:p>
          <a:p>
            <a:pPr eaLnBrk="1" hangingPunct="1"/>
            <a:r>
              <a:rPr lang="en-US" dirty="0" smtClean="0"/>
              <a:t>Notes</a:t>
            </a:r>
          </a:p>
          <a:p>
            <a:pPr eaLnBrk="1" hangingPunct="1"/>
            <a:r>
              <a:rPr lang="en-US" dirty="0" smtClean="0"/>
              <a:t>Sketch the general pattern</a:t>
            </a:r>
          </a:p>
          <a:p>
            <a:pPr eaLnBrk="1" hangingPunct="1"/>
            <a:r>
              <a:rPr lang="en-US" dirty="0" smtClean="0"/>
              <a:t>Describe the effect of </a:t>
            </a:r>
          </a:p>
          <a:p>
            <a:pPr lvl="1" eaLnBrk="1" hangingPunct="1"/>
            <a:r>
              <a:rPr lang="en-US" dirty="0" smtClean="0"/>
              <a:t>Increasing wavelength</a:t>
            </a:r>
          </a:p>
          <a:p>
            <a:pPr lvl="1" eaLnBrk="1" hangingPunct="1"/>
            <a:r>
              <a:rPr lang="en-US" dirty="0" smtClean="0"/>
              <a:t>Decreasing slit width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source</a:t>
            </a:r>
            <a:r>
              <a:rPr lang="es-ES" dirty="0" smtClean="0"/>
              <a:t> </a:t>
            </a:r>
            <a:r>
              <a:rPr lang="es-ES" dirty="0" err="1" smtClean="0"/>
              <a:t>interference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(f) show an understanding of the terms interference and coherence</a:t>
            </a:r>
          </a:p>
          <a:p>
            <a:r>
              <a:rPr lang="en-US" sz="2800" i="1" dirty="0" smtClean="0"/>
              <a:t>(g) show an understanding of experiments that demonstrate two-source </a:t>
            </a:r>
            <a:r>
              <a:rPr lang="en-US" sz="2800" dirty="0" smtClean="0"/>
              <a:t>interference using water, light and microwaves</a:t>
            </a:r>
          </a:p>
          <a:p>
            <a:r>
              <a:rPr lang="en-US" sz="2800" i="1" dirty="0" smtClean="0"/>
              <a:t>(h) show an understanding of the conditions required if </a:t>
            </a:r>
            <a:r>
              <a:rPr lang="en-US" sz="2800" i="1" dirty="0" smtClean="0"/>
              <a:t>two-source </a:t>
            </a:r>
            <a:r>
              <a:rPr lang="en-US" sz="2800" dirty="0" smtClean="0"/>
              <a:t>interference </a:t>
            </a:r>
            <a:r>
              <a:rPr lang="en-US" sz="2800" dirty="0" smtClean="0"/>
              <a:t>fringes are to be observed</a:t>
            </a:r>
          </a:p>
          <a:p>
            <a:r>
              <a:rPr lang="en-US" sz="2800" i="1" dirty="0" smtClean="0"/>
              <a:t>(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) recall and solve problems using the equation λ = ax /</a:t>
            </a:r>
            <a:r>
              <a:rPr lang="es-ES" sz="2800" dirty="0" smtClean="0"/>
              <a:t>D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double-slit</a:t>
            </a:r>
            <a:r>
              <a:rPr lang="es-ES" sz="2800" dirty="0" smtClean="0"/>
              <a:t> </a:t>
            </a:r>
            <a:r>
              <a:rPr lang="es-ES" sz="2800" dirty="0" err="1" smtClean="0"/>
              <a:t>interference</a:t>
            </a:r>
            <a:r>
              <a:rPr lang="es-ES" sz="2800" dirty="0" smtClean="0"/>
              <a:t> </a:t>
            </a:r>
            <a:r>
              <a:rPr lang="es-ES" sz="2800" dirty="0" err="1" smtClean="0"/>
              <a:t>using</a:t>
            </a:r>
            <a:r>
              <a:rPr lang="es-ES" sz="2800" dirty="0" smtClean="0"/>
              <a:t> light</a:t>
            </a:r>
          </a:p>
          <a:p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Coherence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r>
              <a:rPr lang="es-ES" dirty="0" smtClean="0"/>
              <a:t> are </a:t>
            </a:r>
            <a:r>
              <a:rPr lang="es-ES" dirty="0" err="1" smtClean="0"/>
              <a:t>coherent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endParaRPr lang="es-ES" dirty="0" smtClean="0"/>
          </a:p>
          <a:p>
            <a:pPr lvl="1"/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wavelength</a:t>
            </a:r>
            <a:endParaRPr lang="es-ES" dirty="0" smtClean="0"/>
          </a:p>
          <a:p>
            <a:pPr lvl="1"/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constant</a:t>
            </a:r>
            <a:r>
              <a:rPr lang="es-ES" dirty="0" smtClean="0"/>
              <a:t> </a:t>
            </a:r>
            <a:r>
              <a:rPr lang="es-ES" dirty="0" err="1" smtClean="0"/>
              <a:t>phase</a:t>
            </a:r>
            <a:r>
              <a:rPr lang="es-ES" dirty="0" smtClean="0"/>
              <a:t> </a:t>
            </a:r>
            <a:r>
              <a:rPr lang="es-ES" dirty="0" err="1" smtClean="0"/>
              <a:t>difference</a:t>
            </a:r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follows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interfere</a:t>
            </a:r>
            <a:r>
              <a:rPr lang="es-ES" dirty="0" smtClean="0"/>
              <a:t> (</a:t>
            </a:r>
            <a:r>
              <a:rPr lang="es-ES" dirty="0" err="1" smtClean="0"/>
              <a:t>since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of wave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place)</a:t>
            </a:r>
          </a:p>
          <a:p>
            <a:pPr lvl="1"/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speed</a:t>
            </a:r>
            <a:endParaRPr lang="es-ES" dirty="0" smtClean="0"/>
          </a:p>
          <a:p>
            <a:pPr lvl="1"/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frequency</a:t>
            </a:r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Experiments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You</a:t>
            </a:r>
            <a:r>
              <a:rPr lang="es-ES" sz="2800" dirty="0" smtClean="0"/>
              <a:t> </a:t>
            </a:r>
            <a:r>
              <a:rPr lang="es-ES" sz="2800" dirty="0" err="1" smtClean="0"/>
              <a:t>have</a:t>
            </a:r>
            <a:r>
              <a:rPr lang="es-ES" sz="2800" dirty="0" smtClean="0"/>
              <a:t> </a:t>
            </a:r>
            <a:r>
              <a:rPr lang="es-ES" sz="2800" dirty="0" err="1" smtClean="0"/>
              <a:t>already</a:t>
            </a:r>
            <a:r>
              <a:rPr lang="es-ES" sz="2800" dirty="0" smtClean="0"/>
              <a:t> </a:t>
            </a:r>
            <a:r>
              <a:rPr lang="es-ES" sz="2800" dirty="0" err="1" smtClean="0"/>
              <a:t>observed</a:t>
            </a:r>
            <a:r>
              <a:rPr lang="es-ES" sz="2800" dirty="0" smtClean="0"/>
              <a:t> </a:t>
            </a:r>
            <a:r>
              <a:rPr lang="es-ES" sz="2800" dirty="0" err="1" smtClean="0"/>
              <a:t>two</a:t>
            </a:r>
            <a:r>
              <a:rPr lang="es-ES" sz="2800" dirty="0" smtClean="0"/>
              <a:t> </a:t>
            </a:r>
            <a:r>
              <a:rPr lang="es-ES" sz="2800" dirty="0" err="1" smtClean="0"/>
              <a:t>source</a:t>
            </a:r>
            <a:r>
              <a:rPr lang="es-ES" sz="2800" dirty="0" smtClean="0"/>
              <a:t> </a:t>
            </a:r>
            <a:r>
              <a:rPr lang="es-ES" sz="2800" dirty="0" err="1" smtClean="0"/>
              <a:t>interference</a:t>
            </a:r>
            <a:r>
              <a:rPr lang="es-ES" sz="2800" dirty="0" smtClean="0"/>
              <a:t>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ripple</a:t>
            </a:r>
            <a:r>
              <a:rPr lang="es-ES" sz="2800" dirty="0" smtClean="0"/>
              <a:t> </a:t>
            </a:r>
            <a:r>
              <a:rPr lang="es-ES" sz="2800" dirty="0" err="1" smtClean="0"/>
              <a:t>tank</a:t>
            </a:r>
            <a:endParaRPr lang="es-ES" sz="2800" dirty="0" smtClean="0"/>
          </a:p>
          <a:p>
            <a:r>
              <a:rPr lang="es-ES" sz="2800" dirty="0" err="1" smtClean="0"/>
              <a:t>What</a:t>
            </a:r>
            <a:r>
              <a:rPr lang="es-ES" sz="2800" dirty="0" smtClean="0"/>
              <a:t> </a:t>
            </a:r>
            <a:r>
              <a:rPr lang="es-ES" sz="2800" dirty="0" err="1" smtClean="0"/>
              <a:t>was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effect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distance</a:t>
            </a:r>
            <a:r>
              <a:rPr lang="es-ES" sz="2800" dirty="0" smtClean="0"/>
              <a:t> </a:t>
            </a:r>
            <a:r>
              <a:rPr lang="es-ES" sz="2800" dirty="0" err="1" smtClean="0"/>
              <a:t>between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minima</a:t>
            </a:r>
            <a:r>
              <a:rPr lang="es-ES" sz="2800" dirty="0" smtClean="0"/>
              <a:t>, of </a:t>
            </a:r>
            <a:r>
              <a:rPr lang="es-ES" sz="2800" dirty="0" err="1" smtClean="0"/>
              <a:t>increasing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wavelength</a:t>
            </a:r>
            <a:r>
              <a:rPr lang="es-ES" sz="2800" dirty="0" smtClean="0"/>
              <a:t> (</a:t>
            </a:r>
            <a:r>
              <a:rPr lang="es-ES" sz="2800" dirty="0" err="1" smtClean="0"/>
              <a:t>decreasing</a:t>
            </a:r>
            <a:r>
              <a:rPr lang="es-ES" sz="2800" dirty="0" smtClean="0"/>
              <a:t> </a:t>
            </a:r>
            <a:r>
              <a:rPr lang="es-ES" sz="2800" dirty="0" err="1" smtClean="0"/>
              <a:t>frequency</a:t>
            </a:r>
            <a:r>
              <a:rPr lang="es-ES" sz="2800" dirty="0" smtClean="0"/>
              <a:t>)?</a:t>
            </a:r>
          </a:p>
          <a:p>
            <a:r>
              <a:rPr lang="es-ES" sz="2800" dirty="0" err="1" smtClean="0"/>
              <a:t>What</a:t>
            </a:r>
            <a:r>
              <a:rPr lang="es-ES" sz="2800" dirty="0" smtClean="0"/>
              <a:t> </a:t>
            </a:r>
            <a:r>
              <a:rPr lang="es-ES" sz="2800" dirty="0" err="1" smtClean="0"/>
              <a:t>was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effect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distance</a:t>
            </a:r>
            <a:r>
              <a:rPr lang="es-ES" sz="2800" dirty="0" smtClean="0"/>
              <a:t> </a:t>
            </a:r>
            <a:r>
              <a:rPr lang="es-ES" sz="2800" dirty="0" err="1" smtClean="0"/>
              <a:t>between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minima</a:t>
            </a:r>
            <a:r>
              <a:rPr lang="es-ES" sz="2800" dirty="0" smtClean="0"/>
              <a:t>, </a:t>
            </a:r>
            <a:r>
              <a:rPr lang="es-ES" sz="2800" dirty="0" smtClean="0"/>
              <a:t>of </a:t>
            </a:r>
            <a:r>
              <a:rPr lang="es-ES" sz="2800" dirty="0" err="1" smtClean="0"/>
              <a:t>increasing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separation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two</a:t>
            </a:r>
            <a:r>
              <a:rPr lang="es-ES" sz="2800" dirty="0" smtClean="0"/>
              <a:t> </a:t>
            </a:r>
            <a:r>
              <a:rPr lang="es-ES" sz="2800" dirty="0" err="1" smtClean="0"/>
              <a:t>sources</a:t>
            </a:r>
            <a:endParaRPr lang="es-ES" sz="2800" dirty="0" smtClean="0"/>
          </a:p>
          <a:p>
            <a:r>
              <a:rPr lang="es-ES" sz="2800" dirty="0" err="1" smtClean="0"/>
              <a:t>What</a:t>
            </a:r>
            <a:r>
              <a:rPr lang="es-ES" sz="2800" dirty="0" smtClean="0"/>
              <a:t> </a:t>
            </a:r>
            <a:r>
              <a:rPr lang="es-ES" sz="2800" dirty="0" err="1" smtClean="0"/>
              <a:t>happened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distance</a:t>
            </a:r>
            <a:r>
              <a:rPr lang="es-ES" sz="2800" dirty="0" smtClean="0"/>
              <a:t> </a:t>
            </a:r>
            <a:r>
              <a:rPr lang="es-ES" sz="2800" dirty="0" err="1" smtClean="0"/>
              <a:t>between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minima</a:t>
            </a:r>
            <a:r>
              <a:rPr lang="es-ES" sz="2800" dirty="0" smtClean="0"/>
              <a:t> as </a:t>
            </a:r>
            <a:r>
              <a:rPr lang="es-ES" sz="2800" dirty="0" err="1" smtClean="0"/>
              <a:t>you</a:t>
            </a:r>
            <a:r>
              <a:rPr lang="es-ES" sz="2800" dirty="0" smtClean="0"/>
              <a:t> moved </a:t>
            </a:r>
            <a:r>
              <a:rPr lang="es-ES" sz="2800" dirty="0" err="1" smtClean="0"/>
              <a:t>away</a:t>
            </a:r>
            <a:r>
              <a:rPr lang="es-ES" sz="2800" dirty="0" smtClean="0"/>
              <a:t> </a:t>
            </a:r>
            <a:r>
              <a:rPr lang="es-ES" sz="2800" dirty="0" err="1" smtClean="0"/>
              <a:t>from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source</a:t>
            </a:r>
            <a:r>
              <a:rPr lang="es-ES" sz="2800" dirty="0" smtClean="0"/>
              <a:t>?</a:t>
            </a:r>
          </a:p>
          <a:p>
            <a:pPr>
              <a:buNone/>
            </a:pPr>
            <a:r>
              <a:rPr lang="es-ES" sz="2800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equation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answers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suggest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endParaRPr lang="es-ES" dirty="0" smtClean="0"/>
          </a:p>
          <a:p>
            <a:r>
              <a:rPr lang="es-ES" dirty="0" smtClean="0"/>
              <a:t>x= </a:t>
            </a:r>
            <a:r>
              <a:rPr lang="el-GR" dirty="0" smtClean="0"/>
              <a:t>λ</a:t>
            </a:r>
            <a:r>
              <a:rPr lang="es-ES" dirty="0" smtClean="0"/>
              <a:t>D/s</a:t>
            </a:r>
          </a:p>
          <a:p>
            <a:pPr lvl="1"/>
            <a:r>
              <a:rPr lang="es-ES" dirty="0" err="1" smtClean="0"/>
              <a:t>Where</a:t>
            </a:r>
            <a:endParaRPr lang="es-ES" dirty="0" smtClean="0"/>
          </a:p>
          <a:p>
            <a:pPr lvl="1"/>
            <a:r>
              <a:rPr lang="es-ES" dirty="0" smtClean="0"/>
              <a:t>X = </a:t>
            </a:r>
            <a:r>
              <a:rPr lang="es-ES" dirty="0" err="1" smtClean="0"/>
              <a:t>separation</a:t>
            </a:r>
            <a:r>
              <a:rPr lang="es-ES" dirty="0" smtClean="0"/>
              <a:t> of </a:t>
            </a:r>
            <a:r>
              <a:rPr lang="es-ES" dirty="0" err="1" smtClean="0"/>
              <a:t>minima</a:t>
            </a:r>
            <a:r>
              <a:rPr lang="es-ES" dirty="0" smtClean="0"/>
              <a:t> (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maxima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 </a:t>
            </a:r>
            <a:r>
              <a:rPr lang="el-GR" dirty="0" smtClean="0"/>
              <a:t>λ</a:t>
            </a:r>
            <a:r>
              <a:rPr lang="es-ES" dirty="0" smtClean="0"/>
              <a:t> = </a:t>
            </a:r>
            <a:r>
              <a:rPr lang="es-ES" dirty="0" err="1" smtClean="0"/>
              <a:t>wavelength</a:t>
            </a:r>
            <a:endParaRPr lang="es-ES" dirty="0" smtClean="0"/>
          </a:p>
          <a:p>
            <a:pPr lvl="1"/>
            <a:r>
              <a:rPr lang="es-ES" dirty="0" smtClean="0"/>
              <a:t>D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distance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source</a:t>
            </a:r>
            <a:endParaRPr lang="es-ES" dirty="0" smtClean="0"/>
          </a:p>
          <a:p>
            <a:pPr lvl="1"/>
            <a:r>
              <a:rPr lang="es-ES" dirty="0" smtClean="0"/>
              <a:t>s = </a:t>
            </a:r>
            <a:r>
              <a:rPr lang="es-ES" dirty="0" err="1" smtClean="0"/>
              <a:t>separation</a:t>
            </a:r>
            <a:r>
              <a:rPr lang="es-ES" dirty="0" smtClean="0"/>
              <a:t> of </a:t>
            </a:r>
            <a:r>
              <a:rPr lang="es-ES" dirty="0" err="1" smtClean="0"/>
              <a:t>sources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Diffraction</a:t>
            </a:r>
            <a:r>
              <a:rPr lang="es-ES" dirty="0" smtClean="0"/>
              <a:t> </a:t>
            </a:r>
            <a:r>
              <a:rPr lang="es-ES" dirty="0" err="1" smtClean="0"/>
              <a:t>gratings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(j) recall and solve problems using the formula d </a:t>
            </a:r>
            <a:r>
              <a:rPr lang="en-US" i="1" dirty="0" err="1" smtClean="0"/>
              <a:t>sinθ</a:t>
            </a:r>
            <a:r>
              <a:rPr lang="en-US" i="1" dirty="0" smtClean="0"/>
              <a:t> = </a:t>
            </a:r>
            <a:r>
              <a:rPr lang="en-US" i="1" dirty="0" err="1" smtClean="0"/>
              <a:t>nλ</a:t>
            </a:r>
            <a:r>
              <a:rPr lang="en-US" i="1" dirty="0" smtClean="0"/>
              <a:t> and describe </a:t>
            </a:r>
            <a:r>
              <a:rPr lang="en-US" dirty="0" smtClean="0"/>
              <a:t>the use of a diffraction grating to determine the wavelength of light</a:t>
            </a:r>
          </a:p>
          <a:p>
            <a:r>
              <a:rPr lang="en-US" dirty="0" smtClean="0"/>
              <a:t>(the structure and use of the spectrometer are not included).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Superposition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57000"/>
            </a:schemeClr>
          </a:solidFill>
        </p:spPr>
        <p:txBody>
          <a:bodyPr rtlCol="0">
            <a:normAutofit/>
          </a:bodyPr>
          <a:lstStyle/>
          <a:p>
            <a:r>
              <a:rPr lang="en-US" i="1" dirty="0" smtClean="0"/>
              <a:t>(a) explain and use the principle of superposition in simple applications</a:t>
            </a:r>
          </a:p>
          <a:p>
            <a:r>
              <a:rPr lang="en-US" i="1" dirty="0" smtClean="0"/>
              <a:t>(b) show an understanding of experiments that demonstrate </a:t>
            </a:r>
            <a:r>
              <a:rPr lang="en-US" i="1" dirty="0" smtClean="0"/>
              <a:t>stationary </a:t>
            </a:r>
            <a:r>
              <a:rPr lang="en-US" dirty="0" smtClean="0"/>
              <a:t>waves </a:t>
            </a:r>
            <a:r>
              <a:rPr lang="en-US" dirty="0" smtClean="0"/>
              <a:t>using microwaves, stretched strings and air columns</a:t>
            </a:r>
          </a:p>
          <a:p>
            <a:r>
              <a:rPr lang="en-US" i="1" dirty="0" smtClean="0"/>
              <a:t>(c) explain the formation of a stationary wave using a graphical method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dirty="0" smtClean="0"/>
              <a:t>identify nodes and </a:t>
            </a:r>
            <a:r>
              <a:rPr lang="en-US" dirty="0" smtClean="0"/>
              <a:t>antinodes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Superposition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www.acoustics.salford.ac.uk/feschools/waves/super.htm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Experiments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few</a:t>
            </a:r>
            <a:r>
              <a:rPr lang="es-ES" dirty="0" smtClean="0"/>
              <a:t> </a:t>
            </a:r>
            <a:r>
              <a:rPr lang="es-ES" dirty="0" err="1" smtClean="0"/>
              <a:t>lessons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carry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strings</a:t>
            </a:r>
            <a:r>
              <a:rPr lang="es-ES" dirty="0" smtClean="0"/>
              <a:t> and air </a:t>
            </a:r>
            <a:r>
              <a:rPr lang="es-ES" dirty="0" err="1" smtClean="0"/>
              <a:t>columns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sure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notes are </a:t>
            </a:r>
            <a:r>
              <a:rPr lang="es-ES" dirty="0" err="1" smtClean="0"/>
              <a:t>kept</a:t>
            </a:r>
            <a:r>
              <a:rPr lang="es-ES" dirty="0" smtClean="0"/>
              <a:t> </a:t>
            </a:r>
            <a:r>
              <a:rPr lang="es-ES" dirty="0" err="1" smtClean="0"/>
              <a:t>clear</a:t>
            </a:r>
            <a:r>
              <a:rPr lang="es-ES" dirty="0" smtClean="0"/>
              <a:t> and up </a:t>
            </a:r>
            <a:r>
              <a:rPr lang="es-ES" dirty="0" err="1" smtClean="0"/>
              <a:t>to</a:t>
            </a:r>
            <a:r>
              <a:rPr lang="es-ES" dirty="0" smtClean="0"/>
              <a:t> date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Adding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See</a:t>
            </a:r>
            <a:r>
              <a:rPr lang="es-ES" dirty="0" smtClean="0"/>
              <a:t> p 140 in </a:t>
            </a:r>
            <a:r>
              <a:rPr lang="es-ES" dirty="0" err="1" smtClean="0"/>
              <a:t>Physics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graphically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r>
              <a:rPr lang="es-ES" dirty="0" smtClean="0"/>
              <a:t> </a:t>
            </a:r>
          </a:p>
          <a:p>
            <a:pPr lvl="1"/>
            <a:r>
              <a:rPr lang="es-ES" dirty="0" err="1" smtClean="0"/>
              <a:t>Draw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below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x and y </a:t>
            </a:r>
            <a:r>
              <a:rPr lang="es-ES" dirty="0" err="1" smtClean="0"/>
              <a:t>scales</a:t>
            </a:r>
            <a:endParaRPr lang="es-ES" dirty="0" smtClean="0"/>
          </a:p>
          <a:p>
            <a:pPr lvl="1"/>
            <a:r>
              <a:rPr lang="es-ES" dirty="0" err="1" smtClean="0"/>
              <a:t>Draw</a:t>
            </a:r>
            <a:r>
              <a:rPr lang="es-ES" dirty="0" smtClean="0"/>
              <a:t> vertical </a:t>
            </a:r>
            <a:r>
              <a:rPr lang="es-ES" dirty="0" err="1" smtClean="0"/>
              <a:t>lines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r>
              <a:rPr lang="es-ES" dirty="0" smtClean="0"/>
              <a:t> at </a:t>
            </a:r>
            <a:r>
              <a:rPr lang="es-ES" dirty="0" err="1" smtClean="0"/>
              <a:t>suitable</a:t>
            </a:r>
            <a:r>
              <a:rPr lang="es-ES" dirty="0" smtClean="0"/>
              <a:t> </a:t>
            </a:r>
            <a:r>
              <a:rPr lang="es-ES" dirty="0" err="1" smtClean="0"/>
              <a:t>points</a:t>
            </a:r>
            <a:r>
              <a:rPr lang="es-ES" dirty="0" smtClean="0"/>
              <a:t> (</a:t>
            </a:r>
            <a:r>
              <a:rPr lang="es-ES" dirty="0" err="1" smtClean="0"/>
              <a:t>peaks</a:t>
            </a:r>
            <a:r>
              <a:rPr lang="es-ES" dirty="0" smtClean="0"/>
              <a:t> and </a:t>
            </a:r>
            <a:r>
              <a:rPr lang="es-ES" dirty="0" err="1" smtClean="0"/>
              <a:t>troughs</a:t>
            </a:r>
            <a:r>
              <a:rPr lang="es-ES" dirty="0" smtClean="0"/>
              <a:t> at </a:t>
            </a:r>
            <a:r>
              <a:rPr lang="es-ES" dirty="0" err="1" smtClean="0"/>
              <a:t>least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Draw</a:t>
            </a:r>
            <a:r>
              <a:rPr lang="es-ES" dirty="0" smtClean="0"/>
              <a:t> a </a:t>
            </a:r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graph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plotting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sum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displacements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vertical line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uperpositio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457200"/>
            <a:ext cx="5715000" cy="6270304"/>
          </a:xfrm>
        </p:spPr>
      </p:pic>
      <p:cxnSp>
        <p:nvCxnSpPr>
          <p:cNvPr id="6" name="5 Conector recto"/>
          <p:cNvCxnSpPr/>
          <p:nvPr/>
        </p:nvCxnSpPr>
        <p:spPr>
          <a:xfrm rot="5400000">
            <a:off x="-2514600" y="3505200"/>
            <a:ext cx="60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16200000" flipH="1">
            <a:off x="-2133600" y="34290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6200000" flipH="1">
            <a:off x="-1143000" y="34290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16200000" flipH="1">
            <a:off x="-1828800" y="33528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16200000" flipH="1">
            <a:off x="-1447800" y="34290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6200000" flipH="1">
            <a:off x="-838200" y="34290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16200000" flipH="1">
            <a:off x="-533400" y="34290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16200000" flipH="1">
            <a:off x="-228600" y="33528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16200000" flipH="1">
            <a:off x="152400" y="3429000"/>
            <a:ext cx="609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Graphical</a:t>
            </a:r>
            <a:r>
              <a:rPr lang="es-ES" dirty="0" smtClean="0"/>
              <a:t> </a:t>
            </a:r>
            <a:r>
              <a:rPr lang="es-ES" dirty="0" err="1" smtClean="0"/>
              <a:t>formation</a:t>
            </a:r>
            <a:r>
              <a:rPr lang="es-ES" dirty="0" smtClean="0"/>
              <a:t> of </a:t>
            </a:r>
            <a:r>
              <a:rPr lang="es-ES" dirty="0" err="1" smtClean="0"/>
              <a:t>stationary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stationary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show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addition</a:t>
            </a:r>
            <a:r>
              <a:rPr lang="es-ES" dirty="0" smtClean="0"/>
              <a:t> at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times.</a:t>
            </a:r>
          </a:p>
          <a:p>
            <a:r>
              <a:rPr lang="es-ES" dirty="0" smtClean="0"/>
              <a:t>Use time </a:t>
            </a:r>
            <a:r>
              <a:rPr lang="es-ES" dirty="0" err="1" smtClean="0"/>
              <a:t>increments</a:t>
            </a:r>
            <a:r>
              <a:rPr lang="es-ES" dirty="0" smtClean="0"/>
              <a:t> of T/4 </a:t>
            </a:r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phase</a:t>
            </a:r>
            <a:r>
              <a:rPr lang="es-ES" dirty="0" smtClean="0"/>
              <a:t> </a:t>
            </a:r>
            <a:r>
              <a:rPr lang="es-ES" dirty="0" err="1" smtClean="0"/>
              <a:t>difference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90º in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diagram</a:t>
            </a:r>
            <a:endParaRPr lang="es-ES" dirty="0" smtClean="0"/>
          </a:p>
          <a:p>
            <a:r>
              <a:rPr lang="es-ES" dirty="0" err="1" smtClean="0"/>
              <a:t>See</a:t>
            </a:r>
            <a:r>
              <a:rPr lang="es-ES" dirty="0" smtClean="0"/>
              <a:t> p 142 in </a:t>
            </a:r>
            <a:r>
              <a:rPr lang="es-ES" dirty="0" err="1" smtClean="0"/>
              <a:t>physics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Diffraction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 smtClean="0"/>
              <a:t>(d) explain the meaning of the term diffraction</a:t>
            </a:r>
          </a:p>
          <a:p>
            <a:r>
              <a:rPr lang="en-US" sz="3600" i="1" dirty="0" smtClean="0"/>
              <a:t>(e) show an understanding of experiments that demonstrate diffraction </a:t>
            </a:r>
            <a:r>
              <a:rPr lang="en-US" sz="3600" dirty="0" smtClean="0"/>
              <a:t>including the diffraction of water waves in a ripple tank with both a wide gap and a narrow </a:t>
            </a:r>
            <a:r>
              <a:rPr lang="en-US" sz="3600" dirty="0" smtClean="0"/>
              <a:t>gap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Experiment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bending</a:t>
            </a:r>
            <a:r>
              <a:rPr lang="es-ES" dirty="0" smtClean="0"/>
              <a:t> of </a:t>
            </a:r>
            <a:r>
              <a:rPr lang="es-ES" dirty="0" err="1" smtClean="0"/>
              <a:t>waves</a:t>
            </a:r>
            <a:r>
              <a:rPr lang="es-ES" dirty="0" smtClean="0"/>
              <a:t> as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pass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a gap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edge</a:t>
            </a:r>
            <a:r>
              <a:rPr lang="es-ES" dirty="0" smtClean="0"/>
              <a:t>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dirty="0" err="1" smtClean="0"/>
              <a:t>diffraction</a:t>
            </a:r>
            <a:endParaRPr lang="es-ES" dirty="0" smtClean="0"/>
          </a:p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observe </a:t>
            </a:r>
            <a:r>
              <a:rPr lang="es-ES" dirty="0" err="1" smtClean="0"/>
              <a:t>diffraction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ripple</a:t>
            </a:r>
            <a:r>
              <a:rPr lang="es-ES" dirty="0" smtClean="0"/>
              <a:t> </a:t>
            </a:r>
            <a:r>
              <a:rPr lang="es-ES" dirty="0" err="1" smtClean="0"/>
              <a:t>tank</a:t>
            </a:r>
            <a:r>
              <a:rPr lang="es-ES" dirty="0" smtClean="0"/>
              <a:t> </a:t>
            </a:r>
            <a:r>
              <a:rPr lang="es-ES" dirty="0" err="1" smtClean="0"/>
              <a:t>experiment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opportunity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few</a:t>
            </a:r>
            <a:r>
              <a:rPr lang="es-ES" dirty="0" smtClean="0"/>
              <a:t> </a:t>
            </a:r>
            <a:r>
              <a:rPr lang="es-ES" dirty="0" err="1" smtClean="0"/>
              <a:t>lessons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566</Words>
  <Application>Microsoft Office PowerPoint</Application>
  <PresentationFormat>Presentación en pantalla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Standing Waves</vt:lpstr>
      <vt:lpstr>Superposition</vt:lpstr>
      <vt:lpstr>Superposition</vt:lpstr>
      <vt:lpstr>Experiments</vt:lpstr>
      <vt:lpstr>Adding waves</vt:lpstr>
      <vt:lpstr>Diapositiva 6</vt:lpstr>
      <vt:lpstr>Graphical formation of stationary waves </vt:lpstr>
      <vt:lpstr>Diffraction</vt:lpstr>
      <vt:lpstr>Experiment</vt:lpstr>
      <vt:lpstr>Diapositiva 10</vt:lpstr>
      <vt:lpstr>Two source interference</vt:lpstr>
      <vt:lpstr>Coherence</vt:lpstr>
      <vt:lpstr>Experiments</vt:lpstr>
      <vt:lpstr>The equation</vt:lpstr>
      <vt:lpstr>Diffraction gratings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waves</dc:title>
  <dc:creator>jonathanb</dc:creator>
  <cp:lastModifiedBy>sciencia</cp:lastModifiedBy>
  <cp:revision>155</cp:revision>
  <dcterms:created xsi:type="dcterms:W3CDTF">2008-11-11T23:37:43Z</dcterms:created>
  <dcterms:modified xsi:type="dcterms:W3CDTF">2010-10-18T19:56:04Z</dcterms:modified>
</cp:coreProperties>
</file>